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2.jpeg" ContentType="image/jpeg"/>
  <Override PartName="/ppt/media/image3.jpeg" ContentType="image/jpeg"/>
  <Override PartName="/ppt/media/image4.jpeg" ContentType="image/jpeg"/>
  <Override PartName="/ppt/notesSlides/notesSlide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Shape 180"/>
          <p:cNvSpPr/>
          <p:nvPr>
            <p:ph type="sldImg"/>
          </p:nvPr>
        </p:nvSpPr>
        <p:spPr>
          <a:prstGeom prst="rect">
            <a:avLst/>
          </a:prstGeom>
        </p:spPr>
        <p:txBody>
          <a:bodyPr/>
          <a:lstStyle/>
          <a:p>
            <a:pPr/>
          </a:p>
        </p:txBody>
      </p:sp>
      <p:sp>
        <p:nvSpPr>
          <p:cNvPr id="181" name="Shape 181"/>
          <p:cNvSpPr/>
          <p:nvPr>
            <p:ph type="body" sz="quarter" idx="1"/>
          </p:nvPr>
        </p:nvSpPr>
        <p:spPr>
          <a:prstGeom prst="rect">
            <a:avLst/>
          </a:prstGeom>
        </p:spPr>
        <p:txBody>
          <a:bodyPr/>
          <a:lstStyle/>
          <a:p>
            <a:pPr marL="228600" indent="-228600">
              <a:buSzPct val="100000"/>
              <a:buChar char="•"/>
            </a:pPr>
            <a:r>
              <a:t>Daniel 2 - 7 also forms a chiasmus </a:t>
            </a:r>
          </a:p>
          <a:p>
            <a:pPr marL="228600" indent="-228600">
              <a:buSzPct val="100000"/>
              <a:buChar char="•"/>
            </a:pPr>
            <a:r>
              <a:t>A : dream of 4 kingdoms replaced by a fifth (Ch 2)</a:t>
            </a:r>
          </a:p>
          <a:p>
            <a:pPr lvl="1" marL="457200" indent="-228600">
              <a:buSzPct val="100000"/>
              <a:buChar char="•"/>
            </a:pPr>
            <a:r>
              <a:t>B : Daniel’s 3 friends in fiery furnace (Ch 3)</a:t>
            </a:r>
          </a:p>
          <a:p>
            <a:pPr lvl="2" marL="685800" indent="-228600">
              <a:buSzPct val="100000"/>
              <a:buChar char="•"/>
            </a:pPr>
            <a:r>
              <a:t>C : Daniel’s interpretation of dream for Nebuchadnezzar (Ch 4)</a:t>
            </a:r>
          </a:p>
          <a:p>
            <a:pPr lvl="2" marL="685800" indent="-228600">
              <a:buSzPct val="100000"/>
              <a:buChar char="•"/>
            </a:pPr>
            <a:r>
              <a:t>C : Daniel’s interpretation of handwriting on wall for Belshazzar (Ch 5)</a:t>
            </a:r>
          </a:p>
          <a:p>
            <a:pPr lvl="1" marL="457200" indent="-228600">
              <a:buSzPct val="100000"/>
              <a:buChar char="•"/>
            </a:pPr>
            <a:r>
              <a:t>B : Daniel in the Lion’s Den (Ch 6)</a:t>
            </a:r>
          </a:p>
          <a:p>
            <a:pPr marL="228600" indent="-228600">
              <a:buSzPct val="100000"/>
              <a:buChar char="•"/>
            </a:pPr>
            <a:r>
              <a:t>A : A vision for 4 kingdoms replaces by a fifth (Ch 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Shape 189"/>
          <p:cNvSpPr/>
          <p:nvPr>
            <p:ph type="sldImg"/>
          </p:nvPr>
        </p:nvSpPr>
        <p:spPr>
          <a:prstGeom prst="rect">
            <a:avLst/>
          </a:prstGeom>
        </p:spPr>
        <p:txBody>
          <a:bodyPr/>
          <a:lstStyle/>
          <a:p>
            <a:pPr/>
          </a:p>
        </p:txBody>
      </p:sp>
      <p:sp>
        <p:nvSpPr>
          <p:cNvPr id="190" name="Shape 190"/>
          <p:cNvSpPr/>
          <p:nvPr>
            <p:ph type="body" sz="quarter" idx="1"/>
          </p:nvPr>
        </p:nvSpPr>
        <p:spPr>
          <a:prstGeom prst="rect">
            <a:avLst/>
          </a:prstGeom>
        </p:spPr>
        <p:txBody>
          <a:bodyPr/>
          <a:lstStyle/>
          <a:p>
            <a:pPr marL="228600" indent="-228600">
              <a:buSzPct val="100000"/>
              <a:buChar char="•"/>
            </a:pPr>
            <a:r>
              <a:t>Great Sea = Mediterranean</a:t>
            </a:r>
          </a:p>
          <a:p>
            <a:pPr marL="228600" indent="-228600">
              <a:buSzPct val="100000"/>
              <a:buChar char="•"/>
            </a:pPr>
            <a:r>
              <a:t>Harlot of Revelation 17 was “seated on many waters” (17:1) which are “peoples and multitudes and nations and languages.” (17:15)</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Shape 205"/>
          <p:cNvSpPr/>
          <p:nvPr>
            <p:ph type="sldImg"/>
          </p:nvPr>
        </p:nvSpPr>
        <p:spPr>
          <a:prstGeom prst="rect">
            <a:avLst/>
          </a:prstGeom>
        </p:spPr>
        <p:txBody>
          <a:bodyPr/>
          <a:lstStyle/>
          <a:p>
            <a:pPr/>
          </a:p>
        </p:txBody>
      </p:sp>
      <p:sp>
        <p:nvSpPr>
          <p:cNvPr id="206" name="Shape 206"/>
          <p:cNvSpPr/>
          <p:nvPr>
            <p:ph type="body" sz="quarter" idx="1"/>
          </p:nvPr>
        </p:nvSpPr>
        <p:spPr>
          <a:prstGeom prst="rect">
            <a:avLst/>
          </a:prstGeom>
        </p:spPr>
        <p:txBody>
          <a:bodyPr/>
          <a:lstStyle/>
          <a:p>
            <a:pPr marL="228600" indent="-228600">
              <a:buSzPct val="100000"/>
              <a:buChar char="•"/>
            </a:pPr>
            <a:r>
              <a:t>Bronze is made from allowing Copper with tin or arsenic (and other metals such as aluminum, manganese, nickel, or zinc).</a:t>
            </a:r>
          </a:p>
          <a:p>
            <a:pPr marL="228600" indent="-228600">
              <a:buSzPct val="100000"/>
              <a:buChar char="•"/>
            </a:pPr>
            <a:r>
              <a:t>Romans could make steel by hammering wrought iron repeatedly heated in a charcoal fire. Doing so would result in the proper amount of carbon in the iron on the outer surface of the hammered piece.</a:t>
            </a:r>
          </a:p>
          <a:p>
            <a:pPr lvl="1" marL="457200" indent="-228600">
              <a:buSzPct val="100000"/>
              <a:buChar char="•"/>
            </a:pPr>
            <a:r>
              <a:t>Forges needed to reach temperature over 1100 degrees C (2012 degrees F).</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9900"/>
          </a:xfrm>
          <a:prstGeom prst="rect">
            <a:avLst/>
          </a:prstGeom>
        </p:spPr>
        <p:txBody>
          <a:bodyPr anchor="t">
            <a:spAutoFit/>
          </a:bodyPr>
          <a:lstStyle>
            <a:lvl1pPr marL="0" indent="0" algn="ctr">
              <a:spcBef>
                <a:spcPts val="0"/>
              </a:spcBef>
              <a:buClrTx/>
              <a:buSzTx/>
              <a:buNone/>
              <a:defRPr i="1" sz="2400">
                <a:latin typeface="Times"/>
                <a:ea typeface="Times"/>
                <a:cs typeface="Times"/>
                <a:sym typeface="Times"/>
              </a:defRPr>
            </a:lvl1pPr>
          </a:lstStyle>
          <a:p>
            <a:pPr/>
            <a:r>
              <a:t>–Johnny Appleseed</a:t>
            </a:r>
          </a:p>
        </p:txBody>
      </p:sp>
      <p:sp>
        <p:nvSpPr>
          <p:cNvPr id="94" name="“Type a quote here.”"/>
          <p:cNvSpPr txBox="1"/>
          <p:nvPr>
            <p:ph type="body" sz="quarter" idx="14"/>
          </p:nvPr>
        </p:nvSpPr>
        <p:spPr>
          <a:xfrm>
            <a:off x="1270000" y="4295986"/>
            <a:ext cx="10464800" cy="635001"/>
          </a:xfrm>
          <a:prstGeom prst="rect">
            <a:avLst/>
          </a:prstGeom>
        </p:spPr>
        <p:txBody>
          <a:bodyPr>
            <a:spAutoFit/>
          </a:bodyPr>
          <a:lstStyle>
            <a:lvl1pPr marL="0" indent="0" algn="ctr">
              <a:spcBef>
                <a:spcPts val="0"/>
              </a:spcBef>
              <a:buClrTx/>
              <a:buSzTx/>
              <a:buNone/>
              <a:defRPr sz="3400">
                <a:latin typeface="Times"/>
                <a:ea typeface="Times"/>
                <a:cs typeface="Times"/>
                <a:sym typeface="Times"/>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atin typeface="Times"/>
                <a:ea typeface="Times"/>
                <a:cs typeface="Times"/>
                <a:sym typeface="Times"/>
              </a:defRPr>
            </a:lvl1pPr>
            <a:lvl2pPr marL="685800" indent="-342900">
              <a:spcBef>
                <a:spcPts val="3200"/>
              </a:spcBef>
              <a:buClrTx/>
              <a:defRPr sz="2800">
                <a:latin typeface="Times"/>
                <a:ea typeface="Times"/>
                <a:cs typeface="Times"/>
                <a:sym typeface="Times"/>
              </a:defRPr>
            </a:lvl2pPr>
            <a:lvl3pPr marL="1028700" indent="-342900">
              <a:spcBef>
                <a:spcPts val="3200"/>
              </a:spcBef>
              <a:buClrTx/>
              <a:defRPr sz="2800">
                <a:latin typeface="Times"/>
                <a:ea typeface="Times"/>
                <a:cs typeface="Times"/>
                <a:sym typeface="Times"/>
              </a:defRPr>
            </a:lvl3pPr>
            <a:lvl4pPr marL="1371600" indent="-342900">
              <a:spcBef>
                <a:spcPts val="3200"/>
              </a:spcBef>
              <a:buClrTx/>
              <a:defRPr sz="2800">
                <a:latin typeface="Times"/>
                <a:ea typeface="Times"/>
                <a:cs typeface="Times"/>
                <a:sym typeface="Times"/>
              </a:defRPr>
            </a:lvl4pPr>
            <a:lvl5pPr marL="1714500" indent="-342900">
              <a:spcBef>
                <a:spcPts val="3200"/>
              </a:spcBef>
              <a:buClrTx/>
              <a:defRPr sz="28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1pPr>
      <a:lvl2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2pPr>
      <a:lvl3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3pPr>
      <a:lvl4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4pPr>
      <a:lvl5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5pPr>
      <a:lvl6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6pPr>
      <a:lvl7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7pPr>
      <a:lvl8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8pPr>
      <a:lvl9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Daniel's_Vision_of_the_Four_Beasts.jpg" descr="Daniel's_Vision_of_the_Four_Beasts.jpg"/>
          <p:cNvPicPr>
            <a:picLocks noChangeAspect="1"/>
          </p:cNvPicPr>
          <p:nvPr/>
        </p:nvPicPr>
        <p:blipFill>
          <a:blip r:embed="rId2">
            <a:extLst/>
          </a:blip>
          <a:stretch>
            <a:fillRect/>
          </a:stretch>
        </p:blipFill>
        <p:spPr>
          <a:xfrm>
            <a:off x="1823858" y="2143220"/>
            <a:ext cx="9585684" cy="5467160"/>
          </a:xfrm>
          <a:prstGeom prst="rect">
            <a:avLst/>
          </a:prstGeom>
          <a:ln w="12700">
            <a:miter lim="400000"/>
          </a:ln>
        </p:spPr>
      </p:pic>
      <p:sp>
        <p:nvSpPr>
          <p:cNvPr id="120" name="Vision of the Four Beasts…"/>
          <p:cNvSpPr txBox="1"/>
          <p:nvPr>
            <p:ph type="ctrTitle"/>
          </p:nvPr>
        </p:nvSpPr>
        <p:spPr>
          <a:xfrm>
            <a:off x="1270000" y="406400"/>
            <a:ext cx="10464800" cy="3302000"/>
          </a:xfrm>
          <a:prstGeom prst="rect">
            <a:avLst/>
          </a:prstGeom>
        </p:spPr>
        <p:txBody>
          <a:bodyPr/>
          <a:lstStyle/>
          <a:p>
            <a:pPr defTabSz="379729">
              <a:defRPr sz="5200">
                <a:effectLst>
                  <a:outerShdw sx="100000" sy="100000" kx="0" ky="0" algn="b" rotWithShape="0" blurRad="8255" dist="41275" dir="18900000">
                    <a:srgbClr val="000000"/>
                  </a:outerShdw>
                </a:effectLst>
              </a:defRPr>
            </a:pPr>
            <a:r>
              <a:t>Vision of the Four Beasts</a:t>
            </a:r>
          </a:p>
          <a:p>
            <a:pPr defTabSz="379729">
              <a:defRPr sz="5200">
                <a:effectLst>
                  <a:outerShdw sx="100000" sy="100000" kx="0" ky="0" algn="b" rotWithShape="0" blurRad="8255" dist="41275" dir="18900000">
                    <a:srgbClr val="000000"/>
                  </a:outerShdw>
                </a:effectLst>
              </a:defRPr>
            </a:pPr>
            <a:r>
              <a:t>and the Eternal Dominion </a:t>
            </a:r>
          </a:p>
          <a:p>
            <a:pPr defTabSz="379729">
              <a:defRPr sz="5200">
                <a:effectLst>
                  <a:outerShdw sx="100000" sy="100000" kx="0" ky="0" algn="b" rotWithShape="0" blurRad="8255" dist="41275" dir="18900000">
                    <a:srgbClr val="000000"/>
                  </a:outerShdw>
                </a:effectLst>
              </a:defRPr>
            </a:pPr>
            <a:r>
              <a:t>of the Son of Man</a:t>
            </a:r>
          </a:p>
          <a:p>
            <a:pPr defTabSz="379729">
              <a:defRPr sz="5200">
                <a:effectLst>
                  <a:outerShdw sx="100000" sy="100000" kx="0" ky="0" algn="b" rotWithShape="0" blurRad="8255" dist="41275" dir="18900000">
                    <a:srgbClr val="000000"/>
                  </a:outerShdw>
                </a:effectLst>
              </a:defRPr>
            </a:pPr>
            <a:r>
              <a:t>Daniel 7</a:t>
            </a:r>
          </a:p>
        </p:txBody>
      </p:sp>
      <p:sp>
        <p:nvSpPr>
          <p:cNvPr id="121" name="W. Cochran…"/>
          <p:cNvSpPr txBox="1"/>
          <p:nvPr>
            <p:ph type="subTitle" sz="quarter" idx="1"/>
          </p:nvPr>
        </p:nvSpPr>
        <p:spPr>
          <a:xfrm>
            <a:off x="1384300" y="7981950"/>
            <a:ext cx="10464800" cy="1130300"/>
          </a:xfrm>
          <a:prstGeom prst="rect">
            <a:avLst/>
          </a:prstGeom>
        </p:spPr>
        <p:txBody>
          <a:bodyPr/>
          <a:lstStyle/>
          <a:p>
            <a:pPr>
              <a:defRPr>
                <a:effectLst>
                  <a:outerShdw sx="100000" sy="100000" kx="0" ky="0" algn="b" rotWithShape="0" blurRad="12700" dist="63500" dir="18900000">
                    <a:srgbClr val="000000"/>
                  </a:outerShdw>
                </a:effectLst>
              </a:defRPr>
            </a:pPr>
            <a:r>
              <a:t>W. Cochran</a:t>
            </a:r>
          </a:p>
          <a:p>
            <a:pPr>
              <a:defRPr sz="2600">
                <a:effectLst>
                  <a:outerShdw sx="100000" sy="100000" kx="0" ky="0" algn="b" rotWithShape="0" blurRad="12700" dist="63500" dir="18900000">
                    <a:srgbClr val="000000"/>
                  </a:outerShdw>
                </a:effectLst>
                <a:latin typeface="Menlo"/>
                <a:ea typeface="Menlo"/>
                <a:cs typeface="Menlo"/>
                <a:sym typeface="Menlo"/>
              </a:defRPr>
            </a:pPr>
            <a:r>
              <a:t>wayne.cochran@gmail.com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he Fourth Beast"/>
          <p:cNvSpPr txBox="1"/>
          <p:nvPr>
            <p:ph type="title"/>
          </p:nvPr>
        </p:nvSpPr>
        <p:spPr>
          <a:prstGeom prst="rect">
            <a:avLst/>
          </a:prstGeom>
        </p:spPr>
        <p:txBody>
          <a:bodyPr/>
          <a:lstStyle/>
          <a:p>
            <a:pPr/>
            <a:r>
              <a:t>The Fourth Beast</a:t>
            </a:r>
          </a:p>
        </p:txBody>
      </p:sp>
      <p:sp>
        <p:nvSpPr>
          <p:cNvPr id="204" name="The fourth beast is sometimes tied to Syria, but the next great kingdom to rise is Rome.…"/>
          <p:cNvSpPr txBox="1"/>
          <p:nvPr>
            <p:ph type="body" idx="1"/>
          </p:nvPr>
        </p:nvSpPr>
        <p:spPr>
          <a:prstGeom prst="rect">
            <a:avLst/>
          </a:prstGeom>
        </p:spPr>
        <p:txBody>
          <a:bodyPr/>
          <a:lstStyle/>
          <a:p>
            <a:pPr marL="408940" indent="-408940" defTabSz="537463">
              <a:spcBef>
                <a:spcPts val="3800"/>
              </a:spcBef>
              <a:defRPr sz="2944"/>
            </a:pPr>
            <a:r>
              <a:t>The fourth beast is sometimes tied to Syria, but the next great kingdom to rise is Rome.</a:t>
            </a:r>
          </a:p>
          <a:p>
            <a:pPr marL="408940" indent="-408940" defTabSz="537463">
              <a:spcBef>
                <a:spcPts val="3800"/>
              </a:spcBef>
              <a:defRPr sz="2944"/>
            </a:pPr>
            <a:r>
              <a:t>The </a:t>
            </a:r>
            <a:r>
              <a:rPr i="1"/>
              <a:t>Iron Age</a:t>
            </a:r>
            <a:r>
              <a:t> followed the </a:t>
            </a:r>
            <a:r>
              <a:rPr i="1"/>
              <a:t>Bronze Age</a:t>
            </a:r>
            <a:r>
              <a:t> and Rome heavily used iron in armor and weaponry and alloyed it with carbon to make steel.</a:t>
            </a:r>
          </a:p>
          <a:p>
            <a:pPr marL="408940" indent="-408940" defTabSz="537463">
              <a:spcBef>
                <a:spcPts val="3800"/>
              </a:spcBef>
              <a:defRPr sz="2944"/>
            </a:pPr>
            <a:r>
              <a:t>Even though Rome was founded centuries earlier, they did not became a world power until they defeated Greece in the middle of the second century BC.  Julius Caesar was the first dictator in 45 BC. The Roman Empire begins when Augustus declares himself Emperor in 27 BC.</a:t>
            </a:r>
          </a:p>
          <a:p>
            <a:pPr marL="408940" indent="-408940" defTabSz="537463">
              <a:spcBef>
                <a:spcPts val="3800"/>
              </a:spcBef>
              <a:defRPr sz="2944"/>
            </a:pPr>
            <a:r>
              <a:t>The 10 Horns and the little horn that subdues three kings : Daniel 7:23-25</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The Heavenly Court…"/>
          <p:cNvSpPr txBox="1"/>
          <p:nvPr>
            <p:ph type="title"/>
          </p:nvPr>
        </p:nvSpPr>
        <p:spPr>
          <a:prstGeom prst="rect">
            <a:avLst/>
          </a:prstGeom>
        </p:spPr>
        <p:txBody>
          <a:bodyPr/>
          <a:lstStyle/>
          <a:p>
            <a:pPr defTabSz="490727">
              <a:defRPr sz="6719"/>
            </a:pPr>
            <a:r>
              <a:t>The Heavenly Court</a:t>
            </a:r>
          </a:p>
          <a:p>
            <a:pPr defTabSz="490727">
              <a:defRPr sz="6719"/>
            </a:pPr>
            <a:r>
              <a:t>Daniel 10:9-14</a:t>
            </a:r>
          </a:p>
        </p:txBody>
      </p:sp>
      <p:sp>
        <p:nvSpPr>
          <p:cNvPr id="209" name="The Ancient of Days  and the heavenly court (v. 9-10)…"/>
          <p:cNvSpPr txBox="1"/>
          <p:nvPr>
            <p:ph type="body" idx="1"/>
          </p:nvPr>
        </p:nvSpPr>
        <p:spPr>
          <a:prstGeom prst="rect">
            <a:avLst/>
          </a:prstGeom>
        </p:spPr>
        <p:txBody>
          <a:bodyPr/>
          <a:lstStyle/>
          <a:p>
            <a:pPr/>
            <a:r>
              <a:t>The Ancient of Days  and the heavenly court (v. 9-10)</a:t>
            </a:r>
          </a:p>
          <a:p>
            <a:pPr/>
            <a:r>
              <a:t>The fourth beast is slain and the remaining beasts have their dominion taken away (v. 11-12)</a:t>
            </a:r>
          </a:p>
          <a:p>
            <a:pPr/>
            <a:r>
              <a:t>Son of Man is given dominion (v. 11-14)</a:t>
            </a:r>
          </a:p>
          <a:p>
            <a:pPr lvl="1"/>
            <a:r>
              <a:t>Jesus before Caiaphas (Matthew 26:24)</a:t>
            </a:r>
          </a:p>
          <a:p>
            <a:pPr lvl="1"/>
            <a:r>
              <a:t>Kingdom of Christ is ushered in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The Fourth Beast"/>
          <p:cNvSpPr txBox="1"/>
          <p:nvPr>
            <p:ph type="title"/>
          </p:nvPr>
        </p:nvSpPr>
        <p:spPr>
          <a:prstGeom prst="rect">
            <a:avLst/>
          </a:prstGeom>
        </p:spPr>
        <p:txBody>
          <a:bodyPr/>
          <a:lstStyle/>
          <a:p>
            <a:pPr/>
            <a:r>
              <a:t>The Fourth Beast</a:t>
            </a:r>
          </a:p>
        </p:txBody>
      </p:sp>
      <p:sp>
        <p:nvSpPr>
          <p:cNvPr id="212" name="Great iron teeth (v. 7) and bronze claws (v. 19).…"/>
          <p:cNvSpPr txBox="1"/>
          <p:nvPr>
            <p:ph type="body" idx="1"/>
          </p:nvPr>
        </p:nvSpPr>
        <p:spPr>
          <a:prstGeom prst="rect">
            <a:avLst/>
          </a:prstGeom>
        </p:spPr>
        <p:txBody>
          <a:bodyPr/>
          <a:lstStyle/>
          <a:p>
            <a:pPr/>
            <a:r>
              <a:t>Great iron teeth (v. 7) and bronze claws (v. 19).</a:t>
            </a:r>
          </a:p>
          <a:p>
            <a:pPr/>
            <a:r>
              <a:t>Devoured, broke and pulverized the whole world (v. 23).</a:t>
            </a:r>
          </a:p>
          <a:p>
            <a:pPr/>
            <a:r>
              <a:t>10 horns = four kings (v . 17, 24)</a:t>
            </a:r>
          </a:p>
          <a:p>
            <a:pPr/>
            <a:r>
              <a:t>Another king will arise, different then the others,  and will put down three of the kings.</a:t>
            </a:r>
          </a:p>
          <a:p>
            <a:pPr lvl="1"/>
            <a:r>
              <a:t>He will blaspheme the Most High, wear out the saints, and change the times and the law (v 25; Daniel  8:24,25;11:36; </a:t>
            </a:r>
            <a:br/>
            <a:r>
              <a:t>Revelation 13:6; 1 Thessalonians 2:4)</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The Beast from the Sea…"/>
          <p:cNvSpPr txBox="1"/>
          <p:nvPr>
            <p:ph type="title"/>
          </p:nvPr>
        </p:nvSpPr>
        <p:spPr>
          <a:prstGeom prst="rect">
            <a:avLst/>
          </a:prstGeom>
        </p:spPr>
        <p:txBody>
          <a:bodyPr/>
          <a:lstStyle/>
          <a:p>
            <a:pPr defTabSz="490727">
              <a:defRPr sz="6719"/>
            </a:pPr>
            <a:r>
              <a:t>The Beast from the Sea</a:t>
            </a:r>
          </a:p>
          <a:p>
            <a:pPr defTabSz="490727">
              <a:defRPr sz="6719"/>
            </a:pPr>
            <a:r>
              <a:t>Revelation 13:1-10</a:t>
            </a:r>
          </a:p>
        </p:txBody>
      </p:sp>
      <p:sp>
        <p:nvSpPr>
          <p:cNvPr id="215" name="Has 10 horns and 7 heads and 7 crowns on 10 heads (13:1)…"/>
          <p:cNvSpPr txBox="1"/>
          <p:nvPr>
            <p:ph type="body" idx="1"/>
          </p:nvPr>
        </p:nvSpPr>
        <p:spPr>
          <a:prstGeom prst="rect">
            <a:avLst/>
          </a:prstGeom>
        </p:spPr>
        <p:txBody>
          <a:bodyPr/>
          <a:lstStyle/>
          <a:p>
            <a:pPr marL="360045" indent="-360045" defTabSz="473201">
              <a:spcBef>
                <a:spcPts val="3400"/>
              </a:spcBef>
              <a:defRPr sz="2592"/>
            </a:pPr>
            <a:r>
              <a:t>Has 10 horns and 7 heads and 7 crowns on 10 heads (13:1)</a:t>
            </a:r>
          </a:p>
          <a:p>
            <a:pPr lvl="1" marL="720090" indent="-360045" defTabSz="473201">
              <a:spcBef>
                <a:spcPts val="3400"/>
              </a:spcBef>
              <a:defRPr sz="2592"/>
            </a:pPr>
            <a:r>
              <a:t>Satan (12:3) / </a:t>
            </a:r>
            <a:r>
              <a:rPr i="1"/>
              <a:t>Antichrist</a:t>
            </a:r>
            <a:r>
              <a:t> (term from 1 John 2:18)</a:t>
            </a:r>
          </a:p>
          <a:p>
            <a:pPr lvl="1" marL="720090" indent="-360045" defTabSz="473201">
              <a:spcBef>
                <a:spcPts val="3400"/>
              </a:spcBef>
              <a:defRPr sz="2592"/>
            </a:pPr>
            <a:r>
              <a:t>Man  of lawlessness (1 Thessalonians 2)</a:t>
            </a:r>
          </a:p>
          <a:p>
            <a:pPr lvl="1" marL="720090" indent="-360045" defTabSz="473201">
              <a:spcBef>
                <a:spcPts val="3400"/>
              </a:spcBef>
              <a:defRPr sz="2592"/>
            </a:pPr>
            <a:r>
              <a:t>Prototype Antiochus Epiphanes IV</a:t>
            </a:r>
          </a:p>
          <a:p>
            <a:pPr marL="360045" indent="-360045" defTabSz="473201">
              <a:spcBef>
                <a:spcPts val="3400"/>
              </a:spcBef>
              <a:defRPr sz="2592"/>
            </a:pPr>
            <a:r>
              <a:t>The Beast is a conglomerate of all of Daniel’s Beasts</a:t>
            </a:r>
          </a:p>
          <a:p>
            <a:pPr lvl="1" marL="720090" indent="-360045" defTabSz="473201">
              <a:spcBef>
                <a:spcPts val="3400"/>
              </a:spcBef>
              <a:defRPr sz="2592"/>
            </a:pPr>
            <a:r>
              <a:t>Like a leopard</a:t>
            </a:r>
          </a:p>
          <a:p>
            <a:pPr lvl="1" marL="720090" indent="-360045" defTabSz="473201">
              <a:spcBef>
                <a:spcPts val="3400"/>
              </a:spcBef>
              <a:defRPr sz="2592"/>
            </a:pPr>
            <a:r>
              <a:t>Feet like a bear</a:t>
            </a:r>
          </a:p>
          <a:p>
            <a:pPr lvl="1" marL="720090" indent="-360045" defTabSz="473201">
              <a:spcBef>
                <a:spcPts val="3400"/>
              </a:spcBef>
              <a:defRPr sz="2592"/>
            </a:pPr>
            <a:r>
              <a:t>Mouth like a lion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Chronology of…"/>
          <p:cNvSpPr txBox="1"/>
          <p:nvPr>
            <p:ph type="title"/>
          </p:nvPr>
        </p:nvSpPr>
        <p:spPr>
          <a:prstGeom prst="rect">
            <a:avLst/>
          </a:prstGeom>
        </p:spPr>
        <p:txBody>
          <a:bodyPr/>
          <a:lstStyle/>
          <a:p>
            <a:pPr defTabSz="490727">
              <a:defRPr sz="6719"/>
            </a:pPr>
            <a:r>
              <a:t>Chronology of </a:t>
            </a:r>
          </a:p>
          <a:p>
            <a:pPr defTabSz="490727">
              <a:defRPr sz="6719"/>
            </a:pPr>
            <a:r>
              <a:t>The Book of Daniel</a:t>
            </a:r>
          </a:p>
        </p:txBody>
      </p:sp>
      <p:sp>
        <p:nvSpPr>
          <p:cNvPr id="124" name="Line"/>
          <p:cNvSpPr/>
          <p:nvPr/>
        </p:nvSpPr>
        <p:spPr>
          <a:xfrm>
            <a:off x="1016711" y="5119004"/>
            <a:ext cx="10242726"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25" name="Line"/>
          <p:cNvSpPr/>
          <p:nvPr/>
        </p:nvSpPr>
        <p:spPr>
          <a:xfrm flipH="1">
            <a:off x="1006919" y="3512197"/>
            <a:ext cx="1" cy="1845975"/>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26" name="605…"/>
          <p:cNvSpPr txBox="1"/>
          <p:nvPr/>
        </p:nvSpPr>
        <p:spPr>
          <a:xfrm>
            <a:off x="165062" y="5445874"/>
            <a:ext cx="1683716" cy="11979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605</a:t>
            </a:r>
          </a:p>
          <a:p>
            <a:pPr>
              <a:defRPr b="0"/>
            </a:pPr>
            <a:r>
              <a:t>first</a:t>
            </a:r>
          </a:p>
          <a:p>
            <a:pPr>
              <a:defRPr b="0"/>
            </a:pPr>
            <a:r>
              <a:t>deportation</a:t>
            </a:r>
          </a:p>
        </p:txBody>
      </p:sp>
      <p:sp>
        <p:nvSpPr>
          <p:cNvPr id="127" name="Line"/>
          <p:cNvSpPr/>
          <p:nvPr/>
        </p:nvSpPr>
        <p:spPr>
          <a:xfrm>
            <a:off x="11275365"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28" name="535…"/>
          <p:cNvSpPr txBox="1"/>
          <p:nvPr/>
        </p:nvSpPr>
        <p:spPr>
          <a:xfrm>
            <a:off x="10433507" y="5375138"/>
            <a:ext cx="1683716" cy="15662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a:pPr>
            <a:r>
              <a:t>535</a:t>
            </a:r>
          </a:p>
          <a:p>
            <a:pPr>
              <a:defRPr b="0"/>
            </a:pPr>
            <a:r>
              <a:t>return under</a:t>
            </a:r>
          </a:p>
          <a:p>
            <a:pPr>
              <a:defRPr b="0"/>
            </a:pPr>
            <a:r>
              <a:t>Zerubbabel</a:t>
            </a:r>
          </a:p>
        </p:txBody>
      </p:sp>
      <p:sp>
        <p:nvSpPr>
          <p:cNvPr id="129" name="Line"/>
          <p:cNvSpPr/>
          <p:nvPr/>
        </p:nvSpPr>
        <p:spPr>
          <a:xfrm>
            <a:off x="995578" y="3756504"/>
            <a:ext cx="10284993"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130" name="70 Years (Jeremiah 25:8-14)"/>
          <p:cNvSpPr txBox="1"/>
          <p:nvPr/>
        </p:nvSpPr>
        <p:spPr>
          <a:xfrm>
            <a:off x="4186439" y="3293938"/>
            <a:ext cx="390327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70 Years (Jeremiah 25:8-14)</a:t>
            </a:r>
          </a:p>
        </p:txBody>
      </p:sp>
      <p:sp>
        <p:nvSpPr>
          <p:cNvPr id="131" name="70 = 490/7 years of Sabbaths for the land (2 Chronicles 36:21)"/>
          <p:cNvSpPr txBox="1"/>
          <p:nvPr/>
        </p:nvSpPr>
        <p:spPr>
          <a:xfrm>
            <a:off x="1856548" y="3724671"/>
            <a:ext cx="8563052"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70 = 490/7 years of Sabbaths for the land (2 Chronicles 36:21)</a:t>
            </a:r>
          </a:p>
        </p:txBody>
      </p:sp>
      <p:sp>
        <p:nvSpPr>
          <p:cNvPr id="132" name="Line"/>
          <p:cNvSpPr/>
          <p:nvPr/>
        </p:nvSpPr>
        <p:spPr>
          <a:xfrm>
            <a:off x="6398926"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3" name="562"/>
          <p:cNvSpPr txBox="1"/>
          <p:nvPr/>
        </p:nvSpPr>
        <p:spPr>
          <a:xfrm>
            <a:off x="6087573" y="5443558"/>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562</a:t>
            </a:r>
          </a:p>
        </p:txBody>
      </p:sp>
      <p:sp>
        <p:nvSpPr>
          <p:cNvPr id="134" name="Line"/>
          <p:cNvSpPr/>
          <p:nvPr/>
        </p:nvSpPr>
        <p:spPr>
          <a:xfrm>
            <a:off x="7251273"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5" name="Darius…"/>
          <p:cNvSpPr txBox="1"/>
          <p:nvPr/>
        </p:nvSpPr>
        <p:spPr>
          <a:xfrm>
            <a:off x="10676280" y="3849054"/>
            <a:ext cx="1198170"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Darius</a:t>
            </a:r>
          </a:p>
          <a:p>
            <a:pPr>
              <a:defRPr b="0"/>
            </a:pPr>
            <a:r>
              <a:t>(Medes)</a:t>
            </a:r>
          </a:p>
        </p:txBody>
      </p:sp>
      <p:sp>
        <p:nvSpPr>
          <p:cNvPr id="136" name="Line"/>
          <p:cNvSpPr/>
          <p:nvPr/>
        </p:nvSpPr>
        <p:spPr>
          <a:xfrm>
            <a:off x="1006919" y="4924154"/>
            <a:ext cx="5392008"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137" name="Nebuchadnezzar"/>
          <p:cNvSpPr txBox="1"/>
          <p:nvPr/>
        </p:nvSpPr>
        <p:spPr>
          <a:xfrm>
            <a:off x="2341434" y="4491300"/>
            <a:ext cx="241676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Nebuchadnezzar</a:t>
            </a:r>
          </a:p>
        </p:txBody>
      </p:sp>
      <p:sp>
        <p:nvSpPr>
          <p:cNvPr id="138" name="Line"/>
          <p:cNvSpPr/>
          <p:nvPr/>
        </p:nvSpPr>
        <p:spPr>
          <a:xfrm>
            <a:off x="10680414" y="4824771"/>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9" name="Line"/>
          <p:cNvSpPr/>
          <p:nvPr/>
        </p:nvSpPr>
        <p:spPr>
          <a:xfrm>
            <a:off x="7235590" y="4924154"/>
            <a:ext cx="3451151"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140" name="Belshazzar"/>
          <p:cNvSpPr txBox="1"/>
          <p:nvPr/>
        </p:nvSpPr>
        <p:spPr>
          <a:xfrm>
            <a:off x="8287749" y="4491300"/>
            <a:ext cx="1597763"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Belshazzar</a:t>
            </a:r>
          </a:p>
        </p:txBody>
      </p:sp>
      <p:sp>
        <p:nvSpPr>
          <p:cNvPr id="141" name="Evil-Merodach…"/>
          <p:cNvSpPr txBox="1"/>
          <p:nvPr/>
        </p:nvSpPr>
        <p:spPr>
          <a:xfrm>
            <a:off x="5758648" y="4307150"/>
            <a:ext cx="2169262"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Evil-Merodach</a:t>
            </a:r>
          </a:p>
          <a:p>
            <a:pPr>
              <a:defRPr b="0"/>
            </a:pPr>
            <a:r>
              <a:t>…</a:t>
            </a:r>
          </a:p>
        </p:txBody>
      </p:sp>
      <p:sp>
        <p:nvSpPr>
          <p:cNvPr id="142" name="Cyrus…"/>
          <p:cNvSpPr txBox="1"/>
          <p:nvPr/>
        </p:nvSpPr>
        <p:spPr>
          <a:xfrm>
            <a:off x="11246947" y="4676638"/>
            <a:ext cx="1440486"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Cyrus</a:t>
            </a:r>
          </a:p>
          <a:p>
            <a:pPr>
              <a:defRPr b="0"/>
            </a:pPr>
            <a:r>
              <a:t>(Persians)</a:t>
            </a:r>
          </a:p>
        </p:txBody>
      </p:sp>
      <p:sp>
        <p:nvSpPr>
          <p:cNvPr id="143" name="553"/>
          <p:cNvSpPr txBox="1"/>
          <p:nvPr/>
        </p:nvSpPr>
        <p:spPr>
          <a:xfrm>
            <a:off x="6939920" y="5443558"/>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553</a:t>
            </a:r>
          </a:p>
        </p:txBody>
      </p:sp>
      <p:sp>
        <p:nvSpPr>
          <p:cNvPr id="144" name="539"/>
          <p:cNvSpPr txBox="1"/>
          <p:nvPr/>
        </p:nvSpPr>
        <p:spPr>
          <a:xfrm>
            <a:off x="10369061" y="5372805"/>
            <a:ext cx="622707"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539</a:t>
            </a:r>
          </a:p>
        </p:txBody>
      </p:sp>
      <p:sp>
        <p:nvSpPr>
          <p:cNvPr id="145" name="Line"/>
          <p:cNvSpPr/>
          <p:nvPr/>
        </p:nvSpPr>
        <p:spPr>
          <a:xfrm>
            <a:off x="11275365" y="3457489"/>
            <a:ext cx="1" cy="461366"/>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46" name="605 BC…"/>
          <p:cNvSpPr txBox="1"/>
          <p:nvPr/>
        </p:nvSpPr>
        <p:spPr>
          <a:xfrm>
            <a:off x="114744" y="6731543"/>
            <a:ext cx="1784351"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605 BC</a:t>
            </a:r>
          </a:p>
          <a:p>
            <a:pPr>
              <a:defRPr b="0" sz="2000"/>
            </a:pPr>
            <a:r>
              <a:t>Daniel refuses</a:t>
            </a:r>
          </a:p>
          <a:p>
            <a:pPr>
              <a:defRPr b="0" sz="2000"/>
            </a:pPr>
            <a:r>
              <a:t>delicacies</a:t>
            </a:r>
          </a:p>
          <a:p>
            <a:pPr>
              <a:defRPr b="0" sz="2000"/>
            </a:pPr>
            <a:r>
              <a:t>(Ch 1)</a:t>
            </a:r>
          </a:p>
        </p:txBody>
      </p:sp>
      <p:sp>
        <p:nvSpPr>
          <p:cNvPr id="147" name="587 BC…"/>
          <p:cNvSpPr txBox="1"/>
          <p:nvPr/>
        </p:nvSpPr>
        <p:spPr>
          <a:xfrm>
            <a:off x="2782455" y="7290921"/>
            <a:ext cx="1779779"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587 BC</a:t>
            </a:r>
          </a:p>
          <a:p>
            <a:pPr>
              <a:defRPr b="0" sz="2000"/>
            </a:pPr>
            <a:r>
              <a:t>Golden Image</a:t>
            </a:r>
          </a:p>
          <a:p>
            <a:pPr>
              <a:defRPr b="0" sz="2000"/>
            </a:pPr>
            <a:r>
              <a:t>Fiery Furnace</a:t>
            </a:r>
          </a:p>
          <a:p>
            <a:pPr>
              <a:defRPr b="0" sz="2000"/>
            </a:pPr>
            <a:r>
              <a:t>(Ch 3)</a:t>
            </a:r>
          </a:p>
        </p:txBody>
      </p:sp>
      <p:sp>
        <p:nvSpPr>
          <p:cNvPr id="148" name="538-534 BC…"/>
          <p:cNvSpPr txBox="1"/>
          <p:nvPr/>
        </p:nvSpPr>
        <p:spPr>
          <a:xfrm>
            <a:off x="10609253" y="7003938"/>
            <a:ext cx="1559053"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538-534 BC</a:t>
            </a:r>
          </a:p>
          <a:p>
            <a:pPr>
              <a:defRPr b="0" sz="2000"/>
            </a:pPr>
            <a:r>
              <a:t>Lion’s Den</a:t>
            </a:r>
          </a:p>
          <a:p>
            <a:pPr>
              <a:defRPr b="0" sz="2000"/>
            </a:pPr>
            <a:r>
              <a:t>(Ch 6)</a:t>
            </a:r>
          </a:p>
        </p:txBody>
      </p:sp>
      <p:sp>
        <p:nvSpPr>
          <p:cNvPr id="149" name="603 BC…"/>
          <p:cNvSpPr txBox="1"/>
          <p:nvPr/>
        </p:nvSpPr>
        <p:spPr>
          <a:xfrm>
            <a:off x="918636" y="8132934"/>
            <a:ext cx="1619759"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603 BC</a:t>
            </a:r>
          </a:p>
          <a:p>
            <a:pPr>
              <a:defRPr b="0" sz="2000"/>
            </a:pPr>
            <a:r>
              <a:t>Great Statue</a:t>
            </a:r>
          </a:p>
          <a:p>
            <a:pPr>
              <a:defRPr b="0" sz="2000"/>
            </a:pPr>
            <a:r>
              <a:t>(Ch 2)</a:t>
            </a:r>
          </a:p>
        </p:txBody>
      </p:sp>
      <p:sp>
        <p:nvSpPr>
          <p:cNvPr id="150" name="571-562 BC…"/>
          <p:cNvSpPr txBox="1"/>
          <p:nvPr/>
        </p:nvSpPr>
        <p:spPr>
          <a:xfrm>
            <a:off x="4806292" y="7824638"/>
            <a:ext cx="2282445"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571-562 BC</a:t>
            </a:r>
          </a:p>
          <a:p>
            <a:pPr>
              <a:defRPr b="0" sz="2000"/>
            </a:pPr>
            <a:r>
              <a:t>Nebuchadnezzar’s</a:t>
            </a:r>
          </a:p>
          <a:p>
            <a:pPr>
              <a:defRPr b="0" sz="2000"/>
            </a:pPr>
            <a:r>
              <a:t>judgment</a:t>
            </a:r>
          </a:p>
          <a:p>
            <a:pPr>
              <a:defRPr b="0" sz="2000"/>
            </a:pPr>
            <a:r>
              <a:t>(Ch 4)</a:t>
            </a:r>
          </a:p>
        </p:txBody>
      </p:sp>
      <p:sp>
        <p:nvSpPr>
          <p:cNvPr id="151" name="539 BC…"/>
          <p:cNvSpPr txBox="1"/>
          <p:nvPr/>
        </p:nvSpPr>
        <p:spPr>
          <a:xfrm>
            <a:off x="9465350" y="8075360"/>
            <a:ext cx="1883157" cy="13136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539 BC</a:t>
            </a:r>
          </a:p>
          <a:p>
            <a:pPr>
              <a:defRPr b="0" sz="2000"/>
            </a:pPr>
            <a:r>
              <a:t>Writing on Wall</a:t>
            </a:r>
          </a:p>
          <a:p>
            <a:pPr>
              <a:defRPr b="0" sz="2000"/>
            </a:pPr>
            <a:r>
              <a:t>70 Weeks</a:t>
            </a:r>
          </a:p>
          <a:p>
            <a:pPr>
              <a:defRPr b="0" sz="2000"/>
            </a:pPr>
            <a:r>
              <a:t>(Ch 5, 9)</a:t>
            </a:r>
          </a:p>
        </p:txBody>
      </p:sp>
      <p:sp>
        <p:nvSpPr>
          <p:cNvPr id="152" name="553 BC…"/>
          <p:cNvSpPr txBox="1"/>
          <p:nvPr/>
        </p:nvSpPr>
        <p:spPr>
          <a:xfrm>
            <a:off x="6264991" y="6194238"/>
            <a:ext cx="1972565" cy="16184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553 BC</a:t>
            </a:r>
          </a:p>
          <a:p>
            <a:pPr>
              <a:defRPr b="0" sz="2000"/>
            </a:pPr>
            <a:r>
              <a:t>Four Beasts</a:t>
            </a:r>
          </a:p>
          <a:p>
            <a:pPr>
              <a:defRPr b="0" sz="2000"/>
            </a:pPr>
            <a:r>
              <a:t>Little Horn</a:t>
            </a:r>
          </a:p>
          <a:p>
            <a:pPr>
              <a:defRPr b="0" sz="2000"/>
            </a:pPr>
            <a:r>
              <a:t>Ancient of Days</a:t>
            </a:r>
          </a:p>
          <a:p>
            <a:pPr>
              <a:defRPr b="0" sz="2000"/>
            </a:pPr>
            <a:r>
              <a:t>(Ch 7)</a:t>
            </a:r>
          </a:p>
        </p:txBody>
      </p:sp>
      <p:sp>
        <p:nvSpPr>
          <p:cNvPr id="153" name="551 BC…"/>
          <p:cNvSpPr txBox="1"/>
          <p:nvPr/>
        </p:nvSpPr>
        <p:spPr>
          <a:xfrm>
            <a:off x="7206611" y="7986310"/>
            <a:ext cx="1568197"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551 BC</a:t>
            </a:r>
          </a:p>
          <a:p>
            <a:pPr>
              <a:defRPr b="0" sz="2000"/>
            </a:pPr>
            <a:r>
              <a:t>Ram &amp; Goat</a:t>
            </a:r>
          </a:p>
          <a:p>
            <a:pPr>
              <a:defRPr b="0" sz="2000"/>
            </a:pPr>
            <a:r>
              <a:t>(Ch 8)</a:t>
            </a:r>
          </a:p>
        </p:txBody>
      </p:sp>
      <p:sp>
        <p:nvSpPr>
          <p:cNvPr id="154" name="~534…"/>
          <p:cNvSpPr txBox="1"/>
          <p:nvPr/>
        </p:nvSpPr>
        <p:spPr>
          <a:xfrm>
            <a:off x="11270043" y="8062660"/>
            <a:ext cx="1620013" cy="13136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~534 </a:t>
            </a:r>
          </a:p>
          <a:p>
            <a:pPr>
              <a:defRPr b="0" sz="2000"/>
            </a:pPr>
            <a:r>
              <a:t>Kings N/S</a:t>
            </a:r>
          </a:p>
          <a:p>
            <a:pPr>
              <a:defRPr b="0" sz="2000"/>
            </a:pPr>
            <a:r>
              <a:t>Time of End </a:t>
            </a:r>
          </a:p>
          <a:p>
            <a:pPr>
              <a:defRPr b="0" sz="2000"/>
            </a:pPr>
            <a:r>
              <a:t>(Ch 10-12)</a:t>
            </a:r>
          </a:p>
        </p:txBody>
      </p:sp>
      <p:sp>
        <p:nvSpPr>
          <p:cNvPr id="155" name="Line"/>
          <p:cNvSpPr/>
          <p:nvPr/>
        </p:nvSpPr>
        <p:spPr>
          <a:xfrm flipH="1">
            <a:off x="1538205" y="5125466"/>
            <a:ext cx="1" cy="912293"/>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56" name="Line"/>
          <p:cNvSpPr/>
          <p:nvPr/>
        </p:nvSpPr>
        <p:spPr>
          <a:xfrm>
            <a:off x="6825100" y="5119004"/>
            <a:ext cx="1" cy="968968"/>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57" name="Line"/>
          <p:cNvSpPr/>
          <p:nvPr/>
        </p:nvSpPr>
        <p:spPr>
          <a:xfrm>
            <a:off x="1512007" y="5931623"/>
            <a:ext cx="5328333"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158" name="Ezekiel"/>
          <p:cNvSpPr txBox="1"/>
          <p:nvPr/>
        </p:nvSpPr>
        <p:spPr>
          <a:xfrm>
            <a:off x="3642316" y="5891110"/>
            <a:ext cx="1067715"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Ezekiel</a:t>
            </a:r>
          </a:p>
        </p:txBody>
      </p:sp>
      <p:sp>
        <p:nvSpPr>
          <p:cNvPr id="159" name="Line"/>
          <p:cNvSpPr/>
          <p:nvPr/>
        </p:nvSpPr>
        <p:spPr>
          <a:xfrm>
            <a:off x="4218824" y="2618653"/>
            <a:ext cx="1" cy="47429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60" name="Line"/>
          <p:cNvSpPr/>
          <p:nvPr/>
        </p:nvSpPr>
        <p:spPr>
          <a:xfrm>
            <a:off x="531777" y="2958439"/>
            <a:ext cx="3702287" cy="1"/>
          </a:xfrm>
          <a:prstGeom prst="line">
            <a:avLst/>
          </a:prstGeom>
          <a:ln w="25400">
            <a:solidFill>
              <a:srgbClr val="FFFFFF"/>
            </a:solidFill>
            <a:miter lim="400000"/>
            <a:tailEnd type="arrow"/>
          </a:ln>
        </p:spPr>
        <p:txBody>
          <a:bodyPr lIns="50800" tIns="50800" rIns="50800" bIns="50800" anchor="ctr"/>
          <a:lstStyle/>
          <a:p>
            <a:pPr>
              <a:defRPr b="0" sz="2200">
                <a:latin typeface="+mn-lt"/>
                <a:ea typeface="+mn-ea"/>
                <a:cs typeface="+mn-cs"/>
                <a:sym typeface="Helvetica Neue Medium"/>
              </a:defRPr>
            </a:pPr>
          </a:p>
        </p:txBody>
      </p:sp>
      <p:sp>
        <p:nvSpPr>
          <p:cNvPr id="161" name="Jeremiah"/>
          <p:cNvSpPr txBox="1"/>
          <p:nvPr/>
        </p:nvSpPr>
        <p:spPr>
          <a:xfrm>
            <a:off x="1504000" y="2557021"/>
            <a:ext cx="1356665"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Jeremiah</a:t>
            </a:r>
          </a:p>
        </p:txBody>
      </p:sp>
      <p:sp>
        <p:nvSpPr>
          <p:cNvPr id="162" name="Line"/>
          <p:cNvSpPr/>
          <p:nvPr/>
        </p:nvSpPr>
        <p:spPr>
          <a:xfrm>
            <a:off x="3672343" y="4962518"/>
            <a:ext cx="1" cy="312974"/>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63" name="586"/>
          <p:cNvSpPr txBox="1"/>
          <p:nvPr/>
        </p:nvSpPr>
        <p:spPr>
          <a:xfrm>
            <a:off x="3360990" y="5239435"/>
            <a:ext cx="622708"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586</a:t>
            </a:r>
          </a:p>
        </p:txBody>
      </p:sp>
      <p:sp>
        <p:nvSpPr>
          <p:cNvPr id="164" name="585 BC…"/>
          <p:cNvSpPr txBox="1"/>
          <p:nvPr/>
        </p:nvSpPr>
        <p:spPr>
          <a:xfrm>
            <a:off x="3175156" y="6410321"/>
            <a:ext cx="1332485" cy="7040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585 BC</a:t>
            </a:r>
          </a:p>
          <a:p>
            <a:pPr>
              <a:defRPr b="0" sz="2000"/>
            </a:pPr>
            <a:r>
              <a:t>Fall of Tyre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Chiasmus of Daniel 2 - 7"/>
          <p:cNvSpPr txBox="1"/>
          <p:nvPr>
            <p:ph type="title"/>
          </p:nvPr>
        </p:nvSpPr>
        <p:spPr>
          <a:prstGeom prst="rect">
            <a:avLst/>
          </a:prstGeom>
        </p:spPr>
        <p:txBody>
          <a:bodyPr/>
          <a:lstStyle/>
          <a:p>
            <a:pPr/>
            <a:r>
              <a:t>Chiasmus of Daniel 2 - 7</a:t>
            </a:r>
          </a:p>
        </p:txBody>
      </p:sp>
      <p:sp>
        <p:nvSpPr>
          <p:cNvPr id="167" name="A : Dream of four kingdoms replaced by a fifth (Ch 2)…"/>
          <p:cNvSpPr txBox="1"/>
          <p:nvPr>
            <p:ph type="body" idx="1"/>
          </p:nvPr>
        </p:nvSpPr>
        <p:spPr>
          <a:xfrm>
            <a:off x="952500" y="2830539"/>
            <a:ext cx="11099800" cy="6286501"/>
          </a:xfrm>
          <a:prstGeom prst="rect">
            <a:avLst/>
          </a:prstGeom>
        </p:spPr>
        <p:txBody>
          <a:bodyPr/>
          <a:lstStyle/>
          <a:p>
            <a:pPr marL="413384" indent="-413384" defTabSz="543305">
              <a:spcBef>
                <a:spcPts val="3900"/>
              </a:spcBef>
              <a:defRPr sz="2976"/>
            </a:pPr>
            <a:r>
              <a:t>A : Dream of four kingdoms replaced by a fifth (Ch 2)</a:t>
            </a:r>
          </a:p>
          <a:p>
            <a:pPr lvl="1" marL="826769" indent="-413384" defTabSz="543305">
              <a:spcBef>
                <a:spcPts val="3900"/>
              </a:spcBef>
              <a:defRPr sz="2976"/>
            </a:pPr>
            <a:r>
              <a:t>B : Daniel’s three friends in fiery furnace (Ch 3)</a:t>
            </a:r>
          </a:p>
          <a:p>
            <a:pPr lvl="2" marL="1240155" indent="-413384" defTabSz="543305">
              <a:spcBef>
                <a:spcPts val="3900"/>
              </a:spcBef>
              <a:defRPr sz="2976"/>
            </a:pPr>
            <a:r>
              <a:t>C : Daniel’s interpretation of dream for Nebuchadnezzar (Ch 4)</a:t>
            </a:r>
          </a:p>
          <a:p>
            <a:pPr lvl="2" marL="1240155" indent="-413384" defTabSz="543305">
              <a:spcBef>
                <a:spcPts val="3900"/>
              </a:spcBef>
              <a:defRPr sz="2976"/>
            </a:pPr>
            <a:r>
              <a:t>C : Daniel’s interpretation of handwriting on wall for Belshazzar (Ch 5)</a:t>
            </a:r>
          </a:p>
          <a:p>
            <a:pPr lvl="1" marL="826769" indent="-413384" defTabSz="543305">
              <a:spcBef>
                <a:spcPts val="3900"/>
              </a:spcBef>
              <a:defRPr sz="2976"/>
            </a:pPr>
            <a:r>
              <a:t>B : Daniel in the Lion’s Den (Ch 6)</a:t>
            </a:r>
          </a:p>
          <a:p>
            <a:pPr marL="413384" indent="-413384" defTabSz="543305">
              <a:spcBef>
                <a:spcPts val="3900"/>
              </a:spcBef>
              <a:defRPr sz="2976"/>
            </a:pPr>
            <a:r>
              <a:t>A : Vision of four kingdoms replaced by a fifth (Ch 7)</a:t>
            </a:r>
          </a:p>
        </p:txBody>
      </p:sp>
      <p:sp>
        <p:nvSpPr>
          <p:cNvPr id="168" name="Daniel 2:4b-7:28 is written in Aramaic not Hebrew"/>
          <p:cNvSpPr txBox="1"/>
          <p:nvPr/>
        </p:nvSpPr>
        <p:spPr>
          <a:xfrm>
            <a:off x="3069285" y="2311814"/>
            <a:ext cx="686623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Daniel 2:4b-7:28 is written in </a:t>
            </a:r>
            <a:r>
              <a:rPr u="sng"/>
              <a:t>Aramaic</a:t>
            </a:r>
            <a:r>
              <a:t> not Hebrew</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0" name="stone.png" descr="stone.png"/>
          <p:cNvPicPr>
            <a:picLocks noChangeAspect="1"/>
          </p:cNvPicPr>
          <p:nvPr/>
        </p:nvPicPr>
        <p:blipFill>
          <a:blip r:embed="rId3">
            <a:extLst/>
          </a:blip>
          <a:stretch>
            <a:fillRect/>
          </a:stretch>
        </p:blipFill>
        <p:spPr>
          <a:xfrm>
            <a:off x="5095081" y="6020841"/>
            <a:ext cx="3440874" cy="3247378"/>
          </a:xfrm>
          <a:prstGeom prst="rect">
            <a:avLst/>
          </a:prstGeom>
          <a:ln w="12700">
            <a:miter lim="400000"/>
          </a:ln>
        </p:spPr>
      </p:pic>
      <p:pic>
        <p:nvPicPr>
          <p:cNvPr id="171" name="nebuchadnezzar-statue-4.png" descr="nebuchadnezzar-statue-4.png"/>
          <p:cNvPicPr>
            <a:picLocks noChangeAspect="1"/>
          </p:cNvPicPr>
          <p:nvPr/>
        </p:nvPicPr>
        <p:blipFill>
          <a:blip r:embed="rId4">
            <a:extLst/>
          </a:blip>
          <a:stretch>
            <a:fillRect/>
          </a:stretch>
        </p:blipFill>
        <p:spPr>
          <a:xfrm>
            <a:off x="9240140" y="-1"/>
            <a:ext cx="3716336" cy="9753601"/>
          </a:xfrm>
          <a:prstGeom prst="rect">
            <a:avLst/>
          </a:prstGeom>
          <a:ln w="12700">
            <a:miter lim="400000"/>
          </a:ln>
        </p:spPr>
      </p:pic>
      <p:sp>
        <p:nvSpPr>
          <p:cNvPr id="172" name="Five Kingdoms of Nebuchadnezzar’s Dream…"/>
          <p:cNvSpPr txBox="1"/>
          <p:nvPr>
            <p:ph type="title"/>
          </p:nvPr>
        </p:nvSpPr>
        <p:spPr>
          <a:xfrm>
            <a:off x="805061" y="254000"/>
            <a:ext cx="7186267" cy="2159000"/>
          </a:xfrm>
          <a:prstGeom prst="rect">
            <a:avLst/>
          </a:prstGeom>
        </p:spPr>
        <p:txBody>
          <a:bodyPr/>
          <a:lstStyle/>
          <a:p>
            <a:pPr defTabSz="332993">
              <a:defRPr sz="4560"/>
            </a:pPr>
            <a:r>
              <a:t>Five Kingdoms of Nebuchadnezzar’s Dream</a:t>
            </a:r>
          </a:p>
          <a:p>
            <a:pPr defTabSz="332993">
              <a:defRPr sz="4560"/>
            </a:pPr>
            <a:r>
              <a:t>Daniel 2</a:t>
            </a:r>
          </a:p>
        </p:txBody>
      </p:sp>
      <p:sp>
        <p:nvSpPr>
          <p:cNvPr id="173" name="Babylon (Nebuchadnezzar v 37, 38)…"/>
          <p:cNvSpPr txBox="1"/>
          <p:nvPr>
            <p:ph type="body" sz="half" idx="1"/>
          </p:nvPr>
        </p:nvSpPr>
        <p:spPr>
          <a:xfrm>
            <a:off x="952500" y="2597150"/>
            <a:ext cx="6390035" cy="4926658"/>
          </a:xfrm>
          <a:prstGeom prst="rect">
            <a:avLst/>
          </a:prstGeom>
        </p:spPr>
        <p:txBody>
          <a:bodyPr/>
          <a:lstStyle/>
          <a:p>
            <a:pPr marL="228600" indent="-228600">
              <a:buSzPct val="100000"/>
              <a:buAutoNum type="arabicPeriod" startAt="1"/>
            </a:pPr>
            <a:r>
              <a:t> Babylon (Nebuchadnezzar v 37, 38) </a:t>
            </a:r>
          </a:p>
          <a:p>
            <a:pPr marL="228600" indent="-228600">
              <a:buSzPct val="100000"/>
              <a:buAutoNum type="arabicPeriod" startAt="1"/>
            </a:pPr>
            <a:r>
              <a:t> Media / Persia</a:t>
            </a:r>
          </a:p>
          <a:p>
            <a:pPr marL="228600" indent="-228600">
              <a:buSzPct val="100000"/>
              <a:buAutoNum type="arabicPeriod" startAt="1"/>
            </a:pPr>
            <a:r>
              <a:t> Greece</a:t>
            </a:r>
          </a:p>
          <a:p>
            <a:pPr marL="228600" indent="-228600">
              <a:buSzPct val="100000"/>
              <a:buAutoNum type="arabicPeriod" startAt="1"/>
            </a:pPr>
            <a:r>
              <a:t> Rome (which becomes divided)</a:t>
            </a:r>
          </a:p>
          <a:p>
            <a:pPr marL="228600" indent="-228600">
              <a:buSzPct val="100000"/>
              <a:buAutoNum type="arabicPeriod" startAt="1"/>
            </a:pPr>
            <a:r>
              <a:t> Millennial / Eternal Kingdom</a:t>
            </a:r>
          </a:p>
        </p:txBody>
      </p:sp>
      <p:sp>
        <p:nvSpPr>
          <p:cNvPr id="174" name="GOLD…"/>
          <p:cNvSpPr txBox="1"/>
          <p:nvPr/>
        </p:nvSpPr>
        <p:spPr>
          <a:xfrm>
            <a:off x="8010093" y="538937"/>
            <a:ext cx="2501494" cy="11979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D4AF37"/>
                </a:solidFill>
              </a:defRPr>
            </a:pPr>
            <a:r>
              <a:t>GOLD</a:t>
            </a:r>
          </a:p>
          <a:p>
            <a:pPr>
              <a:defRPr b="0">
                <a:solidFill>
                  <a:srgbClr val="D4AF37"/>
                </a:solidFill>
              </a:defRPr>
            </a:pPr>
            <a:r>
              <a:t>Nebuchadnezzar</a:t>
            </a:r>
          </a:p>
          <a:p>
            <a:pPr>
              <a:defRPr b="0">
                <a:solidFill>
                  <a:srgbClr val="D4AF37"/>
                </a:solidFill>
              </a:defRPr>
            </a:pPr>
            <a:r>
              <a:t>Babylon</a:t>
            </a:r>
          </a:p>
        </p:txBody>
      </p:sp>
      <p:sp>
        <p:nvSpPr>
          <p:cNvPr id="175" name="SILVER…"/>
          <p:cNvSpPr txBox="1"/>
          <p:nvPr/>
        </p:nvSpPr>
        <p:spPr>
          <a:xfrm>
            <a:off x="8636304" y="2291537"/>
            <a:ext cx="1249072" cy="11979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0C0"/>
                </a:solidFill>
              </a:defRPr>
            </a:pPr>
            <a:r>
              <a:t>SILVER</a:t>
            </a:r>
          </a:p>
          <a:p>
            <a:pPr>
              <a:defRPr b="0">
                <a:solidFill>
                  <a:srgbClr val="C0C0C0"/>
                </a:solidFill>
              </a:defRPr>
            </a:pPr>
            <a:r>
              <a:t>Media</a:t>
            </a:r>
          </a:p>
          <a:p>
            <a:pPr>
              <a:defRPr b="0">
                <a:solidFill>
                  <a:srgbClr val="C0C0C0"/>
                </a:solidFill>
              </a:defRPr>
            </a:pPr>
            <a:r>
              <a:t>Persia</a:t>
            </a:r>
          </a:p>
        </p:txBody>
      </p:sp>
      <p:sp>
        <p:nvSpPr>
          <p:cNvPr id="176" name="Bronze…"/>
          <p:cNvSpPr txBox="1"/>
          <p:nvPr/>
        </p:nvSpPr>
        <p:spPr>
          <a:xfrm>
            <a:off x="8647430" y="4177487"/>
            <a:ext cx="1226821" cy="8296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D7F32"/>
                </a:solidFill>
              </a:defRPr>
            </a:pPr>
            <a:r>
              <a:t>Bronze</a:t>
            </a:r>
          </a:p>
          <a:p>
            <a:pPr>
              <a:defRPr b="0">
                <a:solidFill>
                  <a:srgbClr val="CD7F32"/>
                </a:solidFill>
              </a:defRPr>
            </a:pPr>
            <a:r>
              <a:t>Greece</a:t>
            </a:r>
          </a:p>
        </p:txBody>
      </p:sp>
      <p:sp>
        <p:nvSpPr>
          <p:cNvPr id="177" name="Iron…"/>
          <p:cNvSpPr txBox="1"/>
          <p:nvPr/>
        </p:nvSpPr>
        <p:spPr>
          <a:xfrm>
            <a:off x="8799982" y="6001206"/>
            <a:ext cx="921716"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CCC"/>
                </a:solidFill>
              </a:defRPr>
            </a:pPr>
            <a:r>
              <a:t>Iron</a:t>
            </a:r>
          </a:p>
          <a:p>
            <a:pPr>
              <a:defRPr b="0">
                <a:solidFill>
                  <a:srgbClr val="C0CCCC"/>
                </a:solidFill>
              </a:defRPr>
            </a:pPr>
            <a:r>
              <a:t>Rome</a:t>
            </a:r>
          </a:p>
        </p:txBody>
      </p:sp>
      <p:sp>
        <p:nvSpPr>
          <p:cNvPr id="178" name="Iron &amp; Clay"/>
          <p:cNvSpPr txBox="1"/>
          <p:nvPr/>
        </p:nvSpPr>
        <p:spPr>
          <a:xfrm>
            <a:off x="8334552" y="8639150"/>
            <a:ext cx="1700176" cy="46105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CCC"/>
                </a:solidFill>
              </a:defRPr>
            </a:pPr>
            <a:r>
              <a:t>Iron &amp; </a:t>
            </a:r>
            <a:r>
              <a:rPr>
                <a:solidFill>
                  <a:srgbClr val="929292"/>
                </a:solidFill>
              </a:rPr>
              <a:t>Clay</a:t>
            </a:r>
          </a:p>
        </p:txBody>
      </p:sp>
      <p:sp>
        <p:nvSpPr>
          <p:cNvPr id="179" name="break &amp; consume"/>
          <p:cNvSpPr/>
          <p:nvPr/>
        </p:nvSpPr>
        <p:spPr>
          <a:xfrm>
            <a:off x="8180275" y="6930477"/>
            <a:ext cx="1996766" cy="1428106"/>
          </a:xfrm>
          <a:prstGeom prst="rightArrow">
            <a:avLst>
              <a:gd name="adj1" fmla="val 59938"/>
              <a:gd name="adj2" fmla="val 47320"/>
            </a:avLst>
          </a:prstGeom>
          <a:solidFill>
            <a:srgbClr val="A9A9A9"/>
          </a:solidFill>
          <a:ln w="63500">
            <a:solidFill>
              <a:srgbClr val="FFFFFF"/>
            </a:solidFill>
            <a:miter lim="400000"/>
          </a:ln>
          <a:extLst>
            <a:ext uri="{C572A759-6A51-4108-AA02-DFA0A04FC94B}">
              <ma14:wrappingTextBoxFlag xmlns:ma14="http://schemas.microsoft.com/office/mac/drawingml/2011/main" val="1"/>
            </a:ext>
          </a:extLst>
        </p:spPr>
        <p:txBody>
          <a:bodyPr lIns="50800" tIns="50800" rIns="50800" bIns="50800" anchor="ctr"/>
          <a:lstStyle>
            <a:lvl1pPr>
              <a:defRPr b="0" sz="2200">
                <a:latin typeface="+mn-lt"/>
                <a:ea typeface="+mn-ea"/>
                <a:cs typeface="+mn-cs"/>
                <a:sym typeface="Helvetica Neue Medium"/>
              </a:defRPr>
            </a:lvl1pPr>
          </a:lstStyle>
          <a:p>
            <a:pPr/>
            <a:r>
              <a:t>break &amp; consume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Kingdoms in Daniel"/>
          <p:cNvSpPr txBox="1"/>
          <p:nvPr>
            <p:ph type="title"/>
          </p:nvPr>
        </p:nvSpPr>
        <p:spPr>
          <a:prstGeom prst="rect">
            <a:avLst/>
          </a:prstGeom>
        </p:spPr>
        <p:txBody>
          <a:bodyPr/>
          <a:lstStyle/>
          <a:p>
            <a:pPr/>
            <a:r>
              <a:t>Kingdoms in Daniel</a:t>
            </a:r>
          </a:p>
        </p:txBody>
      </p:sp>
      <p:graphicFrame>
        <p:nvGraphicFramePr>
          <p:cNvPr id="184" name="Table"/>
          <p:cNvGraphicFramePr/>
          <p:nvPr/>
        </p:nvGraphicFramePr>
        <p:xfrm>
          <a:off x="958850" y="2616117"/>
          <a:ext cx="11099800" cy="62865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771775"/>
                <a:gridCol w="2771775"/>
                <a:gridCol w="2771775"/>
                <a:gridCol w="2771775"/>
              </a:tblGrid>
              <a:tr h="1140275">
                <a:tc>
                  <a:txBody>
                    <a:bodyPr/>
                    <a:lstStyle/>
                    <a:p>
                      <a:pPr>
                        <a:defRPr b="0" sz="1800">
                          <a:solidFill>
                            <a:srgbClr val="000000"/>
                          </a:solidFill>
                        </a:defRPr>
                      </a:pPr>
                      <a:r>
                        <a:rPr b="1" sz="2400">
                          <a:solidFill>
                            <a:srgbClr val="FFFFFF"/>
                          </a:solidFill>
                          <a:sym typeface="Helvetica Neue"/>
                        </a:rPr>
                        <a:t>Kingdom</a:t>
                      </a:r>
                    </a:p>
                  </a:txBody>
                  <a:tcPr marL="50800" marR="50800" marT="50800" marB="50800" anchor="ctr" anchorCtr="0" horzOverflow="overflow">
                    <a:lnL w="12700">
                      <a:solidFill>
                        <a:srgbClr val="D6D6D6"/>
                      </a:solidFill>
                      <a:miter lim="400000"/>
                    </a:lnL>
                  </a:tcPr>
                </a:tc>
                <a:tc>
                  <a:txBody>
                    <a:bodyPr/>
                    <a:lstStyle/>
                    <a:p>
                      <a:pPr>
                        <a:defRPr b="0" sz="1800">
                          <a:solidFill>
                            <a:srgbClr val="000000"/>
                          </a:solidFill>
                        </a:defRPr>
                      </a:pPr>
                      <a:r>
                        <a:rPr b="1" sz="2200">
                          <a:solidFill>
                            <a:srgbClr val="FFFFFF"/>
                          </a:solidFill>
                          <a:sym typeface="Helvetica Neue"/>
                        </a:rPr>
                        <a:t>Nebuchadnezzar’s
Dream of Statue
Daniel 2</a:t>
                      </a:r>
                    </a:p>
                  </a:txBody>
                  <a:tcPr marL="50800" marR="50800" marT="50800" marB="50800" anchor="ctr" anchorCtr="0" horzOverflow="overflow"/>
                </a:tc>
                <a:tc>
                  <a:txBody>
                    <a:bodyPr/>
                    <a:lstStyle/>
                    <a:p>
                      <a:pPr>
                        <a:defRPr b="0" sz="1800">
                          <a:solidFill>
                            <a:srgbClr val="000000"/>
                          </a:solidFill>
                        </a:defRPr>
                      </a:pPr>
                      <a:r>
                        <a:rPr b="1" sz="2200">
                          <a:solidFill>
                            <a:srgbClr val="FFFFFF"/>
                          </a:solidFill>
                          <a:sym typeface="Helvetica Neue"/>
                        </a:rPr>
                        <a:t>Daniel’s Vision of Four Beast
Daniel 7</a:t>
                      </a:r>
                    </a:p>
                  </a:txBody>
                  <a:tcPr marL="50800" marR="50800" marT="50800" marB="50800" anchor="ctr" anchorCtr="0" horzOverflow="overflow"/>
                </a:tc>
                <a:tc>
                  <a:txBody>
                    <a:bodyPr/>
                    <a:lstStyle/>
                    <a:p>
                      <a:pPr>
                        <a:defRPr b="0" sz="1800">
                          <a:solidFill>
                            <a:srgbClr val="000000"/>
                          </a:solidFill>
                        </a:defRPr>
                      </a:pPr>
                      <a:r>
                        <a:rPr b="1" sz="2200">
                          <a:solidFill>
                            <a:srgbClr val="FFFFFF"/>
                          </a:solidFill>
                          <a:sym typeface="Helvetica Neue"/>
                        </a:rPr>
                        <a:t>Daniel 8</a:t>
                      </a:r>
                    </a:p>
                  </a:txBody>
                  <a:tcPr marL="50800" marR="50800" marT="50800" marB="50800" anchor="ctr" anchorCtr="0" horzOverflow="overflow">
                    <a:lnR w="12700">
                      <a:solidFill>
                        <a:srgbClr val="D6D6D6"/>
                      </a:solidFill>
                      <a:miter lim="400000"/>
                    </a:lnR>
                  </a:tcPr>
                </a:tc>
              </a:tr>
              <a:tr h="1140275">
                <a:tc>
                  <a:txBody>
                    <a:bodyPr/>
                    <a:lstStyle/>
                    <a:p>
                      <a:pPr>
                        <a:defRPr sz="1800">
                          <a:solidFill>
                            <a:srgbClr val="000000"/>
                          </a:solidFill>
                        </a:defRPr>
                      </a:pPr>
                      <a:r>
                        <a:rPr b="1" sz="2500">
                          <a:solidFill>
                            <a:srgbClr val="FFFFFF"/>
                          </a:solidFill>
                          <a:sym typeface="Helvetica Neue"/>
                        </a:rPr>
                        <a:t>Babylon</a:t>
                      </a:r>
                    </a:p>
                  </a:txBody>
                  <a:tcPr marL="50800" marR="50800" marT="50800" marB="50800" anchor="ctr" anchorCtr="0" horzOverflow="overflow">
                    <a:lnL w="12700">
                      <a:solidFill>
                        <a:srgbClr val="D6D6D6"/>
                      </a:solidFill>
                      <a:miter lim="400000"/>
                    </a:lnL>
                    <a:solidFill>
                      <a:schemeClr val="accent2">
                        <a:hueOff val="195715"/>
                        <a:lumOff val="-15294"/>
                      </a:schemeClr>
                    </a:solidFill>
                  </a:tcPr>
                </a:tc>
                <a:tc>
                  <a:txBody>
                    <a:bodyPr/>
                    <a:lstStyle/>
                    <a:p>
                      <a:pPr>
                        <a:defRPr sz="1800">
                          <a:solidFill>
                            <a:srgbClr val="000000"/>
                          </a:solidFill>
                        </a:defRPr>
                      </a:pPr>
                      <a:r>
                        <a:rPr sz="2200">
                          <a:solidFill>
                            <a:srgbClr val="FFFFFF"/>
                          </a:solidFill>
                          <a:sym typeface="Helvetica Neue"/>
                        </a:rPr>
                        <a:t>Head of Gold</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Lion with  eagle’s wings</a:t>
                      </a:r>
                    </a:p>
                  </a:txBody>
                  <a:tcPr marL="50800" marR="50800" marT="50800" marB="50800" anchor="ctr" anchorCtr="0" horzOverflow="overflow"/>
                </a:tc>
                <a:tc>
                  <a:txBody>
                    <a:bodyPr/>
                    <a:lstStyle/>
                    <a:p>
                      <a:pPr>
                        <a:defRPr sz="2200">
                          <a:sym typeface="Helvetica Neue"/>
                        </a:defRPr>
                      </a:pPr>
                    </a:p>
                  </a:txBody>
                  <a:tcPr marL="50800" marR="50800" marT="50800" marB="50800" anchor="ctr" anchorCtr="0" horzOverflow="overflow">
                    <a:lnR w="12700">
                      <a:solidFill>
                        <a:srgbClr val="D6D6D6"/>
                      </a:solidFill>
                      <a:miter lim="400000"/>
                    </a:lnR>
                  </a:tcPr>
                </a:tc>
              </a:tr>
              <a:tr h="1140275">
                <a:tc>
                  <a:txBody>
                    <a:bodyPr/>
                    <a:lstStyle/>
                    <a:p>
                      <a:pPr>
                        <a:defRPr sz="1800">
                          <a:solidFill>
                            <a:srgbClr val="000000"/>
                          </a:solidFill>
                        </a:defRPr>
                      </a:pPr>
                      <a:r>
                        <a:rPr b="1" sz="2500">
                          <a:solidFill>
                            <a:srgbClr val="FFFFFF"/>
                          </a:solidFill>
                          <a:sym typeface="Helvetica Neue"/>
                        </a:rPr>
                        <a:t>Media / Persia</a:t>
                      </a:r>
                    </a:p>
                  </a:txBody>
                  <a:tcPr marL="50800" marR="50800" marT="50800" marB="50800" anchor="ctr" anchorCtr="0" horzOverflow="overflow">
                    <a:lnL w="12700">
                      <a:solidFill>
                        <a:srgbClr val="D6D6D6"/>
                      </a:solidFill>
                      <a:miter lim="400000"/>
                    </a:lnL>
                    <a:solidFill>
                      <a:schemeClr val="accent2">
                        <a:hueOff val="195715"/>
                        <a:lumOff val="-15294"/>
                      </a:schemeClr>
                    </a:solidFill>
                  </a:tcPr>
                </a:tc>
                <a:tc>
                  <a:txBody>
                    <a:bodyPr/>
                    <a:lstStyle/>
                    <a:p>
                      <a:pPr>
                        <a:defRPr sz="1800">
                          <a:solidFill>
                            <a:srgbClr val="000000"/>
                          </a:solidFill>
                        </a:defRPr>
                      </a:pPr>
                      <a:r>
                        <a:rPr sz="2200">
                          <a:solidFill>
                            <a:srgbClr val="FFFFFF"/>
                          </a:solidFill>
                          <a:sym typeface="Helvetica Neue"/>
                        </a:rPr>
                        <a:t>Chest and arms  of silver</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Bear raised up on one side with 3 ribs in teeth</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Ram with 2 horns</a:t>
                      </a:r>
                    </a:p>
                  </a:txBody>
                  <a:tcPr marL="50800" marR="50800" marT="50800" marB="50800" anchor="ctr" anchorCtr="0" horzOverflow="overflow">
                    <a:lnR w="12700">
                      <a:solidFill>
                        <a:srgbClr val="D6D6D6"/>
                      </a:solidFill>
                      <a:miter lim="400000"/>
                    </a:lnR>
                  </a:tcPr>
                </a:tc>
              </a:tr>
              <a:tr h="1140275">
                <a:tc>
                  <a:txBody>
                    <a:bodyPr/>
                    <a:lstStyle/>
                    <a:p>
                      <a:pPr>
                        <a:defRPr sz="1800">
                          <a:solidFill>
                            <a:srgbClr val="000000"/>
                          </a:solidFill>
                        </a:defRPr>
                      </a:pPr>
                      <a:r>
                        <a:rPr b="1" sz="2500">
                          <a:solidFill>
                            <a:srgbClr val="FFFFFF"/>
                          </a:solidFill>
                          <a:sym typeface="Helvetica Neue"/>
                        </a:rPr>
                        <a:t>Greece</a:t>
                      </a:r>
                    </a:p>
                  </a:txBody>
                  <a:tcPr marL="50800" marR="50800" marT="50800" marB="50800" anchor="ctr" anchorCtr="0" horzOverflow="overflow">
                    <a:lnL w="12700">
                      <a:solidFill>
                        <a:srgbClr val="D6D6D6"/>
                      </a:solidFill>
                      <a:miter lim="400000"/>
                    </a:lnL>
                    <a:solidFill>
                      <a:schemeClr val="accent2">
                        <a:hueOff val="195715"/>
                        <a:lumOff val="-15294"/>
                      </a:schemeClr>
                    </a:solidFill>
                  </a:tcPr>
                </a:tc>
                <a:tc>
                  <a:txBody>
                    <a:bodyPr/>
                    <a:lstStyle/>
                    <a:p>
                      <a:pPr>
                        <a:defRPr sz="1800">
                          <a:solidFill>
                            <a:srgbClr val="000000"/>
                          </a:solidFill>
                        </a:defRPr>
                      </a:pPr>
                      <a:r>
                        <a:rPr sz="2200">
                          <a:solidFill>
                            <a:srgbClr val="FFFFFF"/>
                          </a:solidFill>
                          <a:sym typeface="Helvetica Neue"/>
                        </a:rPr>
                        <a:t>Belly and thighs  of bronze</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Leopard with  4 wings and 4 heads</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Goat with 1 horn - 
horn breaks and 4 horns appear</a:t>
                      </a:r>
                    </a:p>
                  </a:txBody>
                  <a:tcPr marL="50800" marR="50800" marT="50800" marB="50800" anchor="ctr" anchorCtr="0" horzOverflow="overflow">
                    <a:lnR w="12700">
                      <a:solidFill>
                        <a:srgbClr val="D6D6D6"/>
                      </a:solidFill>
                      <a:miter lim="400000"/>
                    </a:lnR>
                  </a:tcPr>
                </a:tc>
              </a:tr>
              <a:tr h="1140275">
                <a:tc>
                  <a:txBody>
                    <a:bodyPr/>
                    <a:lstStyle/>
                    <a:p>
                      <a:pPr>
                        <a:defRPr sz="1800">
                          <a:solidFill>
                            <a:srgbClr val="000000"/>
                          </a:solidFill>
                        </a:defRPr>
                      </a:pPr>
                      <a:r>
                        <a:rPr b="1" sz="2500">
                          <a:solidFill>
                            <a:srgbClr val="FFFFFF"/>
                          </a:solidFill>
                          <a:sym typeface="Helvetica Neue"/>
                        </a:rPr>
                        <a:t>Rome</a:t>
                      </a:r>
                    </a:p>
                  </a:txBody>
                  <a:tcPr marL="50800" marR="50800" marT="50800" marB="50800" anchor="ctr" anchorCtr="0" horzOverflow="overflow">
                    <a:lnL w="12700">
                      <a:solidFill>
                        <a:srgbClr val="D6D6D6"/>
                      </a:solidFill>
                      <a:miter lim="400000"/>
                    </a:lnL>
                    <a:solidFill>
                      <a:schemeClr val="accent2">
                        <a:hueOff val="195715"/>
                        <a:lumOff val="-15294"/>
                      </a:schemeClr>
                    </a:solidFill>
                  </a:tcPr>
                </a:tc>
                <a:tc>
                  <a:txBody>
                    <a:bodyPr/>
                    <a:lstStyle/>
                    <a:p>
                      <a:pPr>
                        <a:defRPr sz="1800">
                          <a:solidFill>
                            <a:srgbClr val="000000"/>
                          </a:solidFill>
                        </a:defRPr>
                      </a:pPr>
                      <a:r>
                        <a:rPr sz="2200">
                          <a:solidFill>
                            <a:srgbClr val="FFFFFF"/>
                          </a:solidFill>
                          <a:sym typeface="Helvetica Neue"/>
                        </a:rPr>
                        <a:t>Legs of iron
Feet of iron + clay </a:t>
                      </a:r>
                    </a:p>
                  </a:txBody>
                  <a:tcPr marL="50800" marR="50800" marT="50800" marB="50800" anchor="ctr" anchorCtr="0" horzOverflow="overflow"/>
                </a:tc>
                <a:tc>
                  <a:txBody>
                    <a:bodyPr/>
                    <a:lstStyle/>
                    <a:p>
                      <a:pPr>
                        <a:defRPr sz="1800">
                          <a:solidFill>
                            <a:srgbClr val="000000"/>
                          </a:solidFill>
                        </a:defRPr>
                      </a:pPr>
                      <a:r>
                        <a:rPr sz="2200">
                          <a:solidFill>
                            <a:srgbClr val="FFFFFF"/>
                          </a:solidFill>
                          <a:sym typeface="Helvetica Neue"/>
                        </a:rPr>
                        <a:t>Large iron teeth  and 10 horns -
little horn removes 3</a:t>
                      </a:r>
                    </a:p>
                  </a:txBody>
                  <a:tcPr marL="50800" marR="50800" marT="50800" marB="50800" anchor="ctr" anchorCtr="0" horzOverflow="overflow"/>
                </a:tc>
                <a:tc>
                  <a:txBody>
                    <a:bodyPr/>
                    <a:lstStyle/>
                    <a:p>
                      <a:pPr>
                        <a:defRPr sz="2200">
                          <a:sym typeface="Helvetica Neue"/>
                        </a:defRPr>
                      </a:pPr>
                    </a:p>
                  </a:txBody>
                  <a:tcPr marL="50800" marR="50800" marT="50800" marB="50800" anchor="ctr" anchorCtr="0" horzOverflow="overflow">
                    <a:lnR w="12700">
                      <a:solidFill>
                        <a:srgbClr val="D6D6D6"/>
                      </a:solidFill>
                      <a:miter lim="400000"/>
                    </a:lnR>
                  </a:tcPr>
                </a:tc>
              </a:tr>
              <a:tr h="1140275">
                <a:tc>
                  <a:txBody>
                    <a:bodyPr/>
                    <a:lstStyle/>
                    <a:p>
                      <a:pPr>
                        <a:defRPr sz="1800">
                          <a:solidFill>
                            <a:srgbClr val="000000"/>
                          </a:solidFill>
                        </a:defRPr>
                      </a:pPr>
                      <a:r>
                        <a:rPr b="1" sz="2500">
                          <a:solidFill>
                            <a:srgbClr val="FFFFFF"/>
                          </a:solidFill>
                          <a:sym typeface="Helvetica Neue"/>
                        </a:rPr>
                        <a:t>Millennial</a:t>
                      </a:r>
                    </a:p>
                  </a:txBody>
                  <a:tcPr marL="50800" marR="50800" marT="50800" marB="50800" anchor="ctr" anchorCtr="0" horzOverflow="overflow">
                    <a:lnL w="12700">
                      <a:solidFill>
                        <a:srgbClr val="D6D6D6"/>
                      </a:solidFill>
                      <a:miter lim="400000"/>
                    </a:lnL>
                    <a:lnB w="12700">
                      <a:solidFill>
                        <a:srgbClr val="D6D6D6"/>
                      </a:solidFill>
                      <a:miter lim="400000"/>
                    </a:lnB>
                    <a:solidFill>
                      <a:schemeClr val="accent2">
                        <a:hueOff val="195715"/>
                        <a:lumOff val="-15294"/>
                      </a:schemeClr>
                    </a:solidFill>
                  </a:tcPr>
                </a:tc>
                <a:tc>
                  <a:txBody>
                    <a:bodyPr/>
                    <a:lstStyle/>
                    <a:p>
                      <a:pPr>
                        <a:defRPr sz="1800">
                          <a:solidFill>
                            <a:srgbClr val="000000"/>
                          </a:solidFill>
                        </a:defRPr>
                      </a:pPr>
                      <a:r>
                        <a:rPr sz="2200">
                          <a:solidFill>
                            <a:srgbClr val="FFFFFF"/>
                          </a:solidFill>
                          <a:sym typeface="Helvetica Neue"/>
                        </a:rPr>
                        <a:t>Stone cutout by  no human hand</a:t>
                      </a:r>
                    </a:p>
                  </a:txBody>
                  <a:tcPr marL="50800" marR="50800" marT="50800" marB="50800" anchor="ctr" anchorCtr="0" horzOverflow="overflow">
                    <a:lnB w="12700">
                      <a:solidFill>
                        <a:srgbClr val="D6D6D6"/>
                      </a:solidFill>
                      <a:miter lim="400000"/>
                    </a:lnB>
                  </a:tcPr>
                </a:tc>
                <a:tc>
                  <a:txBody>
                    <a:bodyPr/>
                    <a:lstStyle/>
                    <a:p>
                      <a:pPr>
                        <a:defRPr sz="1800">
                          <a:solidFill>
                            <a:srgbClr val="000000"/>
                          </a:solidFill>
                        </a:defRPr>
                      </a:pPr>
                      <a:r>
                        <a:rPr sz="2200">
                          <a:solidFill>
                            <a:srgbClr val="FFFFFF"/>
                          </a:solidFill>
                          <a:sym typeface="Helvetica Neue"/>
                        </a:rPr>
                        <a:t>Son of Man is given an everlasting dominion</a:t>
                      </a:r>
                    </a:p>
                  </a:txBody>
                  <a:tcPr marL="50800" marR="50800" marT="50800" marB="50800" anchor="ctr" anchorCtr="0" horzOverflow="overflow">
                    <a:lnB w="12700">
                      <a:solidFill>
                        <a:srgbClr val="D6D6D6"/>
                      </a:solidFill>
                      <a:miter lim="400000"/>
                    </a:lnB>
                  </a:tcPr>
                </a:tc>
                <a:tc>
                  <a:txBody>
                    <a:bodyPr/>
                    <a:lstStyle/>
                    <a:p>
                      <a:pPr>
                        <a:defRPr sz="2200">
                          <a:sym typeface="Helvetica Neue"/>
                        </a:defRPr>
                      </a:pPr>
                    </a:p>
                  </a:txBody>
                  <a:tcPr marL="50800" marR="50800" marT="50800" marB="50800" anchor="ctr" anchorCtr="0" horzOverflow="overflow">
                    <a:lnR w="12700">
                      <a:solidFill>
                        <a:srgbClr val="D6D6D6"/>
                      </a:solidFill>
                      <a:miter lim="400000"/>
                    </a:lnR>
                    <a:lnB w="12700">
                      <a:solidFill>
                        <a:srgbClr val="D6D6D6"/>
                      </a:solidFill>
                      <a:miter lim="400000"/>
                    </a:lnB>
                  </a:tcPr>
                </a:tc>
              </a:tr>
            </a:tbl>
          </a:graphicData>
        </a:graphic>
      </p:graphicFrame>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Daniel’s Vision of Four Beasts…"/>
          <p:cNvSpPr txBox="1"/>
          <p:nvPr>
            <p:ph type="title"/>
          </p:nvPr>
        </p:nvSpPr>
        <p:spPr>
          <a:prstGeom prst="rect">
            <a:avLst/>
          </a:prstGeom>
        </p:spPr>
        <p:txBody>
          <a:bodyPr/>
          <a:lstStyle/>
          <a:p>
            <a:pPr defTabSz="490727">
              <a:defRPr sz="6719"/>
            </a:pPr>
            <a:r>
              <a:t>Daniel’s Vision of Four Beasts</a:t>
            </a:r>
          </a:p>
          <a:p>
            <a:pPr defTabSz="490727">
              <a:defRPr sz="6719"/>
            </a:pPr>
            <a:r>
              <a:t>Daniel 7:1-8</a:t>
            </a:r>
          </a:p>
        </p:txBody>
      </p:sp>
      <p:sp>
        <p:nvSpPr>
          <p:cNvPr id="187" name="“beasts came of from the sea” v.2…"/>
          <p:cNvSpPr txBox="1"/>
          <p:nvPr>
            <p:ph type="body" sz="half" idx="1"/>
          </p:nvPr>
        </p:nvSpPr>
        <p:spPr>
          <a:xfrm>
            <a:off x="952500" y="2597150"/>
            <a:ext cx="5334000" cy="6286500"/>
          </a:xfrm>
          <a:prstGeom prst="rect">
            <a:avLst/>
          </a:prstGeom>
        </p:spPr>
        <p:txBody>
          <a:bodyPr/>
          <a:lstStyle/>
          <a:p>
            <a:pPr/>
            <a:r>
              <a:t>“beasts came of from the sea” v.2</a:t>
            </a:r>
          </a:p>
          <a:p>
            <a:pPr lvl="1"/>
            <a:r>
              <a:t>First beast of Revelation 13 rose “out of the sea”</a:t>
            </a:r>
          </a:p>
          <a:p>
            <a:pPr marL="228600" indent="-228600">
              <a:buSzPct val="100000"/>
              <a:buAutoNum type="arabicPeriod" startAt="1"/>
            </a:pPr>
            <a:r>
              <a:t> Lion with wings (v. 4)</a:t>
            </a:r>
          </a:p>
          <a:p>
            <a:pPr marL="228600" indent="-228600">
              <a:buSzPct val="100000"/>
              <a:buAutoNum type="arabicPeriod" startAt="1"/>
            </a:pPr>
            <a:r>
              <a:t> Bear (v. 5)</a:t>
            </a:r>
          </a:p>
          <a:p>
            <a:pPr marL="228600" indent="-228600">
              <a:buSzPct val="100000"/>
              <a:buAutoNum type="arabicPeriod" startAt="1"/>
            </a:pPr>
            <a:r>
              <a:t> Leopard with four wings and four heads (v. 5)</a:t>
            </a:r>
          </a:p>
          <a:p>
            <a:pPr marL="228600" indent="-228600">
              <a:buSzPct val="100000"/>
              <a:buAutoNum type="arabicPeriod" startAt="1"/>
            </a:pPr>
            <a:r>
              <a:t> Beast with iron teeth and ten hounds (v. 7)</a:t>
            </a:r>
          </a:p>
        </p:txBody>
      </p:sp>
      <p:pic>
        <p:nvPicPr>
          <p:cNvPr id="188" name="Merian's_Daniel_7_engraving.jpg" descr="Merian's_Daniel_7_engraving.jpg"/>
          <p:cNvPicPr>
            <a:picLocks noChangeAspect="1"/>
          </p:cNvPicPr>
          <p:nvPr/>
        </p:nvPicPr>
        <p:blipFill>
          <a:blip r:embed="rId3">
            <a:extLst/>
          </a:blip>
          <a:stretch>
            <a:fillRect/>
          </a:stretch>
        </p:blipFill>
        <p:spPr>
          <a:xfrm>
            <a:off x="6762750" y="3276600"/>
            <a:ext cx="5871522" cy="4504607"/>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2" name="724.jpg" descr="724.jpg"/>
          <p:cNvPicPr>
            <a:picLocks noChangeAspect="1"/>
          </p:cNvPicPr>
          <p:nvPr/>
        </p:nvPicPr>
        <p:blipFill>
          <a:blip r:embed="rId2">
            <a:extLst/>
          </a:blip>
          <a:stretch>
            <a:fillRect/>
          </a:stretch>
        </p:blipFill>
        <p:spPr>
          <a:xfrm>
            <a:off x="3327400" y="202832"/>
            <a:ext cx="6350000" cy="3187701"/>
          </a:xfrm>
          <a:prstGeom prst="rect">
            <a:avLst/>
          </a:prstGeom>
          <a:ln w="12700">
            <a:miter lim="400000"/>
          </a:ln>
        </p:spPr>
      </p:pic>
      <p:sp>
        <p:nvSpPr>
          <p:cNvPr id="193" name="Babylon"/>
          <p:cNvSpPr txBox="1"/>
          <p:nvPr>
            <p:ph type="title"/>
          </p:nvPr>
        </p:nvSpPr>
        <p:spPr>
          <a:prstGeom prst="rect">
            <a:avLst/>
          </a:prstGeom>
        </p:spPr>
        <p:txBody>
          <a:bodyPr/>
          <a:lstStyle>
            <a:lvl1pPr>
              <a:defRPr>
                <a:effectLst>
                  <a:outerShdw sx="100000" sy="100000" kx="0" ky="0" algn="b" rotWithShape="0" blurRad="12700" dist="63500" dir="18900000">
                    <a:srgbClr val="000000"/>
                  </a:outerShdw>
                </a:effectLst>
              </a:defRPr>
            </a:lvl1pPr>
          </a:lstStyle>
          <a:p>
            <a:pPr/>
            <a:r>
              <a:t>Babylon</a:t>
            </a:r>
          </a:p>
        </p:txBody>
      </p:sp>
      <p:sp>
        <p:nvSpPr>
          <p:cNvPr id="194" name="Neo-Babylon Empire (626 - 539 BC) defeated Assyrian Empire…"/>
          <p:cNvSpPr txBox="1"/>
          <p:nvPr>
            <p:ph type="body" idx="1"/>
          </p:nvPr>
        </p:nvSpPr>
        <p:spPr>
          <a:xfrm>
            <a:off x="1249253" y="3390911"/>
            <a:ext cx="10506294" cy="5819552"/>
          </a:xfrm>
          <a:prstGeom prst="rect">
            <a:avLst/>
          </a:prstGeom>
        </p:spPr>
        <p:txBody>
          <a:bodyPr/>
          <a:lstStyle/>
          <a:p>
            <a:pPr marL="360045" indent="-360045" defTabSz="473201">
              <a:spcBef>
                <a:spcPts val="3400"/>
              </a:spcBef>
              <a:defRPr sz="2592"/>
            </a:pPr>
            <a:r>
              <a:t>Neo-Babylon Empire (626 - 539 BC) defeated Assyrian Empire</a:t>
            </a:r>
          </a:p>
          <a:p>
            <a:pPr marL="360045" indent="-360045" defTabSz="473201">
              <a:spcBef>
                <a:spcPts val="3400"/>
              </a:spcBef>
              <a:defRPr sz="2592"/>
            </a:pPr>
            <a:r>
              <a:t>Nebuchadnezzar the Lion (605 - 562 BC)</a:t>
            </a:r>
          </a:p>
          <a:p>
            <a:pPr lvl="1" marL="720090" indent="-360045" defTabSz="473201">
              <a:spcBef>
                <a:spcPts val="3400"/>
              </a:spcBef>
              <a:defRPr sz="2592"/>
            </a:pPr>
            <a:r>
              <a:rPr i="1"/>
              <a:t>“A lion .. destroyer of nations”</a:t>
            </a:r>
            <a:r>
              <a:t> Jeremiah 4:7</a:t>
            </a:r>
          </a:p>
          <a:p>
            <a:pPr lvl="1" marL="720090" indent="-360045" defTabSz="473201">
              <a:spcBef>
                <a:spcPts val="3400"/>
              </a:spcBef>
              <a:defRPr sz="2592"/>
            </a:pPr>
            <a:r>
              <a:rPr i="1"/>
              <a:t>“wings plucked off”</a:t>
            </a:r>
            <a:r>
              <a:t> Daniel 4:28-33</a:t>
            </a:r>
          </a:p>
          <a:p>
            <a:pPr lvl="1" marL="720090" indent="-360045" defTabSz="473201">
              <a:spcBef>
                <a:spcPts val="3400"/>
              </a:spcBef>
              <a:defRPr sz="2592"/>
            </a:pPr>
            <a:r>
              <a:rPr i="1"/>
              <a:t>“the mind of a man was given to it.”</a:t>
            </a:r>
            <a:r>
              <a:t> Daniel 4:34 </a:t>
            </a:r>
          </a:p>
          <a:p>
            <a:pPr marL="360045" indent="-360045" defTabSz="473201">
              <a:spcBef>
                <a:spcPts val="3400"/>
              </a:spcBef>
              <a:defRPr sz="2592"/>
            </a:pPr>
            <a:r>
              <a:t>Babylon the Great (as a type of world system) receives wrath from God at the end of the Tribulation (Revelation 14:8, 16:19, 17:5, 18:1,2,10,21)</a:t>
            </a:r>
          </a:p>
          <a:p>
            <a:pPr lvl="1" marL="720090" indent="-360045" defTabSz="473201">
              <a:spcBef>
                <a:spcPts val="3400"/>
              </a:spcBef>
              <a:defRPr sz="2592"/>
            </a:pPr>
            <a:r>
              <a:t>“</a:t>
            </a:r>
            <a:r>
              <a:rPr i="1"/>
              <a:t>Fallen, Fallen is Babylon the Great!” Religious and Political system</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6" name="Bear-w-ribs.jpg" descr="Bear-w-ribs.jpg"/>
          <p:cNvPicPr>
            <a:picLocks noChangeAspect="1"/>
          </p:cNvPicPr>
          <p:nvPr/>
        </p:nvPicPr>
        <p:blipFill>
          <a:blip r:embed="rId2">
            <a:extLst/>
          </a:blip>
          <a:stretch>
            <a:fillRect/>
          </a:stretch>
        </p:blipFill>
        <p:spPr>
          <a:xfrm>
            <a:off x="3185822" y="87296"/>
            <a:ext cx="6812332" cy="2711613"/>
          </a:xfrm>
          <a:prstGeom prst="rect">
            <a:avLst/>
          </a:prstGeom>
          <a:ln w="12700">
            <a:miter lim="400000"/>
          </a:ln>
        </p:spPr>
      </p:pic>
      <p:sp>
        <p:nvSpPr>
          <p:cNvPr id="197" name="Media and Persia"/>
          <p:cNvSpPr txBox="1"/>
          <p:nvPr>
            <p:ph type="title"/>
          </p:nvPr>
        </p:nvSpPr>
        <p:spPr>
          <a:prstGeom prst="rect">
            <a:avLst/>
          </a:prstGeom>
        </p:spPr>
        <p:txBody>
          <a:bodyPr/>
          <a:lstStyle>
            <a:lvl1pPr>
              <a:defRPr>
                <a:effectLst>
                  <a:outerShdw sx="100000" sy="100000" kx="0" ky="0" algn="b" rotWithShape="0" blurRad="12700" dist="63500" dir="18900000">
                    <a:srgbClr val="000000"/>
                  </a:outerShdw>
                </a:effectLst>
              </a:defRPr>
            </a:lvl1pPr>
          </a:lstStyle>
          <a:p>
            <a:pPr/>
            <a:r>
              <a:t>Media and Persia</a:t>
            </a:r>
          </a:p>
        </p:txBody>
      </p:sp>
      <p:sp>
        <p:nvSpPr>
          <p:cNvPr id="198" name="Persian Empire (539 - 331 BC)…"/>
          <p:cNvSpPr txBox="1"/>
          <p:nvPr>
            <p:ph type="body" idx="1"/>
          </p:nvPr>
        </p:nvSpPr>
        <p:spPr>
          <a:xfrm>
            <a:off x="952500" y="2781871"/>
            <a:ext cx="11099800" cy="6286501"/>
          </a:xfrm>
          <a:prstGeom prst="rect">
            <a:avLst/>
          </a:prstGeom>
        </p:spPr>
        <p:txBody>
          <a:bodyPr/>
          <a:lstStyle/>
          <a:p>
            <a:pPr marL="275590" indent="-275590" defTabSz="362204">
              <a:spcBef>
                <a:spcPts val="2600"/>
              </a:spcBef>
              <a:defRPr sz="1984"/>
            </a:pPr>
            <a:r>
              <a:t>Persian Empire (539 - 331 BC)</a:t>
            </a:r>
          </a:p>
          <a:p>
            <a:pPr lvl="1" marL="551180" indent="-275590" defTabSz="362204">
              <a:spcBef>
                <a:spcPts val="2600"/>
              </a:spcBef>
              <a:defRPr sz="1984"/>
            </a:pPr>
            <a:r>
              <a:t>Bear : voracious and cruel </a:t>
            </a:r>
            <a:r>
              <a:rPr i="1"/>
              <a:t>“arise, devour much flesh”</a:t>
            </a:r>
            <a:endParaRPr i="1"/>
          </a:p>
          <a:p>
            <a:pPr lvl="1" marL="551180" indent="-275590" defTabSz="362204">
              <a:spcBef>
                <a:spcPts val="2600"/>
              </a:spcBef>
              <a:defRPr sz="1984"/>
            </a:pPr>
            <a:r>
              <a:rPr i="1"/>
              <a:t>“raised up one one side” </a:t>
            </a:r>
            <a:r>
              <a:t>superiority of Persians, </a:t>
            </a:r>
          </a:p>
          <a:p>
            <a:pPr lvl="1" marL="551180" indent="-275590" defTabSz="362204">
              <a:spcBef>
                <a:spcPts val="2600"/>
              </a:spcBef>
              <a:defRPr sz="1984"/>
            </a:pPr>
            <a:r>
              <a:rPr i="1"/>
              <a:t>“three ribs”</a:t>
            </a:r>
            <a:r>
              <a:t> conquered kingdoms (possibly Egypt, Lydia, and Babbylon?)</a:t>
            </a:r>
            <a:endParaRPr i="1"/>
          </a:p>
          <a:p>
            <a:pPr lvl="1" marL="551180" indent="-275590" defTabSz="362204">
              <a:spcBef>
                <a:spcPts val="2600"/>
              </a:spcBef>
              <a:defRPr sz="1984"/>
            </a:pPr>
            <a:r>
              <a:t>Judgement of Babylon Jeremiah 50, 51.  Medes Jeremiah 51:48.</a:t>
            </a:r>
            <a:endParaRPr i="1"/>
          </a:p>
          <a:p>
            <a:pPr marL="275590" indent="-275590" defTabSz="362204">
              <a:spcBef>
                <a:spcPts val="2600"/>
              </a:spcBef>
              <a:defRPr sz="1984"/>
            </a:pPr>
            <a:r>
              <a:t>Bible records Darius the Mede first entering Babylon (Daniel 5:30) when in fell to the Persian in 539 BC. </a:t>
            </a:r>
          </a:p>
          <a:p>
            <a:pPr lvl="1" marL="551180" indent="-275590" defTabSz="362204">
              <a:spcBef>
                <a:spcPts val="2600"/>
              </a:spcBef>
              <a:defRPr sz="1984"/>
            </a:pPr>
            <a:r>
              <a:rPr i="1"/>
              <a:t>Belshazzar’s feast</a:t>
            </a:r>
            <a:r>
              <a:t> foretells of the defeat of the Babylonians (Daniel 5)</a:t>
            </a:r>
          </a:p>
          <a:p>
            <a:pPr lvl="1" marL="551180" indent="-275590" defTabSz="362204">
              <a:spcBef>
                <a:spcPts val="2600"/>
              </a:spcBef>
              <a:defRPr sz="1984"/>
            </a:pPr>
            <a:r>
              <a:t>It was under Darius rule that Daniel was placed in the Lion’s Den (Daniel 6).</a:t>
            </a:r>
          </a:p>
          <a:p>
            <a:pPr marL="275590" indent="-275590" defTabSz="362204">
              <a:spcBef>
                <a:spcPts val="2600"/>
              </a:spcBef>
              <a:defRPr sz="1984"/>
            </a:pPr>
            <a:r>
              <a:t>Babylon surrendered to Cyrus the Great in 539 according to secular historians.</a:t>
            </a:r>
          </a:p>
          <a:p>
            <a:pPr marL="275590" indent="-275590" defTabSz="362204">
              <a:spcBef>
                <a:spcPts val="2600"/>
              </a:spcBef>
              <a:defRPr sz="1984"/>
            </a:pPr>
            <a:r>
              <a:t>Darius the Great rules the empire at its peak</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Greece"/>
          <p:cNvSpPr txBox="1"/>
          <p:nvPr>
            <p:ph type="title"/>
          </p:nvPr>
        </p:nvSpPr>
        <p:spPr>
          <a:prstGeom prst="rect">
            <a:avLst/>
          </a:prstGeom>
        </p:spPr>
        <p:txBody>
          <a:bodyPr/>
          <a:lstStyle/>
          <a:p>
            <a:pPr/>
            <a:r>
              <a:t>Greece</a:t>
            </a:r>
          </a:p>
        </p:txBody>
      </p:sp>
      <p:sp>
        <p:nvSpPr>
          <p:cNvPr id="201" name="Leopard with four wings: swift predator…"/>
          <p:cNvSpPr txBox="1"/>
          <p:nvPr>
            <p:ph type="body" idx="1"/>
          </p:nvPr>
        </p:nvSpPr>
        <p:spPr>
          <a:prstGeom prst="rect">
            <a:avLst/>
          </a:prstGeom>
        </p:spPr>
        <p:txBody>
          <a:bodyPr/>
          <a:lstStyle/>
          <a:p>
            <a:pPr marL="337820" indent="-337820" defTabSz="443991">
              <a:spcBef>
                <a:spcPts val="3100"/>
              </a:spcBef>
              <a:defRPr sz="2432"/>
            </a:pPr>
            <a:r>
              <a:rPr i="1"/>
              <a:t>Leopard with four wings:</a:t>
            </a:r>
            <a:r>
              <a:t> swift predator</a:t>
            </a:r>
          </a:p>
          <a:p>
            <a:pPr marL="337820" indent="-337820" defTabSz="443991">
              <a:spcBef>
                <a:spcPts val="3100"/>
              </a:spcBef>
              <a:defRPr sz="2432"/>
            </a:pPr>
            <a:r>
              <a:rPr i="1"/>
              <a:t>Alexander the Great</a:t>
            </a:r>
            <a:r>
              <a:t> became king at 20 years of age (336 BC) and spend most his years in military campaigns and was undefeated in battle. At 30 years of age he had created an empire that extended from the Adriatic Sea to the Indus River.</a:t>
            </a:r>
          </a:p>
          <a:p>
            <a:pPr marL="337820" indent="-337820" defTabSz="443991">
              <a:spcBef>
                <a:spcPts val="3100"/>
              </a:spcBef>
              <a:defRPr sz="2432"/>
            </a:pPr>
            <a:r>
              <a:t>Defeated the Persian King Darius III in 336 BC</a:t>
            </a:r>
          </a:p>
          <a:p>
            <a:pPr marL="337820" indent="-337820" defTabSz="443991">
              <a:spcBef>
                <a:spcPts val="3100"/>
              </a:spcBef>
              <a:defRPr sz="2432"/>
            </a:pPr>
            <a:r>
              <a:t>Alexander suddenly died in Nebuchadnezzar’s palace in 323 BC at the age of 32.</a:t>
            </a:r>
          </a:p>
          <a:p>
            <a:pPr marL="337820" indent="-337820" defTabSz="443991">
              <a:spcBef>
                <a:spcPts val="3100"/>
              </a:spcBef>
              <a:defRPr sz="2432"/>
            </a:pPr>
            <a:r>
              <a:rPr i="1"/>
              <a:t>“four heads”</a:t>
            </a:r>
            <a:r>
              <a:t> : empire was divided between four generals: </a:t>
            </a:r>
            <a:r>
              <a:rPr i="1"/>
              <a:t>Cassander, Ptolemy (Egypt), Antigonus, and Seleucus (Syria)</a:t>
            </a:r>
            <a:endParaRPr i="1"/>
          </a:p>
          <a:p>
            <a:pPr lvl="1" marL="675640" indent="-337820" defTabSz="443991">
              <a:spcBef>
                <a:spcPts val="3100"/>
              </a:spcBef>
              <a:defRPr sz="2432"/>
            </a:pPr>
            <a:r>
              <a:t>The Syrian wars between the Seleucid Empire and the Ptolemaic kingdom is the subject of Daniel 11. Seleucid King Antiochus IV Epiphanes,  the great persecutor of the Jews, will desecrate the Temple and bring the rise of the Maccabean Revolt.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