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51"/>
  </p:notesMasterIdLst>
  <p:sldIdLst>
    <p:sldId id="256" r:id="rId2"/>
    <p:sldId id="259" r:id="rId3"/>
    <p:sldId id="257" r:id="rId4"/>
    <p:sldId id="301" r:id="rId5"/>
    <p:sldId id="300" r:id="rId6"/>
    <p:sldId id="299" r:id="rId7"/>
    <p:sldId id="298" r:id="rId8"/>
    <p:sldId id="304" r:id="rId9"/>
    <p:sldId id="303" r:id="rId10"/>
    <p:sldId id="302" r:id="rId11"/>
    <p:sldId id="305" r:id="rId12"/>
    <p:sldId id="263" r:id="rId13"/>
    <p:sldId id="264" r:id="rId14"/>
    <p:sldId id="306" r:id="rId15"/>
    <p:sldId id="270" r:id="rId16"/>
    <p:sldId id="271" r:id="rId17"/>
    <p:sldId id="309" r:id="rId18"/>
    <p:sldId id="308" r:id="rId19"/>
    <p:sldId id="268" r:id="rId20"/>
    <p:sldId id="310" r:id="rId21"/>
    <p:sldId id="269" r:id="rId22"/>
    <p:sldId id="315" r:id="rId23"/>
    <p:sldId id="314" r:id="rId24"/>
    <p:sldId id="313" r:id="rId25"/>
    <p:sldId id="260" r:id="rId26"/>
    <p:sldId id="265" r:id="rId27"/>
    <p:sldId id="272" r:id="rId28"/>
    <p:sldId id="279" r:id="rId29"/>
    <p:sldId id="280" r:id="rId30"/>
    <p:sldId id="275" r:id="rId31"/>
    <p:sldId id="320" r:id="rId32"/>
    <p:sldId id="319" r:id="rId33"/>
    <p:sldId id="318" r:id="rId34"/>
    <p:sldId id="276" r:id="rId35"/>
    <p:sldId id="326" r:id="rId36"/>
    <p:sldId id="325" r:id="rId37"/>
    <p:sldId id="324" r:id="rId38"/>
    <p:sldId id="323" r:id="rId39"/>
    <p:sldId id="277" r:id="rId40"/>
    <p:sldId id="332" r:id="rId41"/>
    <p:sldId id="331" r:id="rId42"/>
    <p:sldId id="330" r:id="rId43"/>
    <p:sldId id="329" r:id="rId44"/>
    <p:sldId id="328" r:id="rId45"/>
    <p:sldId id="327" r:id="rId46"/>
    <p:sldId id="333" r:id="rId47"/>
    <p:sldId id="278" r:id="rId48"/>
    <p:sldId id="336" r:id="rId49"/>
    <p:sldId id="335" r:id="rId50"/>
  </p:sldIdLst>
  <p:sldSz cx="12192000" cy="6858000"/>
  <p:notesSz cx="6858000" cy="9144000"/>
  <p:embeddedFontLs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Tw Cen MT Condensed" panose="020B0606020104020203" pitchFamily="34" charset="0"/>
      <p:regular r:id="rId56"/>
      <p:bold r:id="rId57"/>
    </p:embeddedFont>
    <p:embeddedFont>
      <p:font typeface="Wingdings 3" panose="05040102010807070707" pitchFamily="18" charset="2"/>
      <p:regular r:id="rId58"/>
    </p:embeddedFont>
    <p:embeddedFont>
      <p:font typeface="Tw Cen MT" panose="020B0602020104020603" pitchFamily="34" charset="0"/>
      <p:regular r:id="rId59"/>
      <p:bold r:id="rId60"/>
      <p:italic r:id="rId61"/>
      <p:boldItalic r:id="rId6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866" autoAdjust="0"/>
    <p:restoredTop sz="94660"/>
  </p:normalViewPr>
  <p:slideViewPr>
    <p:cSldViewPr snapToGrid="0">
      <p:cViewPr varScale="1">
        <p:scale>
          <a:sx n="69" d="100"/>
          <a:sy n="69" d="100"/>
        </p:scale>
        <p:origin x="72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4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61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7BB21-7B82-4E19-9C31-07504155D8F9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85602-2B0C-4ECC-B8A9-4B63E7458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59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5602-2B0C-4ECC-B8A9-4B63E7458C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64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5602-2B0C-4ECC-B8A9-4B63E7458CC6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688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5602-2B0C-4ECC-B8A9-4B63E7458CC6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3253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5602-2B0C-4ECC-B8A9-4B63E7458CC6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0259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5602-2B0C-4ECC-B8A9-4B63E7458CC6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3204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5602-2B0C-4ECC-B8A9-4B63E7458CC6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2412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5602-2B0C-4ECC-B8A9-4B63E7458CC6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7617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5602-2B0C-4ECC-B8A9-4B63E7458CC6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2701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5602-2B0C-4ECC-B8A9-4B63E7458CC6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2980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5602-2B0C-4ECC-B8A9-4B63E7458CC6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8498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5602-2B0C-4ECC-B8A9-4B63E7458CC6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178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5602-2B0C-4ECC-B8A9-4B63E7458C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827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5602-2B0C-4ECC-B8A9-4B63E7458CC6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067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5602-2B0C-4ECC-B8A9-4B63E7458CC6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3291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5602-2B0C-4ECC-B8A9-4B63E7458CC6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7888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5602-2B0C-4ECC-B8A9-4B63E7458CC6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1549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5602-2B0C-4ECC-B8A9-4B63E7458CC6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8610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5602-2B0C-4ECC-B8A9-4B63E7458CC6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5688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5602-2B0C-4ECC-B8A9-4B63E7458CC6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6006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5602-2B0C-4ECC-B8A9-4B63E7458CC6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9250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5602-2B0C-4ECC-B8A9-4B63E7458CC6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6490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5602-2B0C-4ECC-B8A9-4B63E7458CC6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289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5602-2B0C-4ECC-B8A9-4B63E7458C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827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5602-2B0C-4ECC-B8A9-4B63E7458CC6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5800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5602-2B0C-4ECC-B8A9-4B63E7458CC6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4451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5602-2B0C-4ECC-B8A9-4B63E7458CC6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7426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5602-2B0C-4ECC-B8A9-4B63E7458CC6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6971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5602-2B0C-4ECC-B8A9-4B63E7458CC6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7181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5602-2B0C-4ECC-B8A9-4B63E7458CC6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184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5602-2B0C-4ECC-B8A9-4B63E7458CC6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4281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5602-2B0C-4ECC-B8A9-4B63E7458CC6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431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5602-2B0C-4ECC-B8A9-4B63E7458CC6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4035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5602-2B0C-4ECC-B8A9-4B63E7458CC6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334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5602-2B0C-4ECC-B8A9-4B63E7458C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398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5602-2B0C-4ECC-B8A9-4B63E7458CC6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3489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5602-2B0C-4ECC-B8A9-4B63E7458CC6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58800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5602-2B0C-4ECC-B8A9-4B63E7458CC6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2319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5602-2B0C-4ECC-B8A9-4B63E7458CC6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1516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5602-2B0C-4ECC-B8A9-4B63E7458CC6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7253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5602-2B0C-4ECC-B8A9-4B63E7458CC6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877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5602-2B0C-4ECC-B8A9-4B63E7458C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70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5602-2B0C-4ECC-B8A9-4B63E7458C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86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5602-2B0C-4ECC-B8A9-4B63E7458C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02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5602-2B0C-4ECC-B8A9-4B63E7458C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51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5602-2B0C-4ECC-B8A9-4B63E7458CC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7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9/25/2015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9/25/2015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9/25/2015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9/25/2015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9/25/2015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9/25/2015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9/25/2015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9/25/2015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9/25/2015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9/25/2015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9/25/2015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9/25/2015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504950" y="4686300"/>
            <a:ext cx="10563225" cy="2019300"/>
          </a:xfrm>
        </p:spPr>
        <p:txBody>
          <a:bodyPr>
            <a:normAutofit/>
          </a:bodyPr>
          <a:lstStyle/>
          <a:p>
            <a:r>
              <a:rPr lang="en-US" sz="8800" u="sng" dirty="0" smtClean="0">
                <a:solidFill>
                  <a:schemeClr val="bg1"/>
                </a:solidFill>
              </a:rPr>
              <a:t>The Fullness of Christ</a:t>
            </a:r>
            <a:r>
              <a:rPr lang="en-US" sz="8800" dirty="0" smtClean="0">
                <a:solidFill>
                  <a:schemeClr val="bg1"/>
                </a:solidFill>
              </a:rPr>
              <a:t>: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4800" dirty="0" smtClean="0">
                <a:solidFill>
                  <a:schemeClr val="bg1"/>
                </a:solidFill>
              </a:rPr>
              <a:t>Meditations on Our Multidimensional Messiah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3" b="24993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7806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03" y="328041"/>
            <a:ext cx="9720072" cy="1499616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chemeClr val="bg1"/>
                </a:solidFill>
              </a:rPr>
              <a:t>1. Introduction: 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0725" y="1590675"/>
            <a:ext cx="953452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3600" dirty="0" smtClean="0">
                <a:solidFill>
                  <a:schemeClr val="bg1"/>
                </a:solidFill>
              </a:rPr>
              <a:t>Jesus Mosaic (and Art Galleries)</a:t>
            </a:r>
          </a:p>
          <a:p>
            <a:pPr marL="342900" indent="-342900">
              <a:buAutoNum type="alphaLcPeriod"/>
            </a:pPr>
            <a:r>
              <a:rPr lang="en-US" sz="3600" dirty="0" smtClean="0">
                <a:solidFill>
                  <a:schemeClr val="bg1"/>
                </a:solidFill>
              </a:rPr>
              <a:t>Perspective Matters:</a:t>
            </a:r>
          </a:p>
          <a:p>
            <a:pPr marL="1314450" lvl="1" indent="-857250">
              <a:buAutoNum type="romanLcPeriod"/>
            </a:pPr>
            <a:r>
              <a:rPr lang="en-US" sz="2800" dirty="0" smtClean="0">
                <a:solidFill>
                  <a:schemeClr val="bg1"/>
                </a:solidFill>
              </a:rPr>
              <a:t>First we are going to be up close to the individual tiles. </a:t>
            </a:r>
          </a:p>
          <a:p>
            <a:pPr marL="1314450" lvl="1" indent="-857250">
              <a:buAutoNum type="romanLcPeriod"/>
            </a:pPr>
            <a:r>
              <a:rPr lang="en-US" sz="2800" dirty="0" smtClean="0">
                <a:solidFill>
                  <a:schemeClr val="bg1"/>
                </a:solidFill>
              </a:rPr>
              <a:t>Second, we are going to pull back and see how this helps us understand Christ in full. </a:t>
            </a:r>
          </a:p>
          <a:p>
            <a:pPr marL="1314450" lvl="1" indent="-857250">
              <a:buAutoNum type="romanLcPeriod"/>
            </a:pPr>
            <a:r>
              <a:rPr lang="en-US" sz="2800" dirty="0" smtClean="0">
                <a:solidFill>
                  <a:schemeClr val="bg1"/>
                </a:solidFill>
              </a:rPr>
              <a:t>Third, we are going to try to find a place to hang this mosaic in our everyday lives. </a:t>
            </a:r>
          </a:p>
          <a:p>
            <a:pPr marL="342900" indent="-342900">
              <a:buAutoNum type="alphaLcPeriod"/>
            </a:pPr>
            <a:r>
              <a:rPr lang="en-US" sz="3600" dirty="0" smtClean="0">
                <a:solidFill>
                  <a:schemeClr val="bg1"/>
                </a:solidFill>
              </a:rPr>
              <a:t>The goal of all this is two-fold: </a:t>
            </a:r>
            <a:endParaRPr lang="en-US" dirty="0" smtClean="0"/>
          </a:p>
          <a:p>
            <a:pPr marL="1314450" lvl="1" indent="-857250">
              <a:buAutoNum type="romanLcPeriod"/>
            </a:pPr>
            <a:r>
              <a:rPr lang="en-US" sz="2800" dirty="0" smtClean="0">
                <a:solidFill>
                  <a:schemeClr val="bg1"/>
                </a:solidFill>
              </a:rPr>
              <a:t>Make much of Christ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90500" y="1400175"/>
            <a:ext cx="11334750" cy="1905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55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03" y="328041"/>
            <a:ext cx="9720072" cy="1499616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chemeClr val="bg1"/>
                </a:solidFill>
              </a:rPr>
              <a:t>1. Introduction: 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0725" y="1590675"/>
            <a:ext cx="953452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3600" dirty="0" smtClean="0">
                <a:solidFill>
                  <a:schemeClr val="bg1"/>
                </a:solidFill>
              </a:rPr>
              <a:t>Jesus Mosaic (and Art Galleries)</a:t>
            </a:r>
          </a:p>
          <a:p>
            <a:pPr marL="342900" indent="-342900">
              <a:buAutoNum type="alphaLcPeriod"/>
            </a:pPr>
            <a:r>
              <a:rPr lang="en-US" sz="3600" dirty="0" smtClean="0">
                <a:solidFill>
                  <a:schemeClr val="bg1"/>
                </a:solidFill>
              </a:rPr>
              <a:t>Perspective Matters:</a:t>
            </a:r>
          </a:p>
          <a:p>
            <a:pPr marL="1314450" lvl="1" indent="-857250">
              <a:buAutoNum type="romanLcPeriod"/>
            </a:pPr>
            <a:r>
              <a:rPr lang="en-US" sz="2800" dirty="0" smtClean="0">
                <a:solidFill>
                  <a:schemeClr val="bg1"/>
                </a:solidFill>
              </a:rPr>
              <a:t>First we are going to be up close to the individual tiles. </a:t>
            </a:r>
          </a:p>
          <a:p>
            <a:pPr marL="1314450" lvl="1" indent="-857250">
              <a:buAutoNum type="romanLcPeriod"/>
            </a:pPr>
            <a:r>
              <a:rPr lang="en-US" sz="2800" dirty="0" smtClean="0">
                <a:solidFill>
                  <a:schemeClr val="bg1"/>
                </a:solidFill>
              </a:rPr>
              <a:t>Second, we are going to pull back and see how this helps us understand Christ in full. </a:t>
            </a:r>
          </a:p>
          <a:p>
            <a:pPr marL="1314450" lvl="1" indent="-857250">
              <a:buAutoNum type="romanLcPeriod"/>
            </a:pPr>
            <a:r>
              <a:rPr lang="en-US" sz="2800" dirty="0" smtClean="0">
                <a:solidFill>
                  <a:schemeClr val="bg1"/>
                </a:solidFill>
              </a:rPr>
              <a:t>Third, we are going to try to find a place to hang this mosaic in our everyday lives. </a:t>
            </a:r>
          </a:p>
          <a:p>
            <a:pPr marL="342900" indent="-342900">
              <a:buAutoNum type="alphaLcPeriod"/>
            </a:pPr>
            <a:r>
              <a:rPr lang="en-US" sz="3600" dirty="0" smtClean="0">
                <a:solidFill>
                  <a:schemeClr val="bg1"/>
                </a:solidFill>
              </a:rPr>
              <a:t>The goal of all this is two-fold: </a:t>
            </a:r>
            <a:endParaRPr lang="en-US" dirty="0" smtClean="0"/>
          </a:p>
          <a:p>
            <a:pPr marL="1314450" lvl="1" indent="-857250">
              <a:buAutoNum type="romanLcPeriod"/>
            </a:pPr>
            <a:r>
              <a:rPr lang="en-US" sz="2800" dirty="0" smtClean="0">
                <a:solidFill>
                  <a:schemeClr val="bg1"/>
                </a:solidFill>
              </a:rPr>
              <a:t>Make much of Christ</a:t>
            </a:r>
          </a:p>
          <a:p>
            <a:pPr marL="1314450" lvl="1" indent="-857250">
              <a:buAutoNum type="romanLcPeriod"/>
            </a:pPr>
            <a:r>
              <a:rPr lang="en-US" sz="2800" dirty="0" smtClean="0">
                <a:solidFill>
                  <a:schemeClr val="bg1"/>
                </a:solidFill>
              </a:rPr>
              <a:t>Let it change us: We want to be more like our messiah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90500" y="1400175"/>
            <a:ext cx="11334750" cy="1905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29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695825"/>
            <a:ext cx="11620500" cy="2047875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2. </a:t>
            </a:r>
            <a:r>
              <a:rPr lang="en-US" sz="6600" u="sng" dirty="0" smtClean="0">
                <a:solidFill>
                  <a:schemeClr val="bg1"/>
                </a:solidFill>
              </a:rPr>
              <a:t>Preparing the Way for the Lord?: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6000" dirty="0" smtClean="0">
                <a:solidFill>
                  <a:schemeClr val="bg1"/>
                </a:solidFill>
              </a:rPr>
              <a:t>Jesus In the Old Testament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2" b="21882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7055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03" y="328041"/>
            <a:ext cx="9720072" cy="1499616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chemeClr val="bg1"/>
                </a:solidFill>
              </a:rPr>
              <a:t>2: Jesus in the OT?: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0725" y="1590675"/>
            <a:ext cx="9534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lphaLcPeriod"/>
            </a:pPr>
            <a:r>
              <a:rPr lang="en-US" sz="3600" dirty="0" smtClean="0">
                <a:solidFill>
                  <a:prstClr val="white"/>
                </a:solidFill>
              </a:rPr>
              <a:t>Introduction: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90500" y="1400175"/>
            <a:ext cx="11334750" cy="1905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09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03" y="328041"/>
            <a:ext cx="9720072" cy="1499616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chemeClr val="bg1"/>
                </a:solidFill>
              </a:rPr>
              <a:t>2: Jesus in the OT?: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0725" y="1590675"/>
            <a:ext cx="95345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lphaLcPeriod"/>
            </a:pPr>
            <a:r>
              <a:rPr lang="en-US" sz="3600" dirty="0" smtClean="0">
                <a:solidFill>
                  <a:prstClr val="white"/>
                </a:solidFill>
              </a:rPr>
              <a:t>Introduction: </a:t>
            </a:r>
          </a:p>
          <a:p>
            <a:pPr marL="1314450" lvl="1" indent="-857250">
              <a:buAutoNum type="romanLcPeriod"/>
            </a:pPr>
            <a:r>
              <a:rPr lang="en-US" sz="2800" dirty="0" smtClean="0">
                <a:solidFill>
                  <a:schemeClr val="bg1"/>
                </a:solidFill>
              </a:rPr>
              <a:t>Jesus is the messiah and the OT has a lot to say about the messiah, the anointed </a:t>
            </a:r>
            <a:r>
              <a:rPr lang="en-US" sz="2800" dirty="0">
                <a:solidFill>
                  <a:schemeClr val="bg1"/>
                </a:solidFill>
              </a:rPr>
              <a:t>future ruler over the people of God (Ps 2:2; 18:50; 84:9; 132:10,17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90500" y="1400175"/>
            <a:ext cx="11334750" cy="1905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48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03" y="328041"/>
            <a:ext cx="9720072" cy="1499616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chemeClr val="bg1"/>
                </a:solidFill>
              </a:rPr>
              <a:t>2: Jesus in the OT?: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0725" y="1590675"/>
            <a:ext cx="953452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lphaLcPeriod"/>
            </a:pPr>
            <a:r>
              <a:rPr lang="en-US" sz="3600" dirty="0" smtClean="0">
                <a:solidFill>
                  <a:prstClr val="white"/>
                </a:solidFill>
              </a:rPr>
              <a:t>Introduction: </a:t>
            </a:r>
          </a:p>
          <a:p>
            <a:pPr marL="1314450" lvl="1" indent="-857250">
              <a:buAutoNum type="romanLcPeriod"/>
            </a:pPr>
            <a:r>
              <a:rPr lang="en-US" sz="2800" dirty="0" smtClean="0">
                <a:solidFill>
                  <a:schemeClr val="bg1"/>
                </a:solidFill>
              </a:rPr>
              <a:t>Jesus is the messiah and the OT has a lot to say about the messiah, the anointed </a:t>
            </a:r>
            <a:r>
              <a:rPr lang="en-US" sz="2800" dirty="0">
                <a:solidFill>
                  <a:schemeClr val="bg1"/>
                </a:solidFill>
              </a:rPr>
              <a:t>future ruler over the people of God (Ps 2:2; 18:50; 84:9; 132:10,17)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342900" indent="-342900">
              <a:buFontTx/>
              <a:buAutoNum type="alphaLcPeriod"/>
            </a:pPr>
            <a:r>
              <a:rPr lang="en-US" sz="3600" dirty="0" smtClean="0">
                <a:solidFill>
                  <a:prstClr val="white"/>
                </a:solidFill>
              </a:rPr>
              <a:t>Three helps with the OT/NT connections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90500" y="1400175"/>
            <a:ext cx="11334750" cy="1905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77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03" y="328041"/>
            <a:ext cx="9720072" cy="1499616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chemeClr val="bg1"/>
                </a:solidFill>
              </a:rPr>
              <a:t>2: Jesus in the OT?: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0725" y="1590675"/>
            <a:ext cx="953452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lphaLcPeriod"/>
            </a:pPr>
            <a:r>
              <a:rPr lang="en-US" sz="3600" dirty="0" smtClean="0">
                <a:solidFill>
                  <a:prstClr val="white"/>
                </a:solidFill>
              </a:rPr>
              <a:t>Introduction: </a:t>
            </a:r>
          </a:p>
          <a:p>
            <a:pPr marL="1314450" lvl="1" indent="-857250">
              <a:buAutoNum type="romanLcPeriod"/>
            </a:pPr>
            <a:r>
              <a:rPr lang="en-US" sz="2800" dirty="0" smtClean="0">
                <a:solidFill>
                  <a:schemeClr val="bg1"/>
                </a:solidFill>
              </a:rPr>
              <a:t>Jesus is the messiah and the OT has a lot to say about the messiah, the anointed </a:t>
            </a:r>
            <a:r>
              <a:rPr lang="en-US" sz="2800" dirty="0">
                <a:solidFill>
                  <a:schemeClr val="bg1"/>
                </a:solidFill>
              </a:rPr>
              <a:t>future ruler over the people of God (Ps 2:2; 18:50; 84:9; 132:10,17)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342900" indent="-342900">
              <a:buFontTx/>
              <a:buAutoNum type="alphaLcPeriod"/>
            </a:pPr>
            <a:r>
              <a:rPr lang="en-US" sz="3600" dirty="0" smtClean="0">
                <a:solidFill>
                  <a:prstClr val="white"/>
                </a:solidFill>
              </a:rPr>
              <a:t>Three helps with the OT/NT connections</a:t>
            </a:r>
          </a:p>
          <a:p>
            <a:pPr marL="1314450" lvl="1" indent="-857250">
              <a:buAutoNum type="romanLcPeriod"/>
            </a:pPr>
            <a:r>
              <a:rPr lang="en-US" sz="2800" dirty="0" smtClean="0">
                <a:solidFill>
                  <a:prstClr val="white"/>
                </a:solidFill>
              </a:rPr>
              <a:t>Progressive Revelation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90500" y="1400175"/>
            <a:ext cx="11334750" cy="1905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68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03" y="328041"/>
            <a:ext cx="9720072" cy="1499616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chemeClr val="bg1"/>
                </a:solidFill>
              </a:rPr>
              <a:t>2: Jesus in the OT?: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0725" y="1590675"/>
            <a:ext cx="953452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lphaLcPeriod"/>
            </a:pPr>
            <a:r>
              <a:rPr lang="en-US" sz="3600" dirty="0" smtClean="0">
                <a:solidFill>
                  <a:prstClr val="white"/>
                </a:solidFill>
              </a:rPr>
              <a:t>Introduction: </a:t>
            </a:r>
          </a:p>
          <a:p>
            <a:pPr marL="1314450" lvl="1" indent="-857250">
              <a:buAutoNum type="romanLcPeriod"/>
            </a:pPr>
            <a:r>
              <a:rPr lang="en-US" sz="2800" dirty="0" smtClean="0">
                <a:solidFill>
                  <a:schemeClr val="bg1"/>
                </a:solidFill>
              </a:rPr>
              <a:t>Jesus is the messiah and the OT has a lot to say about the messiah, the anointed </a:t>
            </a:r>
            <a:r>
              <a:rPr lang="en-US" sz="2800" dirty="0">
                <a:solidFill>
                  <a:schemeClr val="bg1"/>
                </a:solidFill>
              </a:rPr>
              <a:t>future ruler over the people of God (Ps 2:2; 18:50; 84:9; 132:10,17)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342900" indent="-342900">
              <a:buFontTx/>
              <a:buAutoNum type="alphaLcPeriod"/>
            </a:pPr>
            <a:r>
              <a:rPr lang="en-US" sz="3600" dirty="0" smtClean="0">
                <a:solidFill>
                  <a:prstClr val="white"/>
                </a:solidFill>
              </a:rPr>
              <a:t>Three helps with the OT/NT connections</a:t>
            </a:r>
          </a:p>
          <a:p>
            <a:pPr marL="1314450" lvl="1" indent="-857250">
              <a:buAutoNum type="romanLcPeriod"/>
            </a:pPr>
            <a:r>
              <a:rPr lang="en-US" sz="2800" dirty="0" smtClean="0">
                <a:solidFill>
                  <a:prstClr val="white"/>
                </a:solidFill>
              </a:rPr>
              <a:t>Progressive Revelation</a:t>
            </a:r>
          </a:p>
          <a:p>
            <a:pPr marL="1771650" lvl="2" indent="-857250">
              <a:buAutoNum type="arabicPeriod"/>
            </a:pPr>
            <a:r>
              <a:rPr lang="en-US" sz="2400" dirty="0" smtClean="0">
                <a:solidFill>
                  <a:prstClr val="white"/>
                </a:solidFill>
              </a:rPr>
              <a:t>Bible doesn’t come to us in one final form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90500" y="1400175"/>
            <a:ext cx="11334750" cy="1905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7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03" y="328041"/>
            <a:ext cx="9720072" cy="1499616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chemeClr val="bg1"/>
                </a:solidFill>
              </a:rPr>
              <a:t>2: Jesus in the OT?: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0725" y="1590675"/>
            <a:ext cx="953452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lphaLcPeriod"/>
            </a:pPr>
            <a:r>
              <a:rPr lang="en-US" sz="3600" dirty="0" smtClean="0">
                <a:solidFill>
                  <a:prstClr val="white"/>
                </a:solidFill>
              </a:rPr>
              <a:t>Introduction: </a:t>
            </a:r>
          </a:p>
          <a:p>
            <a:pPr marL="1314450" lvl="1" indent="-857250">
              <a:buAutoNum type="romanLcPeriod"/>
            </a:pPr>
            <a:r>
              <a:rPr lang="en-US" sz="2800" dirty="0" smtClean="0">
                <a:solidFill>
                  <a:schemeClr val="bg1"/>
                </a:solidFill>
              </a:rPr>
              <a:t>Jesus is the messiah and the OT has a lot to say about the messiah, the anointed </a:t>
            </a:r>
            <a:r>
              <a:rPr lang="en-US" sz="2800" dirty="0">
                <a:solidFill>
                  <a:schemeClr val="bg1"/>
                </a:solidFill>
              </a:rPr>
              <a:t>future ruler over the people of God (Ps 2:2; 18:50; 84:9; 132:10,17)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342900" indent="-342900">
              <a:buFontTx/>
              <a:buAutoNum type="alphaLcPeriod"/>
            </a:pPr>
            <a:r>
              <a:rPr lang="en-US" sz="3600" dirty="0" smtClean="0">
                <a:solidFill>
                  <a:prstClr val="white"/>
                </a:solidFill>
              </a:rPr>
              <a:t>Three helps with the OT/NT connections</a:t>
            </a:r>
          </a:p>
          <a:p>
            <a:pPr marL="1314450" lvl="1" indent="-857250">
              <a:buAutoNum type="romanLcPeriod"/>
            </a:pPr>
            <a:r>
              <a:rPr lang="en-US" sz="2800" dirty="0" smtClean="0">
                <a:solidFill>
                  <a:prstClr val="white"/>
                </a:solidFill>
              </a:rPr>
              <a:t>Progressive Revelation</a:t>
            </a:r>
          </a:p>
          <a:p>
            <a:pPr marL="1771650" lvl="2" indent="-857250">
              <a:buAutoNum type="arabicPeriod"/>
            </a:pPr>
            <a:r>
              <a:rPr lang="en-US" sz="2400" dirty="0" smtClean="0">
                <a:solidFill>
                  <a:prstClr val="white"/>
                </a:solidFill>
              </a:rPr>
              <a:t>Bible doesn’t come to us in one final form</a:t>
            </a:r>
          </a:p>
          <a:p>
            <a:pPr marL="1771650" lvl="2" indent="-857250">
              <a:buAutoNum type="arabicPeriod"/>
            </a:pPr>
            <a:r>
              <a:rPr lang="en-US" sz="2400" dirty="0" smtClean="0">
                <a:solidFill>
                  <a:prstClr val="white"/>
                </a:solidFill>
              </a:rPr>
              <a:t>God works in history and enters his history-so too is his written revelation given in history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90500" y="1400175"/>
            <a:ext cx="11334750" cy="1905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99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03" y="328041"/>
            <a:ext cx="9720072" cy="1499616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chemeClr val="bg1"/>
                </a:solidFill>
              </a:rPr>
              <a:t>2: Jesus in the OT?: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0725" y="1590675"/>
            <a:ext cx="95345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lphaLcPeriod"/>
            </a:pPr>
            <a:r>
              <a:rPr lang="en-US" sz="3600" dirty="0" smtClean="0">
                <a:solidFill>
                  <a:prstClr val="white"/>
                </a:solidFill>
              </a:rPr>
              <a:t>Introduction: </a:t>
            </a:r>
          </a:p>
          <a:p>
            <a:pPr marL="1314450" lvl="1" indent="-857250">
              <a:buAutoNum type="romanLcPeriod"/>
            </a:pPr>
            <a:r>
              <a:rPr lang="en-US" sz="2800" dirty="0" smtClean="0">
                <a:solidFill>
                  <a:schemeClr val="bg1"/>
                </a:solidFill>
              </a:rPr>
              <a:t>Jesus is the messiah and the OT has a lot to say about the messiah, the anointed </a:t>
            </a:r>
            <a:r>
              <a:rPr lang="en-US" sz="2800" dirty="0">
                <a:solidFill>
                  <a:schemeClr val="bg1"/>
                </a:solidFill>
              </a:rPr>
              <a:t>future ruler over the people of God (Ps 2:2; 18:50; 84:9; 132:10,17)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342900" indent="-342900">
              <a:buFontTx/>
              <a:buAutoNum type="alphaLcPeriod"/>
            </a:pPr>
            <a:r>
              <a:rPr lang="en-US" sz="3600" dirty="0" smtClean="0">
                <a:solidFill>
                  <a:prstClr val="white"/>
                </a:solidFill>
              </a:rPr>
              <a:t>Three helps with the OT/NT connections</a:t>
            </a:r>
          </a:p>
          <a:p>
            <a:pPr marL="1314450" lvl="1" indent="-857250">
              <a:buAutoNum type="romanLcPeriod"/>
            </a:pPr>
            <a:r>
              <a:rPr lang="en-US" sz="2800" dirty="0" smtClean="0">
                <a:solidFill>
                  <a:prstClr val="white"/>
                </a:solidFill>
              </a:rPr>
              <a:t>Progressive Revelation</a:t>
            </a:r>
          </a:p>
          <a:p>
            <a:pPr marL="1314450" lvl="1" indent="-857250">
              <a:buAutoNum type="romanLcPeriod"/>
            </a:pPr>
            <a:r>
              <a:rPr lang="en-US" sz="2800" dirty="0" smtClean="0">
                <a:solidFill>
                  <a:schemeClr val="bg1"/>
                </a:solidFill>
              </a:rPr>
              <a:t>Typology</a:t>
            </a:r>
          </a:p>
          <a:p>
            <a:pPr marL="1428750" lvl="2" indent="-514350">
              <a:buAutoNum type="arabicPeriod"/>
            </a:pPr>
            <a:endParaRPr lang="en-US" sz="2800" dirty="0" smtClean="0">
              <a:solidFill>
                <a:prstClr val="white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90500" y="1400175"/>
            <a:ext cx="11334750" cy="1905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71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38150" y="4648200"/>
            <a:ext cx="11620500" cy="2047875"/>
          </a:xfrm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chemeClr val="bg1"/>
                </a:solidFill>
              </a:rPr>
              <a:t>1. Introduction: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1" r="124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4409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03" y="328041"/>
            <a:ext cx="9720072" cy="1499616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chemeClr val="bg1"/>
                </a:solidFill>
              </a:rPr>
              <a:t>2: Jesus in the OT?: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0725" y="1590675"/>
            <a:ext cx="953452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lphaLcPeriod"/>
            </a:pPr>
            <a:r>
              <a:rPr lang="en-US" sz="3600" dirty="0" smtClean="0">
                <a:solidFill>
                  <a:prstClr val="white"/>
                </a:solidFill>
              </a:rPr>
              <a:t>Introduction: </a:t>
            </a:r>
          </a:p>
          <a:p>
            <a:pPr marL="1314450" lvl="1" indent="-857250">
              <a:buAutoNum type="romanLcPeriod"/>
            </a:pPr>
            <a:r>
              <a:rPr lang="en-US" sz="2800" dirty="0" smtClean="0">
                <a:solidFill>
                  <a:schemeClr val="bg1"/>
                </a:solidFill>
              </a:rPr>
              <a:t>Jesus is the messiah and the OT has a lot to say about the messiah, the anointed </a:t>
            </a:r>
            <a:r>
              <a:rPr lang="en-US" sz="2800" dirty="0">
                <a:solidFill>
                  <a:schemeClr val="bg1"/>
                </a:solidFill>
              </a:rPr>
              <a:t>future ruler over the people of God (Ps 2:2; 18:50; 84:9; 132:10,17)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342900" indent="-342900">
              <a:buFontTx/>
              <a:buAutoNum type="alphaLcPeriod"/>
            </a:pPr>
            <a:r>
              <a:rPr lang="en-US" sz="3600" dirty="0" smtClean="0">
                <a:solidFill>
                  <a:prstClr val="white"/>
                </a:solidFill>
              </a:rPr>
              <a:t>Three helps with the OT/NT connections</a:t>
            </a:r>
          </a:p>
          <a:p>
            <a:pPr marL="1314450" lvl="1" indent="-857250">
              <a:buAutoNum type="romanLcPeriod"/>
            </a:pPr>
            <a:r>
              <a:rPr lang="en-US" sz="2800" dirty="0" smtClean="0">
                <a:solidFill>
                  <a:prstClr val="white"/>
                </a:solidFill>
              </a:rPr>
              <a:t>Progressive Revelation</a:t>
            </a:r>
          </a:p>
          <a:p>
            <a:pPr marL="1314450" lvl="1" indent="-857250">
              <a:buAutoNum type="romanLcPeriod"/>
            </a:pPr>
            <a:r>
              <a:rPr lang="en-US" sz="2800" dirty="0" smtClean="0">
                <a:solidFill>
                  <a:schemeClr val="bg1"/>
                </a:solidFill>
              </a:rPr>
              <a:t>Typology</a:t>
            </a:r>
          </a:p>
          <a:p>
            <a:pPr marL="1771650" lvl="2" indent="-857250"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What </a:t>
            </a:r>
            <a:r>
              <a:rPr lang="en-US" sz="2400" dirty="0">
                <a:solidFill>
                  <a:schemeClr val="bg1"/>
                </a:solidFill>
              </a:rPr>
              <a:t>is a type?: </a:t>
            </a:r>
            <a:r>
              <a:rPr lang="en-US" sz="2400" dirty="0" smtClean="0">
                <a:solidFill>
                  <a:schemeClr val="bg1"/>
                </a:solidFill>
              </a:rPr>
              <a:t>persons</a:t>
            </a:r>
            <a:r>
              <a:rPr lang="en-US" sz="2400" dirty="0">
                <a:solidFill>
                  <a:schemeClr val="bg1"/>
                </a:solidFill>
              </a:rPr>
              <a:t>, groups, institutions and events that </a:t>
            </a:r>
            <a:r>
              <a:rPr lang="en-US" sz="2400" dirty="0" smtClean="0">
                <a:solidFill>
                  <a:schemeClr val="bg1"/>
                </a:solidFill>
              </a:rPr>
              <a:t>foreshadow </a:t>
            </a:r>
            <a:r>
              <a:rPr lang="en-US" sz="2400" dirty="0">
                <a:solidFill>
                  <a:schemeClr val="bg1"/>
                </a:solidFill>
              </a:rPr>
              <a:t>God’s future redemptive work, often fulfilled in </a:t>
            </a:r>
            <a:r>
              <a:rPr lang="en-US" sz="2400" dirty="0" smtClean="0">
                <a:solidFill>
                  <a:schemeClr val="bg1"/>
                </a:solidFill>
              </a:rPr>
              <a:t>Christ (ex. Adam </a:t>
            </a:r>
            <a:r>
              <a:rPr lang="en-US" sz="2400" dirty="0">
                <a:solidFill>
                  <a:schemeClr val="bg1"/>
                </a:solidFill>
              </a:rPr>
              <a:t>(type) and Christ (anti-type</a:t>
            </a:r>
            <a:r>
              <a:rPr lang="en-US" sz="2400" dirty="0" smtClean="0">
                <a:solidFill>
                  <a:schemeClr val="bg1"/>
                </a:solidFill>
              </a:rPr>
              <a:t>))</a:t>
            </a:r>
            <a:endParaRPr lang="en-US" sz="2400" dirty="0">
              <a:solidFill>
                <a:schemeClr val="bg1"/>
              </a:solidFill>
            </a:endParaRPr>
          </a:p>
          <a:p>
            <a:pPr marL="1428750" lvl="2" indent="-514350">
              <a:buAutoNum type="arabicPeriod"/>
            </a:pPr>
            <a:endParaRPr lang="en-US" sz="2800" dirty="0" smtClean="0">
              <a:solidFill>
                <a:prstClr val="white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90500" y="1400175"/>
            <a:ext cx="11334750" cy="1905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77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03" y="328041"/>
            <a:ext cx="9720072" cy="1499616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chemeClr val="bg1"/>
                </a:solidFill>
              </a:rPr>
              <a:t>2: Jesus in the OT?: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0725" y="1590675"/>
            <a:ext cx="9534525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lphaLcPeriod"/>
            </a:pPr>
            <a:r>
              <a:rPr lang="en-US" sz="3600" dirty="0" smtClean="0">
                <a:solidFill>
                  <a:prstClr val="white"/>
                </a:solidFill>
              </a:rPr>
              <a:t>Introduction: </a:t>
            </a:r>
          </a:p>
          <a:p>
            <a:pPr marL="1314450" lvl="1" indent="-857250">
              <a:buAutoNum type="romanLcPeriod"/>
            </a:pPr>
            <a:r>
              <a:rPr lang="en-US" sz="2800" dirty="0" smtClean="0">
                <a:solidFill>
                  <a:schemeClr val="bg1"/>
                </a:solidFill>
              </a:rPr>
              <a:t>Jesus is the messiah and the OT has a lot to say about the messiah, the anointed </a:t>
            </a:r>
            <a:r>
              <a:rPr lang="en-US" sz="2800" dirty="0">
                <a:solidFill>
                  <a:schemeClr val="bg1"/>
                </a:solidFill>
              </a:rPr>
              <a:t>future ruler over the people of God (Ps 2:2; 18:50; 84:9; 132:10,17)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342900" indent="-342900">
              <a:buFontTx/>
              <a:buAutoNum type="alphaLcPeriod"/>
            </a:pPr>
            <a:r>
              <a:rPr lang="en-US" sz="3600" dirty="0" smtClean="0">
                <a:solidFill>
                  <a:prstClr val="white"/>
                </a:solidFill>
              </a:rPr>
              <a:t>Three helps with the OT/NT connections</a:t>
            </a:r>
          </a:p>
          <a:p>
            <a:pPr marL="1314450" lvl="1" indent="-857250">
              <a:buAutoNum type="romanLcPeriod"/>
            </a:pPr>
            <a:r>
              <a:rPr lang="en-US" sz="2800" dirty="0" smtClean="0">
                <a:solidFill>
                  <a:prstClr val="white"/>
                </a:solidFill>
              </a:rPr>
              <a:t>Progressive Revelation</a:t>
            </a:r>
          </a:p>
          <a:p>
            <a:pPr marL="1314450" lvl="1" indent="-857250">
              <a:buAutoNum type="romanLcPeriod"/>
            </a:pPr>
            <a:r>
              <a:rPr lang="en-US" sz="2800" dirty="0" smtClean="0">
                <a:solidFill>
                  <a:schemeClr val="bg1"/>
                </a:solidFill>
              </a:rPr>
              <a:t>Typology</a:t>
            </a:r>
            <a:endParaRPr lang="en-US" sz="2800" dirty="0">
              <a:solidFill>
                <a:prstClr val="white"/>
              </a:solidFill>
            </a:endParaRPr>
          </a:p>
          <a:p>
            <a:pPr marL="1314450" lvl="1" indent="-857250">
              <a:buAutoNum type="romanLcPeriod"/>
            </a:pPr>
            <a:r>
              <a:rPr lang="en-US" sz="2800" dirty="0" smtClean="0">
                <a:solidFill>
                  <a:prstClr val="white"/>
                </a:solidFill>
              </a:rPr>
              <a:t>Promise-Fulfillment Design of Scripture</a:t>
            </a:r>
          </a:p>
          <a:p>
            <a:pPr marL="1771650" lvl="2" indent="-857250">
              <a:buAutoNum type="romanLcPeriod"/>
            </a:pPr>
            <a:endParaRPr lang="en-US" sz="2800" dirty="0" smtClean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90500" y="1400175"/>
            <a:ext cx="11334750" cy="1905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19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03" y="328041"/>
            <a:ext cx="9720072" cy="1499616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chemeClr val="bg1"/>
                </a:solidFill>
              </a:rPr>
              <a:t>2: Jesus in the OT?: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0725" y="1590675"/>
            <a:ext cx="953452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lphaLcPeriod"/>
            </a:pPr>
            <a:r>
              <a:rPr lang="en-US" sz="3600" dirty="0" smtClean="0">
                <a:solidFill>
                  <a:prstClr val="white"/>
                </a:solidFill>
              </a:rPr>
              <a:t>Introduction: </a:t>
            </a:r>
          </a:p>
          <a:p>
            <a:pPr marL="1314450" lvl="1" indent="-857250">
              <a:buAutoNum type="romanLcPeriod"/>
            </a:pPr>
            <a:r>
              <a:rPr lang="en-US" sz="2800" dirty="0" smtClean="0">
                <a:solidFill>
                  <a:schemeClr val="bg1"/>
                </a:solidFill>
              </a:rPr>
              <a:t>Jesus is the messiah and the OT has a lot to say about the messiah, the anointed </a:t>
            </a:r>
            <a:r>
              <a:rPr lang="en-US" sz="2800" dirty="0">
                <a:solidFill>
                  <a:schemeClr val="bg1"/>
                </a:solidFill>
              </a:rPr>
              <a:t>future ruler over the people of God (Ps 2:2; 18:50; 84:9; 132:10,17)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342900" indent="-342900">
              <a:buFontTx/>
              <a:buAutoNum type="alphaLcPeriod"/>
            </a:pPr>
            <a:r>
              <a:rPr lang="en-US" sz="3600" dirty="0" smtClean="0">
                <a:solidFill>
                  <a:prstClr val="white"/>
                </a:solidFill>
              </a:rPr>
              <a:t>Three helps with the OT/NT connections</a:t>
            </a:r>
          </a:p>
          <a:p>
            <a:pPr marL="1314450" lvl="1" indent="-857250">
              <a:buAutoNum type="romanLcPeriod"/>
            </a:pPr>
            <a:r>
              <a:rPr lang="en-US" sz="2800" dirty="0" smtClean="0">
                <a:solidFill>
                  <a:prstClr val="white"/>
                </a:solidFill>
              </a:rPr>
              <a:t>Progressive Revelation</a:t>
            </a:r>
          </a:p>
          <a:p>
            <a:pPr marL="1314450" lvl="1" indent="-857250">
              <a:buAutoNum type="romanLcPeriod"/>
            </a:pPr>
            <a:r>
              <a:rPr lang="en-US" sz="2800" dirty="0" smtClean="0">
                <a:solidFill>
                  <a:schemeClr val="bg1"/>
                </a:solidFill>
              </a:rPr>
              <a:t>Typology</a:t>
            </a:r>
            <a:endParaRPr lang="en-US" sz="2800" dirty="0">
              <a:solidFill>
                <a:prstClr val="white"/>
              </a:solidFill>
            </a:endParaRPr>
          </a:p>
          <a:p>
            <a:pPr marL="1314450" lvl="1" indent="-857250">
              <a:buAutoNum type="romanLcPeriod"/>
            </a:pPr>
            <a:r>
              <a:rPr lang="en-US" sz="2800" dirty="0" smtClean="0">
                <a:solidFill>
                  <a:prstClr val="white"/>
                </a:solidFill>
              </a:rPr>
              <a:t>Promise-Fulfillment Design of Scripture</a:t>
            </a:r>
          </a:p>
          <a:p>
            <a:pPr marL="1771650" lvl="2" indent="-857250"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God </a:t>
            </a:r>
            <a:r>
              <a:rPr lang="en-US" sz="2400" dirty="0">
                <a:solidFill>
                  <a:schemeClr val="bg1"/>
                </a:solidFill>
              </a:rPr>
              <a:t>remains faithful to his </a:t>
            </a:r>
            <a:r>
              <a:rPr lang="en-US" sz="2400" dirty="0" smtClean="0">
                <a:solidFill>
                  <a:schemeClr val="bg1"/>
                </a:solidFill>
              </a:rPr>
              <a:t>promises</a:t>
            </a:r>
          </a:p>
          <a:p>
            <a:pPr marL="1771650" lvl="2" indent="-857250">
              <a:buAutoNum type="romanLcPeriod"/>
            </a:pPr>
            <a:endParaRPr lang="en-US" sz="2800" dirty="0" smtClean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90500" y="1400175"/>
            <a:ext cx="11334750" cy="1905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50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03" y="328041"/>
            <a:ext cx="9720072" cy="1499616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chemeClr val="bg1"/>
                </a:solidFill>
              </a:rPr>
              <a:t>2: Jesus in the OT?: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0725" y="1590675"/>
            <a:ext cx="953452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lphaLcPeriod"/>
            </a:pPr>
            <a:r>
              <a:rPr lang="en-US" sz="3600" dirty="0" smtClean="0">
                <a:solidFill>
                  <a:prstClr val="white"/>
                </a:solidFill>
              </a:rPr>
              <a:t>Introduction: </a:t>
            </a:r>
          </a:p>
          <a:p>
            <a:pPr marL="1314450" lvl="1" indent="-857250">
              <a:buAutoNum type="romanLcPeriod"/>
            </a:pPr>
            <a:r>
              <a:rPr lang="en-US" sz="2800" dirty="0" smtClean="0">
                <a:solidFill>
                  <a:schemeClr val="bg1"/>
                </a:solidFill>
              </a:rPr>
              <a:t>Jesus is the messiah and the OT has a lot to say about the messiah, the anointed </a:t>
            </a:r>
            <a:r>
              <a:rPr lang="en-US" sz="2800" dirty="0">
                <a:solidFill>
                  <a:schemeClr val="bg1"/>
                </a:solidFill>
              </a:rPr>
              <a:t>future ruler over the people of God (Ps 2:2; 18:50; 84:9; 132:10,17)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342900" indent="-342900">
              <a:buFontTx/>
              <a:buAutoNum type="alphaLcPeriod"/>
            </a:pPr>
            <a:r>
              <a:rPr lang="en-US" sz="3600" dirty="0" smtClean="0">
                <a:solidFill>
                  <a:prstClr val="white"/>
                </a:solidFill>
              </a:rPr>
              <a:t>Three helps with the OT/NT connections</a:t>
            </a:r>
          </a:p>
          <a:p>
            <a:pPr marL="1314450" lvl="1" indent="-857250">
              <a:buAutoNum type="romanLcPeriod"/>
            </a:pPr>
            <a:r>
              <a:rPr lang="en-US" sz="2800" dirty="0" smtClean="0">
                <a:solidFill>
                  <a:prstClr val="white"/>
                </a:solidFill>
              </a:rPr>
              <a:t>Progressive Revelation</a:t>
            </a:r>
          </a:p>
          <a:p>
            <a:pPr marL="1314450" lvl="1" indent="-857250">
              <a:buAutoNum type="romanLcPeriod"/>
            </a:pPr>
            <a:r>
              <a:rPr lang="en-US" sz="2800" dirty="0" smtClean="0">
                <a:solidFill>
                  <a:schemeClr val="bg1"/>
                </a:solidFill>
              </a:rPr>
              <a:t>Typology</a:t>
            </a:r>
            <a:endParaRPr lang="en-US" sz="2800" dirty="0">
              <a:solidFill>
                <a:prstClr val="white"/>
              </a:solidFill>
            </a:endParaRPr>
          </a:p>
          <a:p>
            <a:pPr marL="1314450" lvl="1" indent="-857250">
              <a:buAutoNum type="romanLcPeriod"/>
            </a:pPr>
            <a:r>
              <a:rPr lang="en-US" sz="2800" dirty="0" smtClean="0">
                <a:solidFill>
                  <a:prstClr val="white"/>
                </a:solidFill>
              </a:rPr>
              <a:t>Promise-Fulfillment Design of Scripture</a:t>
            </a:r>
          </a:p>
          <a:p>
            <a:pPr marL="1771650" lvl="2" indent="-857250"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God </a:t>
            </a:r>
            <a:r>
              <a:rPr lang="en-US" sz="2400" dirty="0">
                <a:solidFill>
                  <a:schemeClr val="bg1"/>
                </a:solidFill>
              </a:rPr>
              <a:t>remains faithful to his </a:t>
            </a:r>
            <a:r>
              <a:rPr lang="en-US" sz="2400" dirty="0" smtClean="0">
                <a:solidFill>
                  <a:schemeClr val="bg1"/>
                </a:solidFill>
              </a:rPr>
              <a:t>promises</a:t>
            </a:r>
          </a:p>
          <a:p>
            <a:pPr marL="1771650" lvl="2" indent="-857250"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All God’s Promises Find their Yes </a:t>
            </a:r>
            <a:r>
              <a:rPr lang="en-US" sz="2400" dirty="0">
                <a:solidFill>
                  <a:schemeClr val="bg1"/>
                </a:solidFill>
              </a:rPr>
              <a:t>in Him (2 </a:t>
            </a:r>
            <a:r>
              <a:rPr lang="en-US" sz="2400" dirty="0" err="1">
                <a:solidFill>
                  <a:schemeClr val="bg1"/>
                </a:solidFill>
              </a:rPr>
              <a:t>Cor</a:t>
            </a:r>
            <a:r>
              <a:rPr lang="en-US" sz="2400" dirty="0">
                <a:solidFill>
                  <a:schemeClr val="bg1"/>
                </a:solidFill>
              </a:rPr>
              <a:t> 1:20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  <a:p>
            <a:pPr marL="1771650" lvl="2" indent="-857250">
              <a:buAutoNum type="romanLcPeriod"/>
            </a:pPr>
            <a:endParaRPr lang="en-US" sz="2800" dirty="0" smtClean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90500" y="1400175"/>
            <a:ext cx="11334750" cy="1905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99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03" y="328041"/>
            <a:ext cx="9720072" cy="1499616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chemeClr val="bg1"/>
                </a:solidFill>
              </a:rPr>
              <a:t>2: Jesus in the OT?: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0725" y="1590675"/>
            <a:ext cx="953452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lphaLcPeriod"/>
            </a:pPr>
            <a:r>
              <a:rPr lang="en-US" sz="3600" dirty="0" smtClean="0">
                <a:solidFill>
                  <a:prstClr val="white"/>
                </a:solidFill>
              </a:rPr>
              <a:t>Introduction: </a:t>
            </a:r>
          </a:p>
          <a:p>
            <a:pPr marL="1314450" lvl="1" indent="-857250">
              <a:buAutoNum type="romanLcPeriod"/>
            </a:pPr>
            <a:r>
              <a:rPr lang="en-US" sz="2800" dirty="0" smtClean="0">
                <a:solidFill>
                  <a:schemeClr val="bg1"/>
                </a:solidFill>
              </a:rPr>
              <a:t>Jesus is the messiah and the OT has a lot to say about the messiah, the anointed </a:t>
            </a:r>
            <a:r>
              <a:rPr lang="en-US" sz="2800" dirty="0">
                <a:solidFill>
                  <a:schemeClr val="bg1"/>
                </a:solidFill>
              </a:rPr>
              <a:t>future ruler over the people of God (Ps 2:2; 18:50; 84:9; 132:10,17)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342900" indent="-342900">
              <a:buFontTx/>
              <a:buAutoNum type="alphaLcPeriod"/>
            </a:pPr>
            <a:r>
              <a:rPr lang="en-US" sz="3600" dirty="0" smtClean="0">
                <a:solidFill>
                  <a:prstClr val="white"/>
                </a:solidFill>
              </a:rPr>
              <a:t>Three helps with the OT/NT connections</a:t>
            </a:r>
          </a:p>
          <a:p>
            <a:pPr marL="1314450" lvl="1" indent="-857250">
              <a:buAutoNum type="romanLcPeriod"/>
            </a:pPr>
            <a:r>
              <a:rPr lang="en-US" sz="2800" dirty="0" smtClean="0">
                <a:solidFill>
                  <a:prstClr val="white"/>
                </a:solidFill>
              </a:rPr>
              <a:t>Progressive Revelation</a:t>
            </a:r>
          </a:p>
          <a:p>
            <a:pPr marL="1314450" lvl="1" indent="-857250">
              <a:buAutoNum type="romanLcPeriod"/>
            </a:pPr>
            <a:r>
              <a:rPr lang="en-US" sz="2800" dirty="0" smtClean="0">
                <a:solidFill>
                  <a:schemeClr val="bg1"/>
                </a:solidFill>
              </a:rPr>
              <a:t>Typology</a:t>
            </a:r>
            <a:endParaRPr lang="en-US" sz="2800" dirty="0">
              <a:solidFill>
                <a:prstClr val="white"/>
              </a:solidFill>
            </a:endParaRPr>
          </a:p>
          <a:p>
            <a:pPr marL="1314450" lvl="1" indent="-857250">
              <a:buAutoNum type="romanLcPeriod"/>
            </a:pPr>
            <a:r>
              <a:rPr lang="en-US" sz="2800" dirty="0" smtClean="0">
                <a:solidFill>
                  <a:prstClr val="white"/>
                </a:solidFill>
              </a:rPr>
              <a:t>Promise-Fulfillment Design of Scripture</a:t>
            </a:r>
          </a:p>
          <a:p>
            <a:pPr marL="1771650" lvl="2" indent="-857250"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God </a:t>
            </a:r>
            <a:r>
              <a:rPr lang="en-US" sz="2400" dirty="0">
                <a:solidFill>
                  <a:schemeClr val="bg1"/>
                </a:solidFill>
              </a:rPr>
              <a:t>remains faithful to his </a:t>
            </a:r>
            <a:r>
              <a:rPr lang="en-US" sz="2400" dirty="0" smtClean="0">
                <a:solidFill>
                  <a:schemeClr val="bg1"/>
                </a:solidFill>
              </a:rPr>
              <a:t>promises</a:t>
            </a:r>
          </a:p>
          <a:p>
            <a:pPr marL="1771650" lvl="2" indent="-857250"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All God’s Promises Find their Yes </a:t>
            </a:r>
            <a:r>
              <a:rPr lang="en-US" sz="2400" dirty="0">
                <a:solidFill>
                  <a:schemeClr val="bg1"/>
                </a:solidFill>
              </a:rPr>
              <a:t>in Him (2 </a:t>
            </a:r>
            <a:r>
              <a:rPr lang="en-US" sz="2400" dirty="0" err="1">
                <a:solidFill>
                  <a:schemeClr val="bg1"/>
                </a:solidFill>
              </a:rPr>
              <a:t>Cor</a:t>
            </a:r>
            <a:r>
              <a:rPr lang="en-US" sz="2400" dirty="0">
                <a:solidFill>
                  <a:schemeClr val="bg1"/>
                </a:solidFill>
              </a:rPr>
              <a:t> 1:20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  <a:p>
            <a:pPr marL="1771650" lvl="2" indent="-857250"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Luke </a:t>
            </a:r>
            <a:r>
              <a:rPr lang="en-US" sz="2400" dirty="0" smtClean="0">
                <a:solidFill>
                  <a:schemeClr val="bg1"/>
                </a:solidFill>
              </a:rPr>
              <a:t>24:19-27; 44-49 </a:t>
            </a:r>
            <a:r>
              <a:rPr lang="en-US" sz="2400" dirty="0" smtClean="0">
                <a:solidFill>
                  <a:schemeClr val="bg1"/>
                </a:solidFill>
              </a:rPr>
              <a:t>(Beginning with Moses)</a:t>
            </a:r>
            <a:endParaRPr lang="en-US" sz="2400" dirty="0">
              <a:solidFill>
                <a:schemeClr val="bg1"/>
              </a:solidFill>
            </a:endParaRPr>
          </a:p>
          <a:p>
            <a:pPr marL="1771650" lvl="2" indent="-857250">
              <a:buAutoNum type="romanLcPeriod"/>
            </a:pPr>
            <a:endParaRPr lang="en-US" sz="2800" dirty="0" smtClean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90500" y="1400175"/>
            <a:ext cx="11334750" cy="1905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11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695825"/>
            <a:ext cx="11620500" cy="2047875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3. </a:t>
            </a:r>
            <a:r>
              <a:rPr lang="en-US" sz="6600" u="sng" dirty="0" smtClean="0">
                <a:solidFill>
                  <a:schemeClr val="bg1"/>
                </a:solidFill>
              </a:rPr>
              <a:t>Three Messianic Patterns At the Heart of the Old testament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8" b="19648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7511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03" y="328041"/>
            <a:ext cx="9720072" cy="1499616"/>
          </a:xfrm>
        </p:spPr>
        <p:txBody>
          <a:bodyPr>
            <a:normAutofit fontScale="90000"/>
          </a:bodyPr>
          <a:lstStyle/>
          <a:p>
            <a:r>
              <a:rPr lang="en-US" sz="8800" dirty="0" smtClean="0">
                <a:solidFill>
                  <a:schemeClr val="bg1"/>
                </a:solidFill>
              </a:rPr>
              <a:t>3. Three Messianic Patterns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87601" y="2383573"/>
            <a:ext cx="95345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lphaLcPeriod"/>
            </a:pPr>
            <a:r>
              <a:rPr lang="en-US" sz="3600" dirty="0" smtClean="0">
                <a:solidFill>
                  <a:prstClr val="white"/>
                </a:solidFill>
              </a:rPr>
              <a:t>The Messianic Seed: The Serpent Killer</a:t>
            </a:r>
          </a:p>
          <a:p>
            <a:pPr marL="342900" indent="-342900">
              <a:buFontTx/>
              <a:buAutoNum type="alphaLcPeriod"/>
            </a:pPr>
            <a:endParaRPr lang="en-US" sz="3600" dirty="0" smtClean="0">
              <a:solidFill>
                <a:prstClr val="white"/>
              </a:solidFill>
            </a:endParaRPr>
          </a:p>
          <a:p>
            <a:pPr marL="342900" indent="-342900">
              <a:buFontTx/>
              <a:buAutoNum type="alphaLcPeriod"/>
            </a:pPr>
            <a:r>
              <a:rPr lang="en-US" sz="3600" dirty="0" smtClean="0">
                <a:solidFill>
                  <a:prstClr val="white"/>
                </a:solidFill>
              </a:rPr>
              <a:t>The Messianic King: The Anointed Son of David</a:t>
            </a:r>
          </a:p>
          <a:p>
            <a:pPr marL="342900" indent="-342900">
              <a:buFontTx/>
              <a:buAutoNum type="alphaLcPeriod"/>
            </a:pPr>
            <a:endParaRPr lang="en-US" sz="3600" dirty="0" smtClean="0">
              <a:solidFill>
                <a:prstClr val="white"/>
              </a:solidFill>
            </a:endParaRPr>
          </a:p>
          <a:p>
            <a:pPr marL="342900" indent="-342900">
              <a:buFontTx/>
              <a:buAutoNum type="alphaLcPeriod"/>
            </a:pPr>
            <a:r>
              <a:rPr lang="en-US" sz="3600" dirty="0" smtClean="0">
                <a:solidFill>
                  <a:prstClr val="white"/>
                </a:solidFill>
              </a:rPr>
              <a:t>The Messianic Servant: Salvation and Sorrow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90500" y="1400175"/>
            <a:ext cx="11334750" cy="1905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46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0203" y="328041"/>
            <a:ext cx="9720072" cy="1499616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chemeClr val="bg1"/>
                </a:solidFill>
              </a:rPr>
              <a:t>a. The Messianic Seed</a:t>
            </a:r>
            <a:endParaRPr lang="en-US" sz="88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90500" y="1400175"/>
            <a:ext cx="11334750" cy="1905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13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0203" y="328041"/>
            <a:ext cx="9720072" cy="1499616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chemeClr val="bg1"/>
                </a:solidFill>
              </a:rPr>
              <a:t>a. The Messianic Seed</a:t>
            </a:r>
            <a:endParaRPr lang="en-US" sz="88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90500" y="1400175"/>
            <a:ext cx="11334750" cy="1905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42274" y="1827657"/>
            <a:ext cx="9534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AutoNum type="romanLcPeriod"/>
            </a:pPr>
            <a:r>
              <a:rPr lang="en-US" sz="3600" dirty="0" smtClean="0">
                <a:solidFill>
                  <a:prstClr val="white"/>
                </a:solidFill>
              </a:rPr>
              <a:t>The Key Text: Genesis 3:15</a:t>
            </a:r>
          </a:p>
        </p:txBody>
      </p:sp>
    </p:spTree>
    <p:extLst>
      <p:ext uri="{BB962C8B-B14F-4D97-AF65-F5344CB8AC3E}">
        <p14:creationId xmlns:p14="http://schemas.microsoft.com/office/powerpoint/2010/main" val="265612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03" y="328041"/>
            <a:ext cx="9720072" cy="1499616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chemeClr val="bg1"/>
                </a:solidFill>
              </a:rPr>
              <a:t>1. Introduction: </a:t>
            </a:r>
            <a:endParaRPr lang="en-US" sz="88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90500" y="1400175"/>
            <a:ext cx="11334750" cy="1905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12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0203" y="328041"/>
            <a:ext cx="9720072" cy="1499616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chemeClr val="bg1"/>
                </a:solidFill>
              </a:rPr>
              <a:t>a. The Messianic Seed</a:t>
            </a:r>
            <a:endParaRPr lang="en-US" sz="88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90500" y="1400175"/>
            <a:ext cx="11334750" cy="1905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42274" y="1827657"/>
            <a:ext cx="953452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AutoNum type="romanLcPeriod"/>
            </a:pPr>
            <a:r>
              <a:rPr lang="en-US" sz="3600" dirty="0" smtClean="0">
                <a:solidFill>
                  <a:prstClr val="white"/>
                </a:solidFill>
              </a:rPr>
              <a:t>The Key Text: Genesis 3:15</a:t>
            </a:r>
          </a:p>
          <a:p>
            <a:pPr marL="971550" lvl="1" indent="-514350"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What’s </a:t>
            </a:r>
            <a:r>
              <a:rPr lang="en-US" sz="3200" dirty="0">
                <a:solidFill>
                  <a:schemeClr val="bg1"/>
                </a:solidFill>
              </a:rPr>
              <a:t>happening in this passage? Judgment and </a:t>
            </a:r>
            <a:r>
              <a:rPr lang="en-US" sz="3200" dirty="0" smtClean="0">
                <a:solidFill>
                  <a:schemeClr val="bg1"/>
                </a:solidFill>
              </a:rPr>
              <a:t>Grace</a:t>
            </a:r>
            <a:endParaRPr lang="en-US" sz="3200" dirty="0">
              <a:solidFill>
                <a:schemeClr val="bg1"/>
              </a:solidFill>
            </a:endParaRPr>
          </a:p>
          <a:p>
            <a:pPr marL="857250" indent="-857250">
              <a:buAutoNum type="romanLcPeriod"/>
            </a:pPr>
            <a:endParaRPr lang="en-US" sz="3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42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0203" y="328041"/>
            <a:ext cx="9720072" cy="1499616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chemeClr val="bg1"/>
                </a:solidFill>
              </a:rPr>
              <a:t>a. The Messianic Seed</a:t>
            </a:r>
            <a:endParaRPr lang="en-US" sz="88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90500" y="1400175"/>
            <a:ext cx="11334750" cy="1905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42274" y="1827657"/>
            <a:ext cx="95345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AutoNum type="romanLcPeriod"/>
            </a:pPr>
            <a:r>
              <a:rPr lang="en-US" sz="3600" dirty="0" smtClean="0">
                <a:solidFill>
                  <a:prstClr val="white"/>
                </a:solidFill>
              </a:rPr>
              <a:t>The Key Text: Genesis 3:15</a:t>
            </a:r>
          </a:p>
          <a:p>
            <a:pPr marL="971550" lvl="1" indent="-514350"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What’s </a:t>
            </a:r>
            <a:r>
              <a:rPr lang="en-US" sz="3200" dirty="0">
                <a:solidFill>
                  <a:schemeClr val="bg1"/>
                </a:solidFill>
              </a:rPr>
              <a:t>happening in this passage? Judgment and </a:t>
            </a:r>
            <a:r>
              <a:rPr lang="en-US" sz="3200" dirty="0" smtClean="0">
                <a:solidFill>
                  <a:schemeClr val="bg1"/>
                </a:solidFill>
              </a:rPr>
              <a:t>Grace</a:t>
            </a:r>
            <a:endParaRPr lang="en-US" sz="3200" dirty="0">
              <a:solidFill>
                <a:schemeClr val="bg1"/>
              </a:solidFill>
            </a:endParaRPr>
          </a:p>
          <a:p>
            <a:pPr marL="971550" lvl="1" indent="-514350"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First </a:t>
            </a:r>
            <a:r>
              <a:rPr lang="en-US" sz="3200" dirty="0">
                <a:solidFill>
                  <a:schemeClr val="bg1"/>
                </a:solidFill>
              </a:rPr>
              <a:t>promise of the </a:t>
            </a:r>
            <a:r>
              <a:rPr lang="en-US" sz="3200" dirty="0" smtClean="0">
                <a:solidFill>
                  <a:schemeClr val="bg1"/>
                </a:solidFill>
              </a:rPr>
              <a:t>Gospel</a:t>
            </a:r>
          </a:p>
          <a:p>
            <a:pPr marL="857250" indent="-857250">
              <a:buAutoNum type="romanLcPeriod"/>
            </a:pPr>
            <a:endParaRPr lang="en-US" sz="3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06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0203" y="328041"/>
            <a:ext cx="9720072" cy="1499616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chemeClr val="bg1"/>
                </a:solidFill>
              </a:rPr>
              <a:t>a. The Messianic Seed</a:t>
            </a:r>
            <a:endParaRPr lang="en-US" sz="88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90500" y="1400175"/>
            <a:ext cx="11334750" cy="1905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42274" y="1827657"/>
            <a:ext cx="95345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AutoNum type="romanLcPeriod"/>
            </a:pPr>
            <a:r>
              <a:rPr lang="en-US" sz="3600" dirty="0" smtClean="0">
                <a:solidFill>
                  <a:prstClr val="white"/>
                </a:solidFill>
              </a:rPr>
              <a:t>The Key Text: Genesis 3:15</a:t>
            </a:r>
          </a:p>
          <a:p>
            <a:pPr marL="971550" lvl="1" indent="-514350"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What’s </a:t>
            </a:r>
            <a:r>
              <a:rPr lang="en-US" sz="3200" dirty="0">
                <a:solidFill>
                  <a:schemeClr val="bg1"/>
                </a:solidFill>
              </a:rPr>
              <a:t>happening in this passage? Judgment and </a:t>
            </a:r>
            <a:r>
              <a:rPr lang="en-US" sz="3200" dirty="0" smtClean="0">
                <a:solidFill>
                  <a:schemeClr val="bg1"/>
                </a:solidFill>
              </a:rPr>
              <a:t>Grace</a:t>
            </a:r>
            <a:endParaRPr lang="en-US" sz="3200" dirty="0">
              <a:solidFill>
                <a:schemeClr val="bg1"/>
              </a:solidFill>
            </a:endParaRPr>
          </a:p>
          <a:p>
            <a:pPr marL="971550" lvl="1" indent="-514350"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First </a:t>
            </a:r>
            <a:r>
              <a:rPr lang="en-US" sz="3200" dirty="0">
                <a:solidFill>
                  <a:schemeClr val="bg1"/>
                </a:solidFill>
              </a:rPr>
              <a:t>promise of the </a:t>
            </a:r>
            <a:r>
              <a:rPr lang="en-US" sz="3200" dirty="0" smtClean="0">
                <a:solidFill>
                  <a:schemeClr val="bg1"/>
                </a:solidFill>
              </a:rPr>
              <a:t>Gospel</a:t>
            </a:r>
          </a:p>
          <a:p>
            <a:pPr marL="971550" lvl="1" indent="-514350"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Serpent </a:t>
            </a:r>
            <a:r>
              <a:rPr lang="en-US" sz="3200" dirty="0">
                <a:solidFill>
                  <a:schemeClr val="bg1"/>
                </a:solidFill>
              </a:rPr>
              <a:t>Killer comes from Eve—will be a </a:t>
            </a:r>
            <a:r>
              <a:rPr lang="en-US" sz="3200" dirty="0" smtClean="0">
                <a:solidFill>
                  <a:schemeClr val="bg1"/>
                </a:solidFill>
              </a:rPr>
              <a:t>man</a:t>
            </a:r>
            <a:endParaRPr lang="en-US" sz="3200" dirty="0">
              <a:solidFill>
                <a:schemeClr val="bg1"/>
              </a:solidFill>
            </a:endParaRPr>
          </a:p>
          <a:p>
            <a:pPr marL="857250" indent="-857250">
              <a:buAutoNum type="romanLcPeriod"/>
            </a:pPr>
            <a:endParaRPr lang="en-US" sz="3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47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0203" y="328041"/>
            <a:ext cx="9720072" cy="1499616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chemeClr val="bg1"/>
                </a:solidFill>
              </a:rPr>
              <a:t>a. The Messianic Seed</a:t>
            </a:r>
            <a:endParaRPr lang="en-US" sz="88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90500" y="1400175"/>
            <a:ext cx="11334750" cy="1905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42274" y="1827657"/>
            <a:ext cx="953452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AutoNum type="romanLcPeriod"/>
            </a:pPr>
            <a:r>
              <a:rPr lang="en-US" sz="3600" dirty="0" smtClean="0">
                <a:solidFill>
                  <a:prstClr val="white"/>
                </a:solidFill>
              </a:rPr>
              <a:t>The Key Text: Genesis 3:15</a:t>
            </a:r>
          </a:p>
          <a:p>
            <a:pPr marL="971550" lvl="1" indent="-514350"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What’s </a:t>
            </a:r>
            <a:r>
              <a:rPr lang="en-US" sz="3200" dirty="0">
                <a:solidFill>
                  <a:schemeClr val="bg1"/>
                </a:solidFill>
              </a:rPr>
              <a:t>happening in this passage? Judgment and </a:t>
            </a:r>
            <a:r>
              <a:rPr lang="en-US" sz="3200" dirty="0" smtClean="0">
                <a:solidFill>
                  <a:schemeClr val="bg1"/>
                </a:solidFill>
              </a:rPr>
              <a:t>Grace</a:t>
            </a:r>
            <a:endParaRPr lang="en-US" sz="3200" dirty="0">
              <a:solidFill>
                <a:schemeClr val="bg1"/>
              </a:solidFill>
            </a:endParaRPr>
          </a:p>
          <a:p>
            <a:pPr marL="971550" lvl="1" indent="-514350"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First </a:t>
            </a:r>
            <a:r>
              <a:rPr lang="en-US" sz="3200" dirty="0">
                <a:solidFill>
                  <a:schemeClr val="bg1"/>
                </a:solidFill>
              </a:rPr>
              <a:t>promise of the </a:t>
            </a:r>
            <a:r>
              <a:rPr lang="en-US" sz="3200" dirty="0" smtClean="0">
                <a:solidFill>
                  <a:schemeClr val="bg1"/>
                </a:solidFill>
              </a:rPr>
              <a:t>Gospel</a:t>
            </a:r>
          </a:p>
          <a:p>
            <a:pPr marL="971550" lvl="1" indent="-514350"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Serpent </a:t>
            </a:r>
            <a:r>
              <a:rPr lang="en-US" sz="3200" dirty="0">
                <a:solidFill>
                  <a:schemeClr val="bg1"/>
                </a:solidFill>
              </a:rPr>
              <a:t>Killer comes from Eve—will be a </a:t>
            </a:r>
            <a:r>
              <a:rPr lang="en-US" sz="3200" dirty="0" smtClean="0">
                <a:solidFill>
                  <a:schemeClr val="bg1"/>
                </a:solidFill>
              </a:rPr>
              <a:t>man</a:t>
            </a:r>
            <a:endParaRPr lang="en-US" sz="3200" dirty="0">
              <a:solidFill>
                <a:schemeClr val="bg1"/>
              </a:solidFill>
            </a:endParaRPr>
          </a:p>
          <a:p>
            <a:pPr marL="971550" lvl="1" indent="-514350"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Serpent </a:t>
            </a:r>
            <a:r>
              <a:rPr lang="en-US" sz="3200" dirty="0">
                <a:solidFill>
                  <a:schemeClr val="bg1"/>
                </a:solidFill>
              </a:rPr>
              <a:t>Killer is a gift from God</a:t>
            </a:r>
          </a:p>
          <a:p>
            <a:pPr marL="857250" indent="-857250">
              <a:buAutoNum type="romanLcPeriod"/>
            </a:pPr>
            <a:endParaRPr lang="en-US" sz="3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45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0203" y="328041"/>
            <a:ext cx="9720072" cy="1499616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chemeClr val="bg1"/>
                </a:solidFill>
              </a:rPr>
              <a:t>a. The Messianic Seed</a:t>
            </a:r>
            <a:endParaRPr lang="en-US" sz="88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90500" y="1400175"/>
            <a:ext cx="11334750" cy="1905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42274" y="1827657"/>
            <a:ext cx="95345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AutoNum type="romanLcPeriod"/>
            </a:pPr>
            <a:r>
              <a:rPr lang="en-US" sz="3600" dirty="0" smtClean="0">
                <a:solidFill>
                  <a:prstClr val="white"/>
                </a:solidFill>
              </a:rPr>
              <a:t>The Key Text: Genesis 3:15</a:t>
            </a:r>
          </a:p>
          <a:p>
            <a:pPr marL="857250" indent="-857250">
              <a:buAutoNum type="romanLcPeriod"/>
            </a:pPr>
            <a:r>
              <a:rPr lang="en-US" sz="3600" dirty="0" smtClean="0">
                <a:solidFill>
                  <a:prstClr val="white"/>
                </a:solidFill>
              </a:rPr>
              <a:t>Seed Through Seth: </a:t>
            </a:r>
          </a:p>
          <a:p>
            <a:pPr marL="857250" indent="-857250">
              <a:buAutoNum type="romanLcPeriod"/>
            </a:pPr>
            <a:endParaRPr lang="en-US" sz="3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24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0203" y="328041"/>
            <a:ext cx="9720072" cy="1499616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chemeClr val="bg1"/>
                </a:solidFill>
              </a:rPr>
              <a:t>a. The Messianic Seed</a:t>
            </a:r>
            <a:endParaRPr lang="en-US" sz="88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90500" y="1400175"/>
            <a:ext cx="11334750" cy="1905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42274" y="1827657"/>
            <a:ext cx="953452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AutoNum type="romanLcPeriod"/>
            </a:pPr>
            <a:r>
              <a:rPr lang="en-US" sz="3600" dirty="0" smtClean="0">
                <a:solidFill>
                  <a:prstClr val="white"/>
                </a:solidFill>
              </a:rPr>
              <a:t>The Key Text: Genesis 3:15</a:t>
            </a:r>
          </a:p>
          <a:p>
            <a:pPr marL="857250" indent="-857250">
              <a:buAutoNum type="romanLcPeriod"/>
            </a:pPr>
            <a:r>
              <a:rPr lang="en-US" sz="3600" dirty="0" smtClean="0">
                <a:solidFill>
                  <a:prstClr val="white"/>
                </a:solidFill>
              </a:rPr>
              <a:t>Seed Through Seth: </a:t>
            </a:r>
          </a:p>
          <a:p>
            <a:pPr marL="971550" lvl="1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God </a:t>
            </a:r>
            <a:r>
              <a:rPr lang="en-US" sz="2800" dirty="0">
                <a:solidFill>
                  <a:schemeClr val="bg1"/>
                </a:solidFill>
              </a:rPr>
              <a:t>has granted me another child (literally, seed) in place of Abel, </a:t>
            </a:r>
            <a:r>
              <a:rPr lang="en-US" sz="2800">
                <a:solidFill>
                  <a:schemeClr val="bg1"/>
                </a:solidFill>
              </a:rPr>
              <a:t>since </a:t>
            </a:r>
            <a:r>
              <a:rPr lang="en-US" sz="2800" smtClean="0">
                <a:solidFill>
                  <a:schemeClr val="bg1"/>
                </a:solidFill>
              </a:rPr>
              <a:t>Cain </a:t>
            </a:r>
            <a:r>
              <a:rPr lang="en-US" sz="2800" dirty="0">
                <a:solidFill>
                  <a:schemeClr val="bg1"/>
                </a:solidFill>
              </a:rPr>
              <a:t>killed </a:t>
            </a:r>
            <a:r>
              <a:rPr lang="en-US" sz="2800" dirty="0" smtClean="0">
                <a:solidFill>
                  <a:schemeClr val="bg1"/>
                </a:solidFill>
              </a:rPr>
              <a:t>him </a:t>
            </a:r>
            <a:r>
              <a:rPr lang="en-US" sz="2800" dirty="0">
                <a:solidFill>
                  <a:schemeClr val="bg1"/>
                </a:solidFill>
              </a:rPr>
              <a:t>(Gen </a:t>
            </a:r>
            <a:r>
              <a:rPr lang="en-US" sz="2800" dirty="0" smtClean="0">
                <a:solidFill>
                  <a:schemeClr val="bg1"/>
                </a:solidFill>
              </a:rPr>
              <a:t>4:25)</a:t>
            </a:r>
          </a:p>
          <a:p>
            <a:pPr marL="857250" indent="-857250">
              <a:buAutoNum type="romanLcPeriod"/>
            </a:pPr>
            <a:endParaRPr lang="en-US" sz="3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96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0203" y="328041"/>
            <a:ext cx="9720072" cy="1499616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chemeClr val="bg1"/>
                </a:solidFill>
              </a:rPr>
              <a:t>a. The Messianic Seed</a:t>
            </a:r>
            <a:endParaRPr lang="en-US" sz="88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90500" y="1400175"/>
            <a:ext cx="11334750" cy="1905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42274" y="1827657"/>
            <a:ext cx="953452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AutoNum type="romanLcPeriod"/>
            </a:pPr>
            <a:r>
              <a:rPr lang="en-US" sz="3600" dirty="0" smtClean="0">
                <a:solidFill>
                  <a:prstClr val="white"/>
                </a:solidFill>
              </a:rPr>
              <a:t>The Key Text: Genesis 3:15</a:t>
            </a:r>
          </a:p>
          <a:p>
            <a:pPr marL="857250" indent="-857250">
              <a:buAutoNum type="romanLcPeriod"/>
            </a:pPr>
            <a:r>
              <a:rPr lang="en-US" sz="3600" dirty="0" smtClean="0">
                <a:solidFill>
                  <a:prstClr val="white"/>
                </a:solidFill>
              </a:rPr>
              <a:t>Seed Through Seth: </a:t>
            </a:r>
          </a:p>
          <a:p>
            <a:pPr marL="971550" lvl="1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God </a:t>
            </a:r>
            <a:r>
              <a:rPr lang="en-US" sz="2800" dirty="0">
                <a:solidFill>
                  <a:schemeClr val="bg1"/>
                </a:solidFill>
              </a:rPr>
              <a:t>has granted me another child (literally, seed) in place of Abel, since gain killed </a:t>
            </a:r>
            <a:r>
              <a:rPr lang="en-US" sz="2800" dirty="0" smtClean="0">
                <a:solidFill>
                  <a:schemeClr val="bg1"/>
                </a:solidFill>
              </a:rPr>
              <a:t>him </a:t>
            </a:r>
            <a:r>
              <a:rPr lang="en-US" sz="2800" dirty="0">
                <a:solidFill>
                  <a:schemeClr val="bg1"/>
                </a:solidFill>
              </a:rPr>
              <a:t>(Gen </a:t>
            </a:r>
            <a:r>
              <a:rPr lang="en-US" sz="2800" dirty="0" smtClean="0">
                <a:solidFill>
                  <a:schemeClr val="bg1"/>
                </a:solidFill>
              </a:rPr>
              <a:t>4:25)</a:t>
            </a:r>
          </a:p>
          <a:p>
            <a:pPr marL="971550" lvl="1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Rest </a:t>
            </a:r>
            <a:r>
              <a:rPr lang="en-US" sz="2800" dirty="0">
                <a:solidFill>
                  <a:schemeClr val="bg1"/>
                </a:solidFill>
              </a:rPr>
              <a:t>of Genesis follows a single line from Seth as the line of </a:t>
            </a:r>
            <a:r>
              <a:rPr lang="en-US" sz="2800" dirty="0" smtClean="0">
                <a:solidFill>
                  <a:schemeClr val="bg1"/>
                </a:solidFill>
              </a:rPr>
              <a:t>promise</a:t>
            </a:r>
          </a:p>
          <a:p>
            <a:pPr marL="857250" indent="-857250">
              <a:buAutoNum type="romanLcPeriod"/>
            </a:pPr>
            <a:endParaRPr lang="en-US" sz="3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50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0203" y="328041"/>
            <a:ext cx="9720072" cy="1499616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chemeClr val="bg1"/>
                </a:solidFill>
              </a:rPr>
              <a:t>a. The Messianic Seed</a:t>
            </a:r>
            <a:endParaRPr lang="en-US" sz="88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90500" y="1400175"/>
            <a:ext cx="11334750" cy="1905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42274" y="1827657"/>
            <a:ext cx="953452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AutoNum type="romanLcPeriod"/>
            </a:pPr>
            <a:r>
              <a:rPr lang="en-US" sz="3600" dirty="0" smtClean="0">
                <a:solidFill>
                  <a:prstClr val="white"/>
                </a:solidFill>
              </a:rPr>
              <a:t>The Key Text: Genesis 3:15</a:t>
            </a:r>
          </a:p>
          <a:p>
            <a:pPr marL="857250" indent="-857250">
              <a:buAutoNum type="romanLcPeriod"/>
            </a:pPr>
            <a:r>
              <a:rPr lang="en-US" sz="3600" dirty="0" smtClean="0">
                <a:solidFill>
                  <a:prstClr val="white"/>
                </a:solidFill>
              </a:rPr>
              <a:t>Seed Through Seth: </a:t>
            </a:r>
          </a:p>
          <a:p>
            <a:pPr marL="971550" lvl="1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God </a:t>
            </a:r>
            <a:r>
              <a:rPr lang="en-US" sz="2800" dirty="0">
                <a:solidFill>
                  <a:schemeClr val="bg1"/>
                </a:solidFill>
              </a:rPr>
              <a:t>has granted me another child (literally, seed) in place of Abel, since gain killed </a:t>
            </a:r>
            <a:r>
              <a:rPr lang="en-US" sz="2800" dirty="0" smtClean="0">
                <a:solidFill>
                  <a:schemeClr val="bg1"/>
                </a:solidFill>
              </a:rPr>
              <a:t>him </a:t>
            </a:r>
            <a:r>
              <a:rPr lang="en-US" sz="2800" dirty="0">
                <a:solidFill>
                  <a:schemeClr val="bg1"/>
                </a:solidFill>
              </a:rPr>
              <a:t>(Gen </a:t>
            </a:r>
            <a:r>
              <a:rPr lang="en-US" sz="2800" dirty="0" smtClean="0">
                <a:solidFill>
                  <a:schemeClr val="bg1"/>
                </a:solidFill>
              </a:rPr>
              <a:t>4:25)</a:t>
            </a:r>
          </a:p>
          <a:p>
            <a:pPr marL="971550" lvl="1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Rest </a:t>
            </a:r>
            <a:r>
              <a:rPr lang="en-US" sz="2800" dirty="0">
                <a:solidFill>
                  <a:schemeClr val="bg1"/>
                </a:solidFill>
              </a:rPr>
              <a:t>of Genesis follows a single line from Seth as the line of </a:t>
            </a:r>
            <a:r>
              <a:rPr lang="en-US" sz="2800" dirty="0" smtClean="0">
                <a:solidFill>
                  <a:schemeClr val="bg1"/>
                </a:solidFill>
              </a:rPr>
              <a:t>promise</a:t>
            </a:r>
          </a:p>
          <a:p>
            <a:pPr marL="971550" lvl="1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God’s </a:t>
            </a:r>
            <a:r>
              <a:rPr lang="en-US" sz="2800" dirty="0">
                <a:solidFill>
                  <a:schemeClr val="bg1"/>
                </a:solidFill>
              </a:rPr>
              <a:t>Promise Provided and Protected By God’s </a:t>
            </a:r>
            <a:r>
              <a:rPr lang="en-US" sz="2800" dirty="0" smtClean="0">
                <a:solidFill>
                  <a:schemeClr val="bg1"/>
                </a:solidFill>
              </a:rPr>
              <a:t>Power</a:t>
            </a:r>
          </a:p>
          <a:p>
            <a:pPr marL="857250" indent="-857250">
              <a:buAutoNum type="romanLcPeriod"/>
            </a:pPr>
            <a:endParaRPr lang="en-US" sz="3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42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0203" y="328041"/>
            <a:ext cx="9720072" cy="1499616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chemeClr val="bg1"/>
                </a:solidFill>
              </a:rPr>
              <a:t>a. The Messianic Seed</a:t>
            </a:r>
            <a:endParaRPr lang="en-US" sz="88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90500" y="1400175"/>
            <a:ext cx="11334750" cy="1905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42274" y="1827657"/>
            <a:ext cx="953452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AutoNum type="romanLcPeriod"/>
            </a:pPr>
            <a:r>
              <a:rPr lang="en-US" sz="3600" dirty="0" smtClean="0">
                <a:solidFill>
                  <a:prstClr val="white"/>
                </a:solidFill>
              </a:rPr>
              <a:t>The Key Text: Genesis 3:15</a:t>
            </a:r>
          </a:p>
          <a:p>
            <a:pPr marL="857250" indent="-857250">
              <a:buAutoNum type="romanLcPeriod"/>
            </a:pPr>
            <a:r>
              <a:rPr lang="en-US" sz="3600" dirty="0" smtClean="0">
                <a:solidFill>
                  <a:prstClr val="white"/>
                </a:solidFill>
              </a:rPr>
              <a:t>Seed Through Seth: </a:t>
            </a:r>
          </a:p>
          <a:p>
            <a:pPr marL="971550" lvl="1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God </a:t>
            </a:r>
            <a:r>
              <a:rPr lang="en-US" sz="2800" dirty="0">
                <a:solidFill>
                  <a:schemeClr val="bg1"/>
                </a:solidFill>
              </a:rPr>
              <a:t>has granted me another child (literally, seed) in place of Abel, since gain killed </a:t>
            </a:r>
            <a:r>
              <a:rPr lang="en-US" sz="2800" dirty="0" smtClean="0">
                <a:solidFill>
                  <a:schemeClr val="bg1"/>
                </a:solidFill>
              </a:rPr>
              <a:t>him </a:t>
            </a:r>
            <a:r>
              <a:rPr lang="en-US" sz="2800" dirty="0">
                <a:solidFill>
                  <a:schemeClr val="bg1"/>
                </a:solidFill>
              </a:rPr>
              <a:t>(Gen </a:t>
            </a:r>
            <a:r>
              <a:rPr lang="en-US" sz="2800" dirty="0" smtClean="0">
                <a:solidFill>
                  <a:schemeClr val="bg1"/>
                </a:solidFill>
              </a:rPr>
              <a:t>4:25)</a:t>
            </a:r>
          </a:p>
          <a:p>
            <a:pPr marL="971550" lvl="1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Rest </a:t>
            </a:r>
            <a:r>
              <a:rPr lang="en-US" sz="2800" dirty="0">
                <a:solidFill>
                  <a:schemeClr val="bg1"/>
                </a:solidFill>
              </a:rPr>
              <a:t>of Genesis follows a single line from Seth as the line of </a:t>
            </a:r>
            <a:r>
              <a:rPr lang="en-US" sz="2800" dirty="0" smtClean="0">
                <a:solidFill>
                  <a:schemeClr val="bg1"/>
                </a:solidFill>
              </a:rPr>
              <a:t>promise</a:t>
            </a:r>
          </a:p>
          <a:p>
            <a:pPr marL="971550" lvl="1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God’s </a:t>
            </a:r>
            <a:r>
              <a:rPr lang="en-US" sz="2800" dirty="0">
                <a:solidFill>
                  <a:schemeClr val="bg1"/>
                </a:solidFill>
              </a:rPr>
              <a:t>Promise Provided and Protected By God’s </a:t>
            </a:r>
            <a:r>
              <a:rPr lang="en-US" sz="2800" dirty="0" smtClean="0">
                <a:solidFill>
                  <a:schemeClr val="bg1"/>
                </a:solidFill>
              </a:rPr>
              <a:t>Power</a:t>
            </a:r>
          </a:p>
          <a:p>
            <a:pPr marL="971550" lvl="1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Risk </a:t>
            </a:r>
            <a:r>
              <a:rPr lang="en-US" sz="2800" dirty="0">
                <a:solidFill>
                  <a:schemeClr val="bg1"/>
                </a:solidFill>
              </a:rPr>
              <a:t>and potential threats to the promise</a:t>
            </a:r>
          </a:p>
          <a:p>
            <a:pPr marL="857250" indent="-857250">
              <a:buAutoNum type="romanLcPeriod"/>
            </a:pPr>
            <a:endParaRPr lang="en-US" sz="3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84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0203" y="328041"/>
            <a:ext cx="9720072" cy="1499616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chemeClr val="bg1"/>
                </a:solidFill>
              </a:rPr>
              <a:t>a. The Messianic Seed</a:t>
            </a:r>
            <a:endParaRPr lang="en-US" sz="88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90500" y="1400175"/>
            <a:ext cx="11334750" cy="1905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42274" y="1827657"/>
            <a:ext cx="103497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AutoNum type="romanLcPeriod"/>
            </a:pPr>
            <a:r>
              <a:rPr lang="en-US" sz="3600" dirty="0" smtClean="0">
                <a:solidFill>
                  <a:prstClr val="white"/>
                </a:solidFill>
              </a:rPr>
              <a:t>The Key Text: Genesis 3:15</a:t>
            </a:r>
          </a:p>
          <a:p>
            <a:pPr marL="857250" indent="-857250">
              <a:buAutoNum type="romanLcPeriod"/>
            </a:pPr>
            <a:r>
              <a:rPr lang="en-US" sz="3600" dirty="0" smtClean="0">
                <a:solidFill>
                  <a:prstClr val="white"/>
                </a:solidFill>
              </a:rPr>
              <a:t>Seed Through Seth: </a:t>
            </a:r>
          </a:p>
          <a:p>
            <a:pPr marL="857250" indent="-857250">
              <a:buAutoNum type="romanLcPeriod"/>
            </a:pPr>
            <a:r>
              <a:rPr lang="en-US" sz="3600" dirty="0" smtClean="0">
                <a:solidFill>
                  <a:prstClr val="white"/>
                </a:solidFill>
              </a:rPr>
              <a:t>Expansion of the Seed Promise with Abraham</a:t>
            </a:r>
          </a:p>
          <a:p>
            <a:pPr marL="857250" indent="-857250">
              <a:buAutoNum type="romanLcPeriod"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78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03" y="328041"/>
            <a:ext cx="9720072" cy="1499616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chemeClr val="bg1"/>
                </a:solidFill>
              </a:rPr>
              <a:t>1. Introduction: 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0725" y="1590675"/>
            <a:ext cx="9534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3600" dirty="0" smtClean="0">
                <a:solidFill>
                  <a:schemeClr val="bg1"/>
                </a:solidFill>
              </a:rPr>
              <a:t>Jesus Mosaic (and Art Galleries)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90500" y="1400175"/>
            <a:ext cx="11334750" cy="1905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7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0203" y="328041"/>
            <a:ext cx="9720072" cy="1499616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chemeClr val="bg1"/>
                </a:solidFill>
              </a:rPr>
              <a:t>a. The Messianic Seed</a:t>
            </a:r>
            <a:endParaRPr lang="en-US" sz="88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90500" y="1400175"/>
            <a:ext cx="11334750" cy="1905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42274" y="1827657"/>
            <a:ext cx="1034972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AutoNum type="romanLcPeriod"/>
            </a:pPr>
            <a:r>
              <a:rPr lang="en-US" sz="3600" dirty="0" smtClean="0">
                <a:solidFill>
                  <a:prstClr val="white"/>
                </a:solidFill>
              </a:rPr>
              <a:t>The Key Text: Genesis 3:15</a:t>
            </a:r>
          </a:p>
          <a:p>
            <a:pPr marL="857250" indent="-857250">
              <a:buAutoNum type="romanLcPeriod"/>
            </a:pPr>
            <a:r>
              <a:rPr lang="en-US" sz="3600" dirty="0" smtClean="0">
                <a:solidFill>
                  <a:prstClr val="white"/>
                </a:solidFill>
              </a:rPr>
              <a:t>Seed Through Seth: </a:t>
            </a:r>
          </a:p>
          <a:p>
            <a:pPr marL="857250" indent="-857250">
              <a:buAutoNum type="romanLcPeriod"/>
            </a:pPr>
            <a:r>
              <a:rPr lang="en-US" sz="3600" dirty="0" smtClean="0">
                <a:solidFill>
                  <a:prstClr val="white"/>
                </a:solidFill>
              </a:rPr>
              <a:t>Expansion of the Seed Promise with Abraham</a:t>
            </a:r>
          </a:p>
          <a:p>
            <a:pPr marL="914400" lvl="1" indent="-457200"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God </a:t>
            </a:r>
            <a:r>
              <a:rPr lang="en-US" sz="2400" dirty="0">
                <a:solidFill>
                  <a:schemeClr val="bg1"/>
                </a:solidFill>
              </a:rPr>
              <a:t>enters into to make his seed thrive in Sarah’s barren </a:t>
            </a:r>
            <a:r>
              <a:rPr lang="en-US" sz="2400" dirty="0" smtClean="0">
                <a:solidFill>
                  <a:schemeClr val="bg1"/>
                </a:solidFill>
              </a:rPr>
              <a:t>womb</a:t>
            </a:r>
          </a:p>
          <a:p>
            <a:pPr marL="857250" indent="-857250">
              <a:buAutoNum type="romanLcPeriod"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14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0203" y="328041"/>
            <a:ext cx="9720072" cy="1499616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chemeClr val="bg1"/>
                </a:solidFill>
              </a:rPr>
              <a:t>a. The Messianic Seed</a:t>
            </a:r>
            <a:endParaRPr lang="en-US" sz="88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90500" y="1400175"/>
            <a:ext cx="11334750" cy="1905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42274" y="1827657"/>
            <a:ext cx="1034972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AutoNum type="romanLcPeriod"/>
            </a:pPr>
            <a:r>
              <a:rPr lang="en-US" sz="3600" dirty="0" smtClean="0">
                <a:solidFill>
                  <a:prstClr val="white"/>
                </a:solidFill>
              </a:rPr>
              <a:t>The Key Text: Genesis 3:15</a:t>
            </a:r>
          </a:p>
          <a:p>
            <a:pPr marL="857250" indent="-857250">
              <a:buAutoNum type="romanLcPeriod"/>
            </a:pPr>
            <a:r>
              <a:rPr lang="en-US" sz="3600" dirty="0" smtClean="0">
                <a:solidFill>
                  <a:prstClr val="white"/>
                </a:solidFill>
              </a:rPr>
              <a:t>Seed Through Seth: </a:t>
            </a:r>
          </a:p>
          <a:p>
            <a:pPr marL="857250" indent="-857250">
              <a:buAutoNum type="romanLcPeriod"/>
            </a:pPr>
            <a:r>
              <a:rPr lang="en-US" sz="3600" dirty="0" smtClean="0">
                <a:solidFill>
                  <a:prstClr val="white"/>
                </a:solidFill>
              </a:rPr>
              <a:t>Expansion of the Seed Promise with Abraham</a:t>
            </a:r>
          </a:p>
          <a:p>
            <a:pPr marL="914400" lvl="1" indent="-457200"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God </a:t>
            </a:r>
            <a:r>
              <a:rPr lang="en-US" sz="2400" dirty="0">
                <a:solidFill>
                  <a:schemeClr val="bg1"/>
                </a:solidFill>
              </a:rPr>
              <a:t>enters into to make his seed thrive in Sarah’s barren </a:t>
            </a:r>
            <a:r>
              <a:rPr lang="en-US" sz="2400" dirty="0" smtClean="0">
                <a:solidFill>
                  <a:schemeClr val="bg1"/>
                </a:solidFill>
              </a:rPr>
              <a:t>womb</a:t>
            </a:r>
          </a:p>
          <a:p>
            <a:pPr marL="914400" lvl="1" indent="-457200"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God </a:t>
            </a:r>
            <a:r>
              <a:rPr lang="en-US" sz="2400" dirty="0">
                <a:solidFill>
                  <a:schemeClr val="bg1"/>
                </a:solidFill>
              </a:rPr>
              <a:t>promises (Gen 12:2) and covenants (Gen 15) to keep the seed of redemption alive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857250" indent="-857250">
              <a:buAutoNum type="romanLcPeriod"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42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0203" y="328041"/>
            <a:ext cx="9720072" cy="1499616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chemeClr val="bg1"/>
                </a:solidFill>
              </a:rPr>
              <a:t>a. The Messianic Seed</a:t>
            </a:r>
            <a:endParaRPr lang="en-US" sz="88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90500" y="1400175"/>
            <a:ext cx="11334750" cy="1905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42274" y="1827657"/>
            <a:ext cx="1034972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AutoNum type="romanLcPeriod"/>
            </a:pPr>
            <a:r>
              <a:rPr lang="en-US" sz="3600" dirty="0" smtClean="0">
                <a:solidFill>
                  <a:prstClr val="white"/>
                </a:solidFill>
              </a:rPr>
              <a:t>The Key Text: Genesis 3:15</a:t>
            </a:r>
          </a:p>
          <a:p>
            <a:pPr marL="857250" indent="-857250">
              <a:buAutoNum type="romanLcPeriod"/>
            </a:pPr>
            <a:r>
              <a:rPr lang="en-US" sz="3600" dirty="0" smtClean="0">
                <a:solidFill>
                  <a:prstClr val="white"/>
                </a:solidFill>
              </a:rPr>
              <a:t>Seed Through Seth: </a:t>
            </a:r>
          </a:p>
          <a:p>
            <a:pPr marL="857250" indent="-857250">
              <a:buAutoNum type="romanLcPeriod"/>
            </a:pPr>
            <a:r>
              <a:rPr lang="en-US" sz="3600" dirty="0" smtClean="0">
                <a:solidFill>
                  <a:prstClr val="white"/>
                </a:solidFill>
              </a:rPr>
              <a:t>Expansion of the Seed Promise with Abraham</a:t>
            </a:r>
          </a:p>
          <a:p>
            <a:pPr marL="914400" lvl="1" indent="-457200"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God </a:t>
            </a:r>
            <a:r>
              <a:rPr lang="en-US" sz="2400" dirty="0">
                <a:solidFill>
                  <a:schemeClr val="bg1"/>
                </a:solidFill>
              </a:rPr>
              <a:t>enters into to make his seed thrive in Sarah’s barren </a:t>
            </a:r>
            <a:r>
              <a:rPr lang="en-US" sz="2400" dirty="0" smtClean="0">
                <a:solidFill>
                  <a:schemeClr val="bg1"/>
                </a:solidFill>
              </a:rPr>
              <a:t>womb</a:t>
            </a:r>
          </a:p>
          <a:p>
            <a:pPr marL="914400" lvl="1" indent="-457200"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God </a:t>
            </a:r>
            <a:r>
              <a:rPr lang="en-US" sz="2400" dirty="0">
                <a:solidFill>
                  <a:schemeClr val="bg1"/>
                </a:solidFill>
              </a:rPr>
              <a:t>promises (Gen 12:2) and covenants (Gen 15) to keep the seed of redemption alive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914400" lvl="1" indent="-457200"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Expands </a:t>
            </a:r>
            <a:r>
              <a:rPr lang="en-US" sz="2400" dirty="0">
                <a:solidFill>
                  <a:schemeClr val="bg1"/>
                </a:solidFill>
              </a:rPr>
              <a:t>the promise not only to kill the serpent but to: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857250" indent="-857250">
              <a:buAutoNum type="romanLcPeriod"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83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0203" y="328041"/>
            <a:ext cx="9720072" cy="1499616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chemeClr val="bg1"/>
                </a:solidFill>
              </a:rPr>
              <a:t>a. The Messianic Seed</a:t>
            </a:r>
            <a:endParaRPr lang="en-US" sz="88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90500" y="1400175"/>
            <a:ext cx="11334750" cy="1905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42274" y="1827657"/>
            <a:ext cx="103497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AutoNum type="romanLcPeriod"/>
            </a:pPr>
            <a:r>
              <a:rPr lang="en-US" sz="3600" dirty="0" smtClean="0">
                <a:solidFill>
                  <a:prstClr val="white"/>
                </a:solidFill>
              </a:rPr>
              <a:t>The Key Text: Genesis 3:15</a:t>
            </a:r>
          </a:p>
          <a:p>
            <a:pPr marL="857250" indent="-857250">
              <a:buAutoNum type="romanLcPeriod"/>
            </a:pPr>
            <a:r>
              <a:rPr lang="en-US" sz="3600" dirty="0" smtClean="0">
                <a:solidFill>
                  <a:prstClr val="white"/>
                </a:solidFill>
              </a:rPr>
              <a:t>Seed Through Seth: </a:t>
            </a:r>
          </a:p>
          <a:p>
            <a:pPr marL="857250" indent="-857250">
              <a:buAutoNum type="romanLcPeriod"/>
            </a:pPr>
            <a:r>
              <a:rPr lang="en-US" sz="3600" dirty="0" smtClean="0">
                <a:solidFill>
                  <a:prstClr val="white"/>
                </a:solidFill>
              </a:rPr>
              <a:t>Expansion of the Seed Promise with Abraham</a:t>
            </a:r>
          </a:p>
          <a:p>
            <a:pPr marL="914400" lvl="1" indent="-457200"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God </a:t>
            </a:r>
            <a:r>
              <a:rPr lang="en-US" sz="2400" dirty="0">
                <a:solidFill>
                  <a:schemeClr val="bg1"/>
                </a:solidFill>
              </a:rPr>
              <a:t>enters into to make his seed thrive in Sarah’s barren </a:t>
            </a:r>
            <a:r>
              <a:rPr lang="en-US" sz="2400" dirty="0" smtClean="0">
                <a:solidFill>
                  <a:schemeClr val="bg1"/>
                </a:solidFill>
              </a:rPr>
              <a:t>womb</a:t>
            </a:r>
          </a:p>
          <a:p>
            <a:pPr marL="914400" lvl="1" indent="-457200"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God </a:t>
            </a:r>
            <a:r>
              <a:rPr lang="en-US" sz="2400" dirty="0">
                <a:solidFill>
                  <a:schemeClr val="bg1"/>
                </a:solidFill>
              </a:rPr>
              <a:t>promises (Gen 12:2) and covenants (Gen 15) to keep the seed of redemption alive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914400" lvl="1" indent="-457200"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Expands </a:t>
            </a:r>
            <a:r>
              <a:rPr lang="en-US" sz="2400" dirty="0">
                <a:solidFill>
                  <a:schemeClr val="bg1"/>
                </a:solidFill>
              </a:rPr>
              <a:t>the promise not only to kill the serpent but to: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1371600" lvl="2" indent="-457200">
              <a:buAutoNum type="alphaLcPeriod"/>
            </a:pPr>
            <a:r>
              <a:rPr lang="en-US" sz="2400" dirty="0" smtClean="0">
                <a:solidFill>
                  <a:schemeClr val="bg1"/>
                </a:solidFill>
              </a:rPr>
              <a:t>turn </a:t>
            </a:r>
            <a:r>
              <a:rPr lang="en-US" sz="2400" dirty="0">
                <a:solidFill>
                  <a:schemeClr val="bg1"/>
                </a:solidFill>
              </a:rPr>
              <a:t>Abraham’s seed into a great </a:t>
            </a:r>
            <a:r>
              <a:rPr lang="en-US" sz="2400" dirty="0" smtClean="0">
                <a:solidFill>
                  <a:schemeClr val="bg1"/>
                </a:solidFill>
              </a:rPr>
              <a:t>nation</a:t>
            </a:r>
          </a:p>
          <a:p>
            <a:pPr marL="857250" indent="-857250">
              <a:buAutoNum type="romanLcPeriod"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25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0203" y="328041"/>
            <a:ext cx="9720072" cy="1499616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chemeClr val="bg1"/>
                </a:solidFill>
              </a:rPr>
              <a:t>a. The Messianic Seed</a:t>
            </a:r>
            <a:endParaRPr lang="en-US" sz="88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90500" y="1400175"/>
            <a:ext cx="11334750" cy="1905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42274" y="1827657"/>
            <a:ext cx="1034972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AutoNum type="romanLcPeriod"/>
            </a:pPr>
            <a:r>
              <a:rPr lang="en-US" sz="3600" dirty="0" smtClean="0">
                <a:solidFill>
                  <a:prstClr val="white"/>
                </a:solidFill>
              </a:rPr>
              <a:t>The Key Text: Genesis 3:15</a:t>
            </a:r>
          </a:p>
          <a:p>
            <a:pPr marL="857250" indent="-857250">
              <a:buAutoNum type="romanLcPeriod"/>
            </a:pPr>
            <a:r>
              <a:rPr lang="en-US" sz="3600" dirty="0" smtClean="0">
                <a:solidFill>
                  <a:prstClr val="white"/>
                </a:solidFill>
              </a:rPr>
              <a:t>Seed Through Seth: </a:t>
            </a:r>
          </a:p>
          <a:p>
            <a:pPr marL="857250" indent="-857250">
              <a:buAutoNum type="romanLcPeriod"/>
            </a:pPr>
            <a:r>
              <a:rPr lang="en-US" sz="3600" dirty="0" smtClean="0">
                <a:solidFill>
                  <a:prstClr val="white"/>
                </a:solidFill>
              </a:rPr>
              <a:t>Expansion of the Seed Promise with Abraham</a:t>
            </a:r>
          </a:p>
          <a:p>
            <a:pPr marL="914400" lvl="1" indent="-457200"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God </a:t>
            </a:r>
            <a:r>
              <a:rPr lang="en-US" sz="2400" dirty="0">
                <a:solidFill>
                  <a:schemeClr val="bg1"/>
                </a:solidFill>
              </a:rPr>
              <a:t>enters into to make his seed thrive in Sarah’s barren </a:t>
            </a:r>
            <a:r>
              <a:rPr lang="en-US" sz="2400" dirty="0" smtClean="0">
                <a:solidFill>
                  <a:schemeClr val="bg1"/>
                </a:solidFill>
              </a:rPr>
              <a:t>womb</a:t>
            </a:r>
          </a:p>
          <a:p>
            <a:pPr marL="914400" lvl="1" indent="-457200"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God </a:t>
            </a:r>
            <a:r>
              <a:rPr lang="en-US" sz="2400" dirty="0">
                <a:solidFill>
                  <a:schemeClr val="bg1"/>
                </a:solidFill>
              </a:rPr>
              <a:t>promises (Gen 12:2) and covenants (Gen 15) to keep the seed of redemption alive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914400" lvl="1" indent="-457200"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Expands </a:t>
            </a:r>
            <a:r>
              <a:rPr lang="en-US" sz="2400" dirty="0">
                <a:solidFill>
                  <a:schemeClr val="bg1"/>
                </a:solidFill>
              </a:rPr>
              <a:t>the promise not only to kill the serpent but to: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1371600" lvl="2" indent="-457200">
              <a:buAutoNum type="alphaLcPeriod"/>
            </a:pPr>
            <a:r>
              <a:rPr lang="en-US" sz="2400" dirty="0" smtClean="0">
                <a:solidFill>
                  <a:schemeClr val="bg1"/>
                </a:solidFill>
              </a:rPr>
              <a:t>turn </a:t>
            </a:r>
            <a:r>
              <a:rPr lang="en-US" sz="2400" dirty="0">
                <a:solidFill>
                  <a:schemeClr val="bg1"/>
                </a:solidFill>
              </a:rPr>
              <a:t>Abraham’s seed into a great </a:t>
            </a:r>
            <a:r>
              <a:rPr lang="en-US" sz="2400" dirty="0" smtClean="0">
                <a:solidFill>
                  <a:schemeClr val="bg1"/>
                </a:solidFill>
              </a:rPr>
              <a:t>nation</a:t>
            </a:r>
          </a:p>
          <a:p>
            <a:pPr marL="1371600" lvl="2" indent="-457200">
              <a:buAutoNum type="alphaLcPeriod"/>
            </a:pPr>
            <a:r>
              <a:rPr lang="en-US" sz="2400" dirty="0" smtClean="0">
                <a:solidFill>
                  <a:schemeClr val="bg1"/>
                </a:solidFill>
              </a:rPr>
              <a:t>give </a:t>
            </a:r>
            <a:r>
              <a:rPr lang="en-US" sz="2400" dirty="0">
                <a:solidFill>
                  <a:schemeClr val="bg1"/>
                </a:solidFill>
              </a:rPr>
              <a:t>Abraham’s seed a </a:t>
            </a:r>
            <a:r>
              <a:rPr lang="en-US" sz="2400" dirty="0" smtClean="0">
                <a:solidFill>
                  <a:schemeClr val="bg1"/>
                </a:solidFill>
              </a:rPr>
              <a:t>land</a:t>
            </a:r>
          </a:p>
          <a:p>
            <a:pPr marL="857250" indent="-857250">
              <a:buAutoNum type="romanLcPeriod"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77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0203" y="328041"/>
            <a:ext cx="9720072" cy="1499616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chemeClr val="bg1"/>
                </a:solidFill>
              </a:rPr>
              <a:t>a. The Messianic Seed</a:t>
            </a:r>
            <a:endParaRPr lang="en-US" sz="88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90500" y="1400175"/>
            <a:ext cx="11334750" cy="1905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42274" y="1827657"/>
            <a:ext cx="1034972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AutoNum type="romanLcPeriod"/>
            </a:pPr>
            <a:r>
              <a:rPr lang="en-US" sz="3600" dirty="0" smtClean="0">
                <a:solidFill>
                  <a:prstClr val="white"/>
                </a:solidFill>
              </a:rPr>
              <a:t>The Key Text: Genesis 3:15</a:t>
            </a:r>
          </a:p>
          <a:p>
            <a:pPr marL="857250" indent="-857250">
              <a:buAutoNum type="romanLcPeriod"/>
            </a:pPr>
            <a:r>
              <a:rPr lang="en-US" sz="3600" dirty="0" smtClean="0">
                <a:solidFill>
                  <a:prstClr val="white"/>
                </a:solidFill>
              </a:rPr>
              <a:t>Seed Through Seth: </a:t>
            </a:r>
          </a:p>
          <a:p>
            <a:pPr marL="857250" indent="-857250">
              <a:buAutoNum type="romanLcPeriod"/>
            </a:pPr>
            <a:r>
              <a:rPr lang="en-US" sz="3600" dirty="0" smtClean="0">
                <a:solidFill>
                  <a:prstClr val="white"/>
                </a:solidFill>
              </a:rPr>
              <a:t>Expansion of the Seed Promise with Abraham</a:t>
            </a:r>
          </a:p>
          <a:p>
            <a:pPr marL="914400" lvl="1" indent="-457200"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God </a:t>
            </a:r>
            <a:r>
              <a:rPr lang="en-US" sz="2400" dirty="0">
                <a:solidFill>
                  <a:schemeClr val="bg1"/>
                </a:solidFill>
              </a:rPr>
              <a:t>enters into to make his seed thrive in Sarah’s barren </a:t>
            </a:r>
            <a:r>
              <a:rPr lang="en-US" sz="2400" dirty="0" smtClean="0">
                <a:solidFill>
                  <a:schemeClr val="bg1"/>
                </a:solidFill>
              </a:rPr>
              <a:t>womb</a:t>
            </a:r>
          </a:p>
          <a:p>
            <a:pPr marL="914400" lvl="1" indent="-457200"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God </a:t>
            </a:r>
            <a:r>
              <a:rPr lang="en-US" sz="2400" dirty="0">
                <a:solidFill>
                  <a:schemeClr val="bg1"/>
                </a:solidFill>
              </a:rPr>
              <a:t>promises (Gen 12:2) and covenants (Gen 15) to keep the seed of redemption alive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914400" lvl="1" indent="-457200"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Expands </a:t>
            </a:r>
            <a:r>
              <a:rPr lang="en-US" sz="2400" dirty="0">
                <a:solidFill>
                  <a:schemeClr val="bg1"/>
                </a:solidFill>
              </a:rPr>
              <a:t>the promise not only to kill the serpent but to: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1371600" lvl="2" indent="-457200">
              <a:buAutoNum type="alphaLcPeriod"/>
            </a:pPr>
            <a:r>
              <a:rPr lang="en-US" sz="2400" dirty="0" smtClean="0">
                <a:solidFill>
                  <a:schemeClr val="bg1"/>
                </a:solidFill>
              </a:rPr>
              <a:t>turn </a:t>
            </a:r>
            <a:r>
              <a:rPr lang="en-US" sz="2400" dirty="0">
                <a:solidFill>
                  <a:schemeClr val="bg1"/>
                </a:solidFill>
              </a:rPr>
              <a:t>Abraham’s seed into a great </a:t>
            </a:r>
            <a:r>
              <a:rPr lang="en-US" sz="2400" dirty="0" smtClean="0">
                <a:solidFill>
                  <a:schemeClr val="bg1"/>
                </a:solidFill>
              </a:rPr>
              <a:t>nation</a:t>
            </a:r>
          </a:p>
          <a:p>
            <a:pPr marL="1371600" lvl="2" indent="-457200">
              <a:buAutoNum type="alphaLcPeriod"/>
            </a:pPr>
            <a:r>
              <a:rPr lang="en-US" sz="2400" dirty="0" smtClean="0">
                <a:solidFill>
                  <a:schemeClr val="bg1"/>
                </a:solidFill>
              </a:rPr>
              <a:t>give </a:t>
            </a:r>
            <a:r>
              <a:rPr lang="en-US" sz="2400" dirty="0">
                <a:solidFill>
                  <a:schemeClr val="bg1"/>
                </a:solidFill>
              </a:rPr>
              <a:t>Abraham’s seed a </a:t>
            </a:r>
            <a:r>
              <a:rPr lang="en-US" sz="2400" dirty="0" smtClean="0">
                <a:solidFill>
                  <a:schemeClr val="bg1"/>
                </a:solidFill>
              </a:rPr>
              <a:t>land</a:t>
            </a:r>
          </a:p>
          <a:p>
            <a:pPr marL="1371600" lvl="2" indent="-457200">
              <a:buAutoNum type="alphaLcPeriod"/>
            </a:pPr>
            <a:r>
              <a:rPr lang="en-US" sz="2400" dirty="0" smtClean="0">
                <a:solidFill>
                  <a:schemeClr val="bg1"/>
                </a:solidFill>
              </a:rPr>
              <a:t>bless </a:t>
            </a:r>
            <a:r>
              <a:rPr lang="en-US" sz="2400" dirty="0">
                <a:solidFill>
                  <a:schemeClr val="bg1"/>
                </a:solidFill>
              </a:rPr>
              <a:t>the nations through Abraham’s </a:t>
            </a:r>
            <a:r>
              <a:rPr lang="en-US" sz="2400" dirty="0" smtClean="0">
                <a:solidFill>
                  <a:schemeClr val="bg1"/>
                </a:solidFill>
              </a:rPr>
              <a:t>seed</a:t>
            </a:r>
          </a:p>
          <a:p>
            <a:pPr marL="857250" indent="-857250">
              <a:buAutoNum type="romanLcPeriod"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1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0203" y="328041"/>
            <a:ext cx="9720072" cy="1499616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chemeClr val="bg1"/>
                </a:solidFill>
              </a:rPr>
              <a:t>a. The Messianic Seed</a:t>
            </a:r>
            <a:endParaRPr lang="en-US" sz="88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90500" y="1400175"/>
            <a:ext cx="11334750" cy="1905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42274" y="1827657"/>
            <a:ext cx="1034972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AutoNum type="romanLcPeriod"/>
            </a:pPr>
            <a:r>
              <a:rPr lang="en-US" sz="3600" dirty="0" smtClean="0">
                <a:solidFill>
                  <a:prstClr val="white"/>
                </a:solidFill>
              </a:rPr>
              <a:t>The Key Text: Genesis 3:15</a:t>
            </a:r>
          </a:p>
          <a:p>
            <a:pPr marL="857250" indent="-857250">
              <a:buAutoNum type="romanLcPeriod"/>
            </a:pPr>
            <a:r>
              <a:rPr lang="en-US" sz="3600" dirty="0" smtClean="0">
                <a:solidFill>
                  <a:prstClr val="white"/>
                </a:solidFill>
              </a:rPr>
              <a:t>Seed Through Seth: </a:t>
            </a:r>
          </a:p>
          <a:p>
            <a:pPr marL="857250" indent="-857250">
              <a:buAutoNum type="romanLcPeriod"/>
            </a:pPr>
            <a:r>
              <a:rPr lang="en-US" sz="3600" dirty="0" smtClean="0">
                <a:solidFill>
                  <a:prstClr val="white"/>
                </a:solidFill>
              </a:rPr>
              <a:t>Expansion of the Seed Promise with Abraham</a:t>
            </a:r>
          </a:p>
          <a:p>
            <a:pPr marL="914400" lvl="1" indent="-457200"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God </a:t>
            </a:r>
            <a:r>
              <a:rPr lang="en-US" sz="2400" dirty="0">
                <a:solidFill>
                  <a:schemeClr val="bg1"/>
                </a:solidFill>
              </a:rPr>
              <a:t>enters into to make his seed thrive in Sarah’s barren </a:t>
            </a:r>
            <a:r>
              <a:rPr lang="en-US" sz="2400" dirty="0" smtClean="0">
                <a:solidFill>
                  <a:schemeClr val="bg1"/>
                </a:solidFill>
              </a:rPr>
              <a:t>womb</a:t>
            </a:r>
          </a:p>
          <a:p>
            <a:pPr marL="914400" lvl="1" indent="-457200"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God </a:t>
            </a:r>
            <a:r>
              <a:rPr lang="en-US" sz="2400" dirty="0">
                <a:solidFill>
                  <a:schemeClr val="bg1"/>
                </a:solidFill>
              </a:rPr>
              <a:t>promises (Gen 12:2) and covenants (Gen 15) to keep the seed of redemption alive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914400" lvl="1" indent="-457200"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Expands </a:t>
            </a:r>
            <a:r>
              <a:rPr lang="en-US" sz="2400" dirty="0">
                <a:solidFill>
                  <a:schemeClr val="bg1"/>
                </a:solidFill>
              </a:rPr>
              <a:t>the promise not only to kill the serpent but to: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1371600" lvl="2" indent="-457200">
              <a:buAutoNum type="alphaLcPeriod"/>
            </a:pPr>
            <a:r>
              <a:rPr lang="en-US" sz="2400" dirty="0" smtClean="0">
                <a:solidFill>
                  <a:schemeClr val="bg1"/>
                </a:solidFill>
              </a:rPr>
              <a:t>turn </a:t>
            </a:r>
            <a:r>
              <a:rPr lang="en-US" sz="2400" dirty="0">
                <a:solidFill>
                  <a:schemeClr val="bg1"/>
                </a:solidFill>
              </a:rPr>
              <a:t>Abraham’s seed into a great </a:t>
            </a:r>
            <a:r>
              <a:rPr lang="en-US" sz="2400" dirty="0" smtClean="0">
                <a:solidFill>
                  <a:schemeClr val="bg1"/>
                </a:solidFill>
              </a:rPr>
              <a:t>nation</a:t>
            </a:r>
          </a:p>
          <a:p>
            <a:pPr marL="1371600" lvl="2" indent="-457200">
              <a:buAutoNum type="alphaLcPeriod"/>
            </a:pPr>
            <a:r>
              <a:rPr lang="en-US" sz="2400" dirty="0" smtClean="0">
                <a:solidFill>
                  <a:schemeClr val="bg1"/>
                </a:solidFill>
              </a:rPr>
              <a:t>give </a:t>
            </a:r>
            <a:r>
              <a:rPr lang="en-US" sz="2400" dirty="0">
                <a:solidFill>
                  <a:schemeClr val="bg1"/>
                </a:solidFill>
              </a:rPr>
              <a:t>Abraham’s seed a </a:t>
            </a:r>
            <a:r>
              <a:rPr lang="en-US" sz="2400" dirty="0" smtClean="0">
                <a:solidFill>
                  <a:schemeClr val="bg1"/>
                </a:solidFill>
              </a:rPr>
              <a:t>land</a:t>
            </a:r>
          </a:p>
          <a:p>
            <a:pPr marL="1371600" lvl="2" indent="-457200">
              <a:buAutoNum type="alphaLcPeriod"/>
            </a:pPr>
            <a:r>
              <a:rPr lang="en-US" sz="2400" dirty="0" smtClean="0">
                <a:solidFill>
                  <a:schemeClr val="bg1"/>
                </a:solidFill>
              </a:rPr>
              <a:t>bless </a:t>
            </a:r>
            <a:r>
              <a:rPr lang="en-US" sz="2400" dirty="0">
                <a:solidFill>
                  <a:schemeClr val="bg1"/>
                </a:solidFill>
              </a:rPr>
              <a:t>the nations through Abraham’s </a:t>
            </a:r>
            <a:r>
              <a:rPr lang="en-US" sz="2400" dirty="0" smtClean="0">
                <a:solidFill>
                  <a:schemeClr val="bg1"/>
                </a:solidFill>
              </a:rPr>
              <a:t>seed</a:t>
            </a:r>
          </a:p>
          <a:p>
            <a:pPr marL="1371600" lvl="2" indent="-457200">
              <a:buAutoNum type="alphaLcPeriod"/>
            </a:pPr>
            <a:r>
              <a:rPr lang="en-US" sz="2400" dirty="0" smtClean="0">
                <a:solidFill>
                  <a:schemeClr val="bg1"/>
                </a:solidFill>
              </a:rPr>
              <a:t>be </a:t>
            </a:r>
            <a:r>
              <a:rPr lang="en-US" sz="2400" dirty="0">
                <a:solidFill>
                  <a:schemeClr val="bg1"/>
                </a:solidFill>
              </a:rPr>
              <a:t>with Abraham and his line forever</a:t>
            </a:r>
          </a:p>
          <a:p>
            <a:pPr marL="857250" indent="-857250">
              <a:buAutoNum type="romanLcPeriod"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01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0203" y="328041"/>
            <a:ext cx="9720072" cy="1499616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chemeClr val="bg1"/>
                </a:solidFill>
              </a:rPr>
              <a:t>a. The Messianic Seed</a:t>
            </a:r>
            <a:endParaRPr lang="en-US" sz="88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90500" y="1400175"/>
            <a:ext cx="11334750" cy="1905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42274" y="1827657"/>
            <a:ext cx="95345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AutoNum type="romanLcPeriod"/>
            </a:pPr>
            <a:r>
              <a:rPr lang="en-US" sz="3600" dirty="0" smtClean="0">
                <a:solidFill>
                  <a:prstClr val="white"/>
                </a:solidFill>
              </a:rPr>
              <a:t>The Key Text: Genesis 3:15</a:t>
            </a:r>
          </a:p>
          <a:p>
            <a:pPr marL="857250" indent="-857250">
              <a:buAutoNum type="romanLcPeriod"/>
            </a:pPr>
            <a:r>
              <a:rPr lang="en-US" sz="3600" dirty="0" smtClean="0">
                <a:solidFill>
                  <a:prstClr val="white"/>
                </a:solidFill>
              </a:rPr>
              <a:t>Seed Through Seth: </a:t>
            </a:r>
          </a:p>
          <a:p>
            <a:pPr marL="857250" indent="-857250">
              <a:buAutoNum type="romanLcPeriod"/>
            </a:pPr>
            <a:r>
              <a:rPr lang="en-US" sz="3600" dirty="0" smtClean="0">
                <a:solidFill>
                  <a:prstClr val="white"/>
                </a:solidFill>
              </a:rPr>
              <a:t>Expansion of the Seed Promise with Abraham</a:t>
            </a:r>
            <a:endParaRPr lang="en-US" sz="3600" dirty="0">
              <a:solidFill>
                <a:prstClr val="white"/>
              </a:solidFill>
            </a:endParaRPr>
          </a:p>
          <a:p>
            <a:pPr marL="857250" indent="-857250">
              <a:buAutoNum type="romanLcPeriod"/>
            </a:pPr>
            <a:r>
              <a:rPr lang="en-US" sz="3600" dirty="0" smtClean="0">
                <a:solidFill>
                  <a:prstClr val="white"/>
                </a:solidFill>
              </a:rPr>
              <a:t>Conclusions: </a:t>
            </a:r>
          </a:p>
        </p:txBody>
      </p:sp>
    </p:spTree>
    <p:extLst>
      <p:ext uri="{BB962C8B-B14F-4D97-AF65-F5344CB8AC3E}">
        <p14:creationId xmlns:p14="http://schemas.microsoft.com/office/powerpoint/2010/main" val="132104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0203" y="328041"/>
            <a:ext cx="9720072" cy="1499616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chemeClr val="bg1"/>
                </a:solidFill>
              </a:rPr>
              <a:t>a. The Messianic Seed</a:t>
            </a:r>
            <a:endParaRPr lang="en-US" sz="88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90500" y="1400175"/>
            <a:ext cx="11334750" cy="1905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42274" y="1827657"/>
            <a:ext cx="953452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AutoNum type="romanLcPeriod"/>
            </a:pPr>
            <a:r>
              <a:rPr lang="en-US" sz="3600" dirty="0" smtClean="0">
                <a:solidFill>
                  <a:prstClr val="white"/>
                </a:solidFill>
              </a:rPr>
              <a:t>The Key Text: Genesis 3:15</a:t>
            </a:r>
          </a:p>
          <a:p>
            <a:pPr marL="857250" indent="-857250">
              <a:buAutoNum type="romanLcPeriod"/>
            </a:pPr>
            <a:r>
              <a:rPr lang="en-US" sz="3600" dirty="0" smtClean="0">
                <a:solidFill>
                  <a:prstClr val="white"/>
                </a:solidFill>
              </a:rPr>
              <a:t>Seed Through Seth: </a:t>
            </a:r>
          </a:p>
          <a:p>
            <a:pPr marL="857250" indent="-857250">
              <a:buAutoNum type="romanLcPeriod"/>
            </a:pPr>
            <a:r>
              <a:rPr lang="en-US" sz="3600" dirty="0" smtClean="0">
                <a:solidFill>
                  <a:prstClr val="white"/>
                </a:solidFill>
              </a:rPr>
              <a:t>Expansion of the Seed Promise with Abraham</a:t>
            </a:r>
            <a:endParaRPr lang="en-US" sz="3600" dirty="0">
              <a:solidFill>
                <a:prstClr val="white"/>
              </a:solidFill>
            </a:endParaRPr>
          </a:p>
          <a:p>
            <a:pPr marL="857250" indent="-857250">
              <a:buAutoNum type="romanLcPeriod"/>
            </a:pPr>
            <a:r>
              <a:rPr lang="en-US" sz="3600" dirty="0" smtClean="0">
                <a:solidFill>
                  <a:prstClr val="white"/>
                </a:solidFill>
              </a:rPr>
              <a:t>Conclusions: </a:t>
            </a:r>
          </a:p>
          <a:p>
            <a:pPr marL="1200150" lvl="1" indent="-742950">
              <a:buAutoNum type="arabicPeriod"/>
            </a:pPr>
            <a:r>
              <a:rPr lang="en-US" sz="3200" dirty="0" smtClean="0">
                <a:solidFill>
                  <a:prstClr val="white"/>
                </a:solidFill>
              </a:rPr>
              <a:t>Redemption comes for humanity through humanity</a:t>
            </a:r>
          </a:p>
        </p:txBody>
      </p:sp>
    </p:spTree>
    <p:extLst>
      <p:ext uri="{BB962C8B-B14F-4D97-AF65-F5344CB8AC3E}">
        <p14:creationId xmlns:p14="http://schemas.microsoft.com/office/powerpoint/2010/main" val="257889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0203" y="328041"/>
            <a:ext cx="9720072" cy="1499616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chemeClr val="bg1"/>
                </a:solidFill>
              </a:rPr>
              <a:t>a. The Messianic Seed</a:t>
            </a:r>
            <a:endParaRPr lang="en-US" sz="88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90500" y="1400175"/>
            <a:ext cx="11334750" cy="1905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42274" y="1827657"/>
            <a:ext cx="95345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AutoNum type="romanLcPeriod"/>
            </a:pPr>
            <a:r>
              <a:rPr lang="en-US" sz="3600" dirty="0" smtClean="0">
                <a:solidFill>
                  <a:prstClr val="white"/>
                </a:solidFill>
              </a:rPr>
              <a:t>The Key Text: Genesis 3:15</a:t>
            </a:r>
          </a:p>
          <a:p>
            <a:pPr marL="857250" indent="-857250">
              <a:buAutoNum type="romanLcPeriod"/>
            </a:pPr>
            <a:r>
              <a:rPr lang="en-US" sz="3600" dirty="0" smtClean="0">
                <a:solidFill>
                  <a:prstClr val="white"/>
                </a:solidFill>
              </a:rPr>
              <a:t>Seed Through Seth: </a:t>
            </a:r>
          </a:p>
          <a:p>
            <a:pPr marL="857250" indent="-857250">
              <a:buAutoNum type="romanLcPeriod"/>
            </a:pPr>
            <a:r>
              <a:rPr lang="en-US" sz="3600" dirty="0" smtClean="0">
                <a:solidFill>
                  <a:prstClr val="white"/>
                </a:solidFill>
              </a:rPr>
              <a:t>Expansion of the Seed Promise with Abraham</a:t>
            </a:r>
            <a:endParaRPr lang="en-US" sz="3600" dirty="0">
              <a:solidFill>
                <a:prstClr val="white"/>
              </a:solidFill>
            </a:endParaRPr>
          </a:p>
          <a:p>
            <a:pPr marL="857250" indent="-857250">
              <a:buAutoNum type="romanLcPeriod"/>
            </a:pPr>
            <a:r>
              <a:rPr lang="en-US" sz="3600" dirty="0" smtClean="0">
                <a:solidFill>
                  <a:prstClr val="white"/>
                </a:solidFill>
              </a:rPr>
              <a:t>Conclusions: </a:t>
            </a:r>
          </a:p>
          <a:p>
            <a:pPr marL="1200150" lvl="1" indent="-742950">
              <a:buAutoNum type="arabicPeriod"/>
            </a:pPr>
            <a:r>
              <a:rPr lang="en-US" sz="3200" dirty="0" smtClean="0">
                <a:solidFill>
                  <a:prstClr val="white"/>
                </a:solidFill>
              </a:rPr>
              <a:t>Redemption comes for humanity through humanity</a:t>
            </a:r>
          </a:p>
          <a:p>
            <a:pPr marL="1200150" lvl="1" indent="-742950">
              <a:buAutoNum type="arabicPeriod"/>
            </a:pPr>
            <a:r>
              <a:rPr lang="en-US" sz="3200" dirty="0" smtClean="0">
                <a:solidFill>
                  <a:prstClr val="white"/>
                </a:solidFill>
              </a:rPr>
              <a:t>But Redemption comes from God, often times through in opposition to man</a:t>
            </a:r>
          </a:p>
        </p:txBody>
      </p:sp>
    </p:spTree>
    <p:extLst>
      <p:ext uri="{BB962C8B-B14F-4D97-AF65-F5344CB8AC3E}">
        <p14:creationId xmlns:p14="http://schemas.microsoft.com/office/powerpoint/2010/main" val="212417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03" y="328041"/>
            <a:ext cx="9720072" cy="1499616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chemeClr val="bg1"/>
                </a:solidFill>
              </a:rPr>
              <a:t>1. Introduction: 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0725" y="1590675"/>
            <a:ext cx="95345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3600" dirty="0" smtClean="0">
                <a:solidFill>
                  <a:schemeClr val="bg1"/>
                </a:solidFill>
              </a:rPr>
              <a:t>Jesus Mosaic (and Art Galleries)</a:t>
            </a:r>
          </a:p>
          <a:p>
            <a:pPr marL="342900" indent="-342900">
              <a:buAutoNum type="alphaLcPeriod"/>
            </a:pPr>
            <a:r>
              <a:rPr lang="en-US" sz="3600" dirty="0" smtClean="0">
                <a:solidFill>
                  <a:schemeClr val="bg1"/>
                </a:solidFill>
              </a:rPr>
              <a:t>Perspective Matters: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90500" y="1400175"/>
            <a:ext cx="11334750" cy="1905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63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03" y="328041"/>
            <a:ext cx="9720072" cy="1499616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chemeClr val="bg1"/>
                </a:solidFill>
              </a:rPr>
              <a:t>1. Introduction: 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0725" y="1590675"/>
            <a:ext cx="95345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3600" dirty="0" smtClean="0">
                <a:solidFill>
                  <a:schemeClr val="bg1"/>
                </a:solidFill>
              </a:rPr>
              <a:t>Jesus Mosaic (and Art Galleries)</a:t>
            </a:r>
          </a:p>
          <a:p>
            <a:pPr marL="342900" indent="-342900">
              <a:buAutoNum type="alphaLcPeriod"/>
            </a:pPr>
            <a:r>
              <a:rPr lang="en-US" sz="3600" dirty="0" smtClean="0">
                <a:solidFill>
                  <a:schemeClr val="bg1"/>
                </a:solidFill>
              </a:rPr>
              <a:t>Perspective Matters:</a:t>
            </a:r>
          </a:p>
          <a:p>
            <a:pPr marL="1314450" lvl="1" indent="-857250">
              <a:buAutoNum type="romanLcPeriod"/>
            </a:pPr>
            <a:r>
              <a:rPr lang="en-US" sz="2800" dirty="0" smtClean="0">
                <a:solidFill>
                  <a:schemeClr val="bg1"/>
                </a:solidFill>
              </a:rPr>
              <a:t>First we are going to be up close to the individual tiles.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90500" y="1400175"/>
            <a:ext cx="11334750" cy="1905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61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03" y="328041"/>
            <a:ext cx="9720072" cy="1499616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chemeClr val="bg1"/>
                </a:solidFill>
              </a:rPr>
              <a:t>1. Introduction: 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0725" y="1590675"/>
            <a:ext cx="953452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3600" dirty="0" smtClean="0">
                <a:solidFill>
                  <a:schemeClr val="bg1"/>
                </a:solidFill>
              </a:rPr>
              <a:t>Jesus Mosaic (and Art Galleries)</a:t>
            </a:r>
          </a:p>
          <a:p>
            <a:pPr marL="342900" indent="-342900">
              <a:buAutoNum type="alphaLcPeriod"/>
            </a:pPr>
            <a:r>
              <a:rPr lang="en-US" sz="3600" dirty="0" smtClean="0">
                <a:solidFill>
                  <a:schemeClr val="bg1"/>
                </a:solidFill>
              </a:rPr>
              <a:t>Perspective Matters:</a:t>
            </a:r>
          </a:p>
          <a:p>
            <a:pPr marL="1314450" lvl="1" indent="-857250">
              <a:buAutoNum type="romanLcPeriod"/>
            </a:pPr>
            <a:r>
              <a:rPr lang="en-US" sz="2800" dirty="0" smtClean="0">
                <a:solidFill>
                  <a:schemeClr val="bg1"/>
                </a:solidFill>
              </a:rPr>
              <a:t>First we are going to be up close to the individual tiles. </a:t>
            </a:r>
          </a:p>
          <a:p>
            <a:pPr marL="1314450" lvl="1" indent="-857250">
              <a:buAutoNum type="romanLcPeriod"/>
            </a:pPr>
            <a:r>
              <a:rPr lang="en-US" sz="2800" dirty="0" smtClean="0">
                <a:solidFill>
                  <a:schemeClr val="bg1"/>
                </a:solidFill>
              </a:rPr>
              <a:t>Second, we are going to pull back and see how this helps us understand Christ in full.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90500" y="1400175"/>
            <a:ext cx="11334750" cy="1905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37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03" y="328041"/>
            <a:ext cx="9720072" cy="1499616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chemeClr val="bg1"/>
                </a:solidFill>
              </a:rPr>
              <a:t>1. Introduction: 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0725" y="1590675"/>
            <a:ext cx="953452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3600" dirty="0" smtClean="0">
                <a:solidFill>
                  <a:schemeClr val="bg1"/>
                </a:solidFill>
              </a:rPr>
              <a:t>Jesus Mosaic (and Art Galleries)</a:t>
            </a:r>
          </a:p>
          <a:p>
            <a:pPr marL="342900" indent="-342900">
              <a:buAutoNum type="alphaLcPeriod"/>
            </a:pPr>
            <a:r>
              <a:rPr lang="en-US" sz="3600" dirty="0" smtClean="0">
                <a:solidFill>
                  <a:schemeClr val="bg1"/>
                </a:solidFill>
              </a:rPr>
              <a:t>Perspective Matters:</a:t>
            </a:r>
          </a:p>
          <a:p>
            <a:pPr marL="1314450" lvl="1" indent="-857250">
              <a:buAutoNum type="romanLcPeriod"/>
            </a:pPr>
            <a:r>
              <a:rPr lang="en-US" sz="2800" dirty="0" smtClean="0">
                <a:solidFill>
                  <a:schemeClr val="bg1"/>
                </a:solidFill>
              </a:rPr>
              <a:t>First we are going to be up close to the individual tiles. </a:t>
            </a:r>
          </a:p>
          <a:p>
            <a:pPr marL="1314450" lvl="1" indent="-857250">
              <a:buAutoNum type="romanLcPeriod"/>
            </a:pPr>
            <a:r>
              <a:rPr lang="en-US" sz="2800" dirty="0" smtClean="0">
                <a:solidFill>
                  <a:schemeClr val="bg1"/>
                </a:solidFill>
              </a:rPr>
              <a:t>Second, we are going to pull back and see how this helps us understand Christ in full. </a:t>
            </a:r>
          </a:p>
          <a:p>
            <a:pPr marL="1314450" lvl="1" indent="-857250">
              <a:buAutoNum type="romanLcPeriod"/>
            </a:pPr>
            <a:r>
              <a:rPr lang="en-US" sz="2800" dirty="0" smtClean="0">
                <a:solidFill>
                  <a:schemeClr val="bg1"/>
                </a:solidFill>
              </a:rPr>
              <a:t>Third, we are going to try to find a place to hang this mosaic in our everyday lives.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90500" y="1400175"/>
            <a:ext cx="11334750" cy="1905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31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03" y="328041"/>
            <a:ext cx="9720072" cy="1499616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chemeClr val="bg1"/>
                </a:solidFill>
              </a:rPr>
              <a:t>1. Introduction: 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0725" y="1590675"/>
            <a:ext cx="953452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3600" dirty="0" smtClean="0">
                <a:solidFill>
                  <a:schemeClr val="bg1"/>
                </a:solidFill>
              </a:rPr>
              <a:t>Jesus Mosaic (and Art Galleries)</a:t>
            </a:r>
          </a:p>
          <a:p>
            <a:pPr marL="342900" indent="-342900">
              <a:buAutoNum type="alphaLcPeriod"/>
            </a:pPr>
            <a:r>
              <a:rPr lang="en-US" sz="3600" dirty="0" smtClean="0">
                <a:solidFill>
                  <a:schemeClr val="bg1"/>
                </a:solidFill>
              </a:rPr>
              <a:t>Perspective Matters:</a:t>
            </a:r>
          </a:p>
          <a:p>
            <a:pPr marL="1314450" lvl="1" indent="-857250">
              <a:buAutoNum type="romanLcPeriod"/>
            </a:pPr>
            <a:r>
              <a:rPr lang="en-US" sz="2800" dirty="0" smtClean="0">
                <a:solidFill>
                  <a:schemeClr val="bg1"/>
                </a:solidFill>
              </a:rPr>
              <a:t>First we are going to be up close to the individual tiles. </a:t>
            </a:r>
          </a:p>
          <a:p>
            <a:pPr marL="1314450" lvl="1" indent="-857250">
              <a:buAutoNum type="romanLcPeriod"/>
            </a:pPr>
            <a:r>
              <a:rPr lang="en-US" sz="2800" dirty="0" smtClean="0">
                <a:solidFill>
                  <a:schemeClr val="bg1"/>
                </a:solidFill>
              </a:rPr>
              <a:t>Second, we are going to pull back and see how this helps us understand Christ in full. </a:t>
            </a:r>
          </a:p>
          <a:p>
            <a:pPr marL="1314450" lvl="1" indent="-857250">
              <a:buAutoNum type="romanLcPeriod"/>
            </a:pPr>
            <a:r>
              <a:rPr lang="en-US" sz="2800" dirty="0" smtClean="0">
                <a:solidFill>
                  <a:schemeClr val="bg1"/>
                </a:solidFill>
              </a:rPr>
              <a:t>Third, we are going to try to find a place to hang this mosaic in our everyday lives. </a:t>
            </a:r>
          </a:p>
          <a:p>
            <a:pPr marL="342900" indent="-342900">
              <a:buAutoNum type="alphaLcPeriod"/>
            </a:pPr>
            <a:r>
              <a:rPr lang="en-US" sz="3600" dirty="0" smtClean="0">
                <a:solidFill>
                  <a:schemeClr val="bg1"/>
                </a:solidFill>
              </a:rPr>
              <a:t>The goal of all this is two-fold: </a:t>
            </a:r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90500" y="1400175"/>
            <a:ext cx="11334750" cy="1905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7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263</TotalTime>
  <Words>2193</Words>
  <Application>Microsoft Office PowerPoint</Application>
  <PresentationFormat>Widescreen</PresentationFormat>
  <Paragraphs>299</Paragraphs>
  <Slides>49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Calibri</vt:lpstr>
      <vt:lpstr>Tw Cen MT Condensed</vt:lpstr>
      <vt:lpstr>Wingdings 3</vt:lpstr>
      <vt:lpstr>Tw Cen MT</vt:lpstr>
      <vt:lpstr>Integral</vt:lpstr>
      <vt:lpstr>The Fullness of Christ:  Meditations on Our Multidimensional Messiah</vt:lpstr>
      <vt:lpstr>1. Introduction:</vt:lpstr>
      <vt:lpstr>1. Introduction: </vt:lpstr>
      <vt:lpstr>1. Introduction: </vt:lpstr>
      <vt:lpstr>1. Introduction: </vt:lpstr>
      <vt:lpstr>1. Introduction: </vt:lpstr>
      <vt:lpstr>1. Introduction: </vt:lpstr>
      <vt:lpstr>1. Introduction: </vt:lpstr>
      <vt:lpstr>1. Introduction: </vt:lpstr>
      <vt:lpstr>1. Introduction: </vt:lpstr>
      <vt:lpstr>1. Introduction: </vt:lpstr>
      <vt:lpstr>2. Preparing the Way for the Lord?:  Jesus In the Old Testament</vt:lpstr>
      <vt:lpstr>2: Jesus in the OT?:</vt:lpstr>
      <vt:lpstr>2: Jesus in the OT?:</vt:lpstr>
      <vt:lpstr>2: Jesus in the OT?:</vt:lpstr>
      <vt:lpstr>2: Jesus in the OT?:</vt:lpstr>
      <vt:lpstr>2: Jesus in the OT?:</vt:lpstr>
      <vt:lpstr>2: Jesus in the OT?:</vt:lpstr>
      <vt:lpstr>2: Jesus in the OT?:</vt:lpstr>
      <vt:lpstr>2: Jesus in the OT?:</vt:lpstr>
      <vt:lpstr>2: Jesus in the OT?:</vt:lpstr>
      <vt:lpstr>2: Jesus in the OT?:</vt:lpstr>
      <vt:lpstr>2: Jesus in the OT?:</vt:lpstr>
      <vt:lpstr>2: Jesus in the OT?:</vt:lpstr>
      <vt:lpstr>3. Three Messianic Patterns At the Heart of the Old testament</vt:lpstr>
      <vt:lpstr>3. Three Messianic Patterns</vt:lpstr>
      <vt:lpstr>PowerPoint Presentation</vt:lpstr>
      <vt:lpstr>a. The Messianic Seed</vt:lpstr>
      <vt:lpstr>a. The Messianic Seed</vt:lpstr>
      <vt:lpstr>a. The Messianic Seed</vt:lpstr>
      <vt:lpstr>a. The Messianic Seed</vt:lpstr>
      <vt:lpstr>a. The Messianic Seed</vt:lpstr>
      <vt:lpstr>a. The Messianic Seed</vt:lpstr>
      <vt:lpstr>a. The Messianic Seed</vt:lpstr>
      <vt:lpstr>a. The Messianic Seed</vt:lpstr>
      <vt:lpstr>a. The Messianic Seed</vt:lpstr>
      <vt:lpstr>a. The Messianic Seed</vt:lpstr>
      <vt:lpstr>a. The Messianic Seed</vt:lpstr>
      <vt:lpstr>a. The Messianic Seed</vt:lpstr>
      <vt:lpstr>a. The Messianic Seed</vt:lpstr>
      <vt:lpstr>a. The Messianic Seed</vt:lpstr>
      <vt:lpstr>a. The Messianic Seed</vt:lpstr>
      <vt:lpstr>a. The Messianic Seed</vt:lpstr>
      <vt:lpstr>a. The Messianic Seed</vt:lpstr>
      <vt:lpstr>a. The Messianic Seed</vt:lpstr>
      <vt:lpstr>a. The Messianic Seed</vt:lpstr>
      <vt:lpstr>a. The Messianic Seed</vt:lpstr>
      <vt:lpstr>a. The Messianic Seed</vt:lpstr>
      <vt:lpstr>a. The Messianic Seed</vt:lpstr>
    </vt:vector>
  </TitlesOfParts>
  <Company>Western Seminary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Fullness of Christ:  Meditations on Our Multidimensional Messiah</dc:title>
  <dc:creator>Ryan Lister</dc:creator>
  <cp:lastModifiedBy>Allen Hutchison</cp:lastModifiedBy>
  <cp:revision>30</cp:revision>
  <dcterms:created xsi:type="dcterms:W3CDTF">2015-09-24T19:04:36Z</dcterms:created>
  <dcterms:modified xsi:type="dcterms:W3CDTF">2015-09-26T00:04:15Z</dcterms:modified>
</cp:coreProperties>
</file>