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40"/>
  </p:notesMasterIdLst>
  <p:sldIdLst>
    <p:sldId id="256" r:id="rId2"/>
    <p:sldId id="259" r:id="rId3"/>
    <p:sldId id="390" r:id="rId4"/>
    <p:sldId id="305" r:id="rId5"/>
    <p:sldId id="809" r:id="rId6"/>
    <p:sldId id="808" r:id="rId7"/>
    <p:sldId id="807" r:id="rId8"/>
    <p:sldId id="843" r:id="rId9"/>
    <p:sldId id="806" r:id="rId10"/>
    <p:sldId id="805" r:id="rId11"/>
    <p:sldId id="750" r:id="rId12"/>
    <p:sldId id="814" r:id="rId13"/>
    <p:sldId id="813" r:id="rId14"/>
    <p:sldId id="812" r:id="rId15"/>
    <p:sldId id="811" r:id="rId16"/>
    <p:sldId id="850" r:id="rId17"/>
    <p:sldId id="879" r:id="rId18"/>
    <p:sldId id="878" r:id="rId19"/>
    <p:sldId id="263" r:id="rId20"/>
    <p:sldId id="582" r:id="rId21"/>
    <p:sldId id="884" r:id="rId22"/>
    <p:sldId id="883" r:id="rId23"/>
    <p:sldId id="885" r:id="rId24"/>
    <p:sldId id="882" r:id="rId25"/>
    <p:sldId id="886" r:id="rId26"/>
    <p:sldId id="863" r:id="rId27"/>
    <p:sldId id="893" r:id="rId28"/>
    <p:sldId id="892" r:id="rId29"/>
    <p:sldId id="891" r:id="rId30"/>
    <p:sldId id="890" r:id="rId31"/>
    <p:sldId id="864" r:id="rId32"/>
    <p:sldId id="865" r:id="rId33"/>
    <p:sldId id="894" r:id="rId34"/>
    <p:sldId id="899" r:id="rId35"/>
    <p:sldId id="898" r:id="rId36"/>
    <p:sldId id="897" r:id="rId37"/>
    <p:sldId id="896" r:id="rId38"/>
    <p:sldId id="900" r:id="rId39"/>
    <p:sldId id="866" r:id="rId40"/>
    <p:sldId id="904" r:id="rId41"/>
    <p:sldId id="905" r:id="rId42"/>
    <p:sldId id="903" r:id="rId43"/>
    <p:sldId id="868" r:id="rId44"/>
    <p:sldId id="908" r:id="rId45"/>
    <p:sldId id="907" r:id="rId46"/>
    <p:sldId id="906" r:id="rId47"/>
    <p:sldId id="909" r:id="rId48"/>
    <p:sldId id="867" r:id="rId49"/>
    <p:sldId id="913" r:id="rId50"/>
    <p:sldId id="869" r:id="rId51"/>
    <p:sldId id="916" r:id="rId52"/>
    <p:sldId id="915" r:id="rId53"/>
    <p:sldId id="870" r:id="rId54"/>
    <p:sldId id="872" r:id="rId55"/>
    <p:sldId id="967" r:id="rId56"/>
    <p:sldId id="917" r:id="rId57"/>
    <p:sldId id="873" r:id="rId58"/>
    <p:sldId id="920" r:id="rId59"/>
    <p:sldId id="919" r:id="rId60"/>
    <p:sldId id="874" r:id="rId61"/>
    <p:sldId id="577" r:id="rId62"/>
    <p:sldId id="851" r:id="rId63"/>
    <p:sldId id="931" r:id="rId64"/>
    <p:sldId id="930" r:id="rId65"/>
    <p:sldId id="929" r:id="rId66"/>
    <p:sldId id="928" r:id="rId67"/>
    <p:sldId id="968" r:id="rId68"/>
    <p:sldId id="927" r:id="rId69"/>
    <p:sldId id="926" r:id="rId70"/>
    <p:sldId id="925" r:id="rId71"/>
    <p:sldId id="924" r:id="rId72"/>
    <p:sldId id="923" r:id="rId73"/>
    <p:sldId id="969" r:id="rId74"/>
    <p:sldId id="922" r:id="rId75"/>
    <p:sldId id="921" r:id="rId76"/>
    <p:sldId id="749" r:id="rId77"/>
    <p:sldId id="751" r:id="rId78"/>
    <p:sldId id="932" r:id="rId79"/>
    <p:sldId id="934" r:id="rId80"/>
    <p:sldId id="940" r:id="rId81"/>
    <p:sldId id="939" r:id="rId82"/>
    <p:sldId id="941" r:id="rId83"/>
    <p:sldId id="938" r:id="rId84"/>
    <p:sldId id="937" r:id="rId85"/>
    <p:sldId id="936" r:id="rId86"/>
    <p:sldId id="935" r:id="rId87"/>
    <p:sldId id="933" r:id="rId88"/>
    <p:sldId id="875" r:id="rId89"/>
    <p:sldId id="942" r:id="rId90"/>
    <p:sldId id="945" r:id="rId91"/>
    <p:sldId id="944" r:id="rId92"/>
    <p:sldId id="876" r:id="rId93"/>
    <p:sldId id="954" r:id="rId94"/>
    <p:sldId id="953" r:id="rId95"/>
    <p:sldId id="952" r:id="rId96"/>
    <p:sldId id="951" r:id="rId97"/>
    <p:sldId id="950" r:id="rId98"/>
    <p:sldId id="949" r:id="rId99"/>
    <p:sldId id="877" r:id="rId100"/>
    <p:sldId id="970" r:id="rId101"/>
    <p:sldId id="961" r:id="rId102"/>
    <p:sldId id="981" r:id="rId103"/>
    <p:sldId id="960" r:id="rId104"/>
    <p:sldId id="971" r:id="rId105"/>
    <p:sldId id="959" r:id="rId106"/>
    <p:sldId id="972" r:id="rId107"/>
    <p:sldId id="958" r:id="rId108"/>
    <p:sldId id="973" r:id="rId109"/>
    <p:sldId id="957" r:id="rId110"/>
    <p:sldId id="974" r:id="rId111"/>
    <p:sldId id="956" r:id="rId112"/>
    <p:sldId id="964" r:id="rId113"/>
    <p:sldId id="963" r:id="rId114"/>
    <p:sldId id="962" r:id="rId115"/>
    <p:sldId id="955" r:id="rId116"/>
    <p:sldId id="965" r:id="rId117"/>
    <p:sldId id="262" r:id="rId118"/>
    <p:sldId id="286" r:id="rId119"/>
    <p:sldId id="860" r:id="rId120"/>
    <p:sldId id="975" r:id="rId121"/>
    <p:sldId id="859" r:id="rId122"/>
    <p:sldId id="858" r:id="rId123"/>
    <p:sldId id="857" r:id="rId124"/>
    <p:sldId id="856" r:id="rId125"/>
    <p:sldId id="966" r:id="rId126"/>
    <p:sldId id="976" r:id="rId127"/>
    <p:sldId id="855" r:id="rId128"/>
    <p:sldId id="854" r:id="rId129"/>
    <p:sldId id="977" r:id="rId130"/>
    <p:sldId id="853" r:id="rId131"/>
    <p:sldId id="861" r:id="rId132"/>
    <p:sldId id="978" r:id="rId133"/>
    <p:sldId id="852" r:id="rId134"/>
    <p:sldId id="983" r:id="rId135"/>
    <p:sldId id="862" r:id="rId136"/>
    <p:sldId id="979" r:id="rId137"/>
    <p:sldId id="984" r:id="rId138"/>
    <p:sldId id="982" r:id="rId139"/>
  </p:sldIdLst>
  <p:sldSz cx="12192000" cy="6858000"/>
  <p:notesSz cx="6858000" cy="9144000"/>
  <p:embeddedFontLst>
    <p:embeddedFont>
      <p:font typeface="Tw Cen MT Condensed" panose="020B0606020104020203" pitchFamily="34" charset="0"/>
      <p:regular r:id="rId141"/>
      <p:bold r:id="rId142"/>
    </p:embeddedFont>
    <p:embeddedFont>
      <p:font typeface="Wingdings 3" panose="05040102010807070707" pitchFamily="18" charset="2"/>
      <p:regular r:id="rId143"/>
    </p:embeddedFont>
    <p:embeddedFont>
      <p:font typeface="Calibri" panose="020F0502020204030204" pitchFamily="34" charset="0"/>
      <p:regular r:id="rId144"/>
      <p:bold r:id="rId145"/>
      <p:italic r:id="rId146"/>
      <p:boldItalic r:id="rId147"/>
    </p:embeddedFont>
    <p:embeddedFont>
      <p:font typeface="Tw Cen MT" panose="020B0602020104020603" pitchFamily="34" charset="0"/>
      <p:regular r:id="rId148"/>
      <p:bold r:id="rId149"/>
      <p:italic r:id="rId150"/>
      <p:boldItalic r:id="rId1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00" autoAdjust="0"/>
    <p:restoredTop sz="70617" autoAdjust="0"/>
  </p:normalViewPr>
  <p:slideViewPr>
    <p:cSldViewPr snapToGrid="0">
      <p:cViewPr varScale="1">
        <p:scale>
          <a:sx n="63" d="100"/>
          <a:sy n="63" d="100"/>
        </p:scale>
        <p:origin x="864" y="53"/>
      </p:cViewPr>
      <p:guideLst/>
    </p:cSldViewPr>
  </p:slideViewPr>
  <p:outlineViewPr>
    <p:cViewPr>
      <p:scale>
        <a:sx n="33" d="100"/>
        <a:sy n="33" d="100"/>
      </p:scale>
      <p:origin x="0" y="-102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font" Target="fonts/font4.fntdata"/><Relationship Id="rId149" Type="http://schemas.openxmlformats.org/officeDocument/2006/relationships/font" Target="fonts/font9.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10.fntdata"/><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notesMaster" Target="notesMasters/notesMaster1.xml"/><Relationship Id="rId145" Type="http://schemas.openxmlformats.org/officeDocument/2006/relationships/font" Target="fonts/font5.fntdata"/><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font" Target="fonts/font3.fntdata"/><Relationship Id="rId148" Type="http://schemas.openxmlformats.org/officeDocument/2006/relationships/font" Target="fonts/font8.fntdata"/><Relationship Id="rId15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font" Target="fonts/font1.fntdata"/><Relationship Id="rId146" Type="http://schemas.openxmlformats.org/officeDocument/2006/relationships/font" Target="fonts/font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font" Target="fonts/font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7BB21-7B82-4E19-9C31-07504155D8F9}" type="datetimeFigureOut">
              <a:rPr lang="en-US" smtClean="0"/>
              <a:t>11/12/2015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85602-2B0C-4ECC-B8A9-4B63E7458CC6}" type="slidenum">
              <a:rPr lang="en-US" smtClean="0"/>
              <a:t>‹#›</a:t>
            </a:fld>
            <a:endParaRPr lang="en-US"/>
          </a:p>
        </p:txBody>
      </p:sp>
    </p:spTree>
    <p:extLst>
      <p:ext uri="{BB962C8B-B14F-4D97-AF65-F5344CB8AC3E}">
        <p14:creationId xmlns:p14="http://schemas.microsoft.com/office/powerpoint/2010/main" val="218915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4</a:t>
            </a:fld>
            <a:endParaRPr lang="en-US"/>
          </a:p>
        </p:txBody>
      </p:sp>
    </p:spTree>
    <p:extLst>
      <p:ext uri="{BB962C8B-B14F-4D97-AF65-F5344CB8AC3E}">
        <p14:creationId xmlns:p14="http://schemas.microsoft.com/office/powerpoint/2010/main" val="12998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13</a:t>
            </a:fld>
            <a:endParaRPr lang="en-US"/>
          </a:p>
        </p:txBody>
      </p:sp>
    </p:spTree>
    <p:extLst>
      <p:ext uri="{BB962C8B-B14F-4D97-AF65-F5344CB8AC3E}">
        <p14:creationId xmlns:p14="http://schemas.microsoft.com/office/powerpoint/2010/main" val="202274338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293250973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281785927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121</a:t>
            </a:fld>
            <a:endParaRPr lang="en-US">
              <a:solidFill>
                <a:prstClr val="black"/>
              </a:solidFill>
            </a:endParaRPr>
          </a:p>
        </p:txBody>
      </p:sp>
    </p:spTree>
    <p:extLst>
      <p:ext uri="{BB962C8B-B14F-4D97-AF65-F5344CB8AC3E}">
        <p14:creationId xmlns:p14="http://schemas.microsoft.com/office/powerpoint/2010/main" val="239664274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164323975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123</a:t>
            </a:fld>
            <a:endParaRPr lang="en-US">
              <a:solidFill>
                <a:prstClr val="black"/>
              </a:solidFill>
            </a:endParaRPr>
          </a:p>
        </p:txBody>
      </p:sp>
    </p:spTree>
    <p:extLst>
      <p:ext uri="{BB962C8B-B14F-4D97-AF65-F5344CB8AC3E}">
        <p14:creationId xmlns:p14="http://schemas.microsoft.com/office/powerpoint/2010/main" val="21143197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124</a:t>
            </a:fld>
            <a:endParaRPr lang="en-US">
              <a:solidFill>
                <a:prstClr val="black"/>
              </a:solidFill>
            </a:endParaRPr>
          </a:p>
        </p:txBody>
      </p:sp>
    </p:spTree>
    <p:extLst>
      <p:ext uri="{BB962C8B-B14F-4D97-AF65-F5344CB8AC3E}">
        <p14:creationId xmlns:p14="http://schemas.microsoft.com/office/powerpoint/2010/main" val="381809040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125</a:t>
            </a:fld>
            <a:endParaRPr lang="en-US">
              <a:solidFill>
                <a:prstClr val="black"/>
              </a:solidFill>
            </a:endParaRPr>
          </a:p>
        </p:txBody>
      </p:sp>
    </p:spTree>
    <p:extLst>
      <p:ext uri="{BB962C8B-B14F-4D97-AF65-F5344CB8AC3E}">
        <p14:creationId xmlns:p14="http://schemas.microsoft.com/office/powerpoint/2010/main" val="195557412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126</a:t>
            </a:fld>
            <a:endParaRPr lang="en-US">
              <a:solidFill>
                <a:prstClr val="black"/>
              </a:solidFill>
            </a:endParaRPr>
          </a:p>
        </p:txBody>
      </p:sp>
    </p:spTree>
    <p:extLst>
      <p:ext uri="{BB962C8B-B14F-4D97-AF65-F5344CB8AC3E}">
        <p14:creationId xmlns:p14="http://schemas.microsoft.com/office/powerpoint/2010/main" val="42339873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127</a:t>
            </a:fld>
            <a:endParaRPr lang="en-US">
              <a:solidFill>
                <a:prstClr val="black"/>
              </a:solidFill>
            </a:endParaRPr>
          </a:p>
        </p:txBody>
      </p:sp>
    </p:spTree>
    <p:extLst>
      <p:ext uri="{BB962C8B-B14F-4D97-AF65-F5344CB8AC3E}">
        <p14:creationId xmlns:p14="http://schemas.microsoft.com/office/powerpoint/2010/main" val="31937528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128</a:t>
            </a:fld>
            <a:endParaRPr lang="en-US">
              <a:solidFill>
                <a:prstClr val="black"/>
              </a:solidFill>
            </a:endParaRPr>
          </a:p>
        </p:txBody>
      </p:sp>
    </p:spTree>
    <p:extLst>
      <p:ext uri="{BB962C8B-B14F-4D97-AF65-F5344CB8AC3E}">
        <p14:creationId xmlns:p14="http://schemas.microsoft.com/office/powerpoint/2010/main" val="3525249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14</a:t>
            </a:fld>
            <a:endParaRPr lang="en-US"/>
          </a:p>
        </p:txBody>
      </p:sp>
    </p:spTree>
    <p:extLst>
      <p:ext uri="{BB962C8B-B14F-4D97-AF65-F5344CB8AC3E}">
        <p14:creationId xmlns:p14="http://schemas.microsoft.com/office/powerpoint/2010/main" val="32518084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129</a:t>
            </a:fld>
            <a:endParaRPr lang="en-US">
              <a:solidFill>
                <a:prstClr val="black"/>
              </a:solidFill>
            </a:endParaRPr>
          </a:p>
        </p:txBody>
      </p:sp>
    </p:spTree>
    <p:extLst>
      <p:ext uri="{BB962C8B-B14F-4D97-AF65-F5344CB8AC3E}">
        <p14:creationId xmlns:p14="http://schemas.microsoft.com/office/powerpoint/2010/main" val="290872800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386745782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131</a:t>
            </a:fld>
            <a:endParaRPr lang="en-US">
              <a:solidFill>
                <a:prstClr val="black"/>
              </a:solidFill>
            </a:endParaRPr>
          </a:p>
        </p:txBody>
      </p:sp>
    </p:spTree>
    <p:extLst>
      <p:ext uri="{BB962C8B-B14F-4D97-AF65-F5344CB8AC3E}">
        <p14:creationId xmlns:p14="http://schemas.microsoft.com/office/powerpoint/2010/main" val="320427248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132</a:t>
            </a:fld>
            <a:endParaRPr lang="en-US">
              <a:solidFill>
                <a:prstClr val="black"/>
              </a:solidFill>
            </a:endParaRPr>
          </a:p>
        </p:txBody>
      </p:sp>
    </p:spTree>
    <p:extLst>
      <p:ext uri="{BB962C8B-B14F-4D97-AF65-F5344CB8AC3E}">
        <p14:creationId xmlns:p14="http://schemas.microsoft.com/office/powerpoint/2010/main" val="10427557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133</a:t>
            </a:fld>
            <a:endParaRPr lang="en-US">
              <a:solidFill>
                <a:prstClr val="black"/>
              </a:solidFill>
            </a:endParaRPr>
          </a:p>
        </p:txBody>
      </p:sp>
    </p:spTree>
    <p:extLst>
      <p:ext uri="{BB962C8B-B14F-4D97-AF65-F5344CB8AC3E}">
        <p14:creationId xmlns:p14="http://schemas.microsoft.com/office/powerpoint/2010/main" val="228043970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134</a:t>
            </a:fld>
            <a:endParaRPr lang="en-US">
              <a:solidFill>
                <a:prstClr val="black"/>
              </a:solidFill>
            </a:endParaRPr>
          </a:p>
        </p:txBody>
      </p:sp>
    </p:spTree>
    <p:extLst>
      <p:ext uri="{BB962C8B-B14F-4D97-AF65-F5344CB8AC3E}">
        <p14:creationId xmlns:p14="http://schemas.microsoft.com/office/powerpoint/2010/main" val="165115443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135</a:t>
            </a:fld>
            <a:endParaRPr lang="en-US">
              <a:solidFill>
                <a:prstClr val="black"/>
              </a:solidFill>
            </a:endParaRPr>
          </a:p>
        </p:txBody>
      </p:sp>
    </p:spTree>
    <p:extLst>
      <p:ext uri="{BB962C8B-B14F-4D97-AF65-F5344CB8AC3E}">
        <p14:creationId xmlns:p14="http://schemas.microsoft.com/office/powerpoint/2010/main" val="47044887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136</a:t>
            </a:fld>
            <a:endParaRPr lang="en-US">
              <a:solidFill>
                <a:prstClr val="black"/>
              </a:solidFill>
            </a:endParaRPr>
          </a:p>
        </p:txBody>
      </p:sp>
    </p:spTree>
    <p:extLst>
      <p:ext uri="{BB962C8B-B14F-4D97-AF65-F5344CB8AC3E}">
        <p14:creationId xmlns:p14="http://schemas.microsoft.com/office/powerpoint/2010/main" val="424404471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138</a:t>
            </a:fld>
            <a:endParaRPr lang="en-US">
              <a:solidFill>
                <a:prstClr val="black"/>
              </a:solidFill>
            </a:endParaRPr>
          </a:p>
        </p:txBody>
      </p:sp>
    </p:spTree>
    <p:extLst>
      <p:ext uri="{BB962C8B-B14F-4D97-AF65-F5344CB8AC3E}">
        <p14:creationId xmlns:p14="http://schemas.microsoft.com/office/powerpoint/2010/main" val="10009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15</a:t>
            </a:fld>
            <a:endParaRPr lang="en-US"/>
          </a:p>
        </p:txBody>
      </p:sp>
    </p:spTree>
    <p:extLst>
      <p:ext uri="{BB962C8B-B14F-4D97-AF65-F5344CB8AC3E}">
        <p14:creationId xmlns:p14="http://schemas.microsoft.com/office/powerpoint/2010/main" val="2275118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16</a:t>
            </a:fld>
            <a:endParaRPr lang="en-US"/>
          </a:p>
        </p:txBody>
      </p:sp>
    </p:spTree>
    <p:extLst>
      <p:ext uri="{BB962C8B-B14F-4D97-AF65-F5344CB8AC3E}">
        <p14:creationId xmlns:p14="http://schemas.microsoft.com/office/powerpoint/2010/main" val="570384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17</a:t>
            </a:fld>
            <a:endParaRPr lang="en-US"/>
          </a:p>
        </p:txBody>
      </p:sp>
    </p:spTree>
    <p:extLst>
      <p:ext uri="{BB962C8B-B14F-4D97-AF65-F5344CB8AC3E}">
        <p14:creationId xmlns:p14="http://schemas.microsoft.com/office/powerpoint/2010/main" val="1116070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18</a:t>
            </a:fld>
            <a:endParaRPr lang="en-US"/>
          </a:p>
        </p:txBody>
      </p:sp>
    </p:spTree>
    <p:extLst>
      <p:ext uri="{BB962C8B-B14F-4D97-AF65-F5344CB8AC3E}">
        <p14:creationId xmlns:p14="http://schemas.microsoft.com/office/powerpoint/2010/main" val="4156255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752403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51832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635739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05202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5</a:t>
            </a:fld>
            <a:endParaRPr lang="en-US"/>
          </a:p>
        </p:txBody>
      </p:sp>
    </p:spTree>
    <p:extLst>
      <p:ext uri="{BB962C8B-B14F-4D97-AF65-F5344CB8AC3E}">
        <p14:creationId xmlns:p14="http://schemas.microsoft.com/office/powerpoint/2010/main" val="3164640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48248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107822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5246294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042834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383686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77976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973837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843824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047888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22511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6</a:t>
            </a:fld>
            <a:endParaRPr lang="en-US"/>
          </a:p>
        </p:txBody>
      </p:sp>
    </p:spTree>
    <p:extLst>
      <p:ext uri="{BB962C8B-B14F-4D97-AF65-F5344CB8AC3E}">
        <p14:creationId xmlns:p14="http://schemas.microsoft.com/office/powerpoint/2010/main" val="22044743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3724188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454041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556054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223639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2439470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532137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103268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89118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1723944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406779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7</a:t>
            </a:fld>
            <a:endParaRPr lang="en-US"/>
          </a:p>
        </p:txBody>
      </p:sp>
    </p:spTree>
    <p:extLst>
      <p:ext uri="{BB962C8B-B14F-4D97-AF65-F5344CB8AC3E}">
        <p14:creationId xmlns:p14="http://schemas.microsoft.com/office/powerpoint/2010/main" val="2574987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8767916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2651713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900972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0334070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6570948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6262879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0493695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775726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644296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66955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8</a:t>
            </a:fld>
            <a:endParaRPr lang="en-US"/>
          </a:p>
        </p:txBody>
      </p:sp>
    </p:spTree>
    <p:extLst>
      <p:ext uri="{BB962C8B-B14F-4D97-AF65-F5344CB8AC3E}">
        <p14:creationId xmlns:p14="http://schemas.microsoft.com/office/powerpoint/2010/main" val="1863893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8591397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4979273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5784459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7942313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7716568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13826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0127072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37614462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9926662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263796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9</a:t>
            </a:fld>
            <a:endParaRPr lang="en-US"/>
          </a:p>
        </p:txBody>
      </p:sp>
    </p:spTree>
    <p:extLst>
      <p:ext uri="{BB962C8B-B14F-4D97-AF65-F5344CB8AC3E}">
        <p14:creationId xmlns:p14="http://schemas.microsoft.com/office/powerpoint/2010/main" val="21266777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26682482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9734504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3331480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29107766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30523742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5525351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15046633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29491259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38538289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127793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10</a:t>
            </a:fld>
            <a:endParaRPr lang="en-US"/>
          </a:p>
        </p:txBody>
      </p:sp>
    </p:spTree>
    <p:extLst>
      <p:ext uri="{BB962C8B-B14F-4D97-AF65-F5344CB8AC3E}">
        <p14:creationId xmlns:p14="http://schemas.microsoft.com/office/powerpoint/2010/main" val="38074628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78465030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18361970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38476184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326469388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31739333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9611166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18599434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39059894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14920611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3630382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11</a:t>
            </a:fld>
            <a:endParaRPr lang="en-US"/>
          </a:p>
        </p:txBody>
      </p:sp>
    </p:spTree>
    <p:extLst>
      <p:ext uri="{BB962C8B-B14F-4D97-AF65-F5344CB8AC3E}">
        <p14:creationId xmlns:p14="http://schemas.microsoft.com/office/powerpoint/2010/main" val="3242415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10889089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99</a:t>
            </a:fld>
            <a:endParaRPr lang="en-US">
              <a:solidFill>
                <a:prstClr val="black"/>
              </a:solidFill>
            </a:endParaRPr>
          </a:p>
        </p:txBody>
      </p:sp>
    </p:spTree>
    <p:extLst>
      <p:ext uri="{BB962C8B-B14F-4D97-AF65-F5344CB8AC3E}">
        <p14:creationId xmlns:p14="http://schemas.microsoft.com/office/powerpoint/2010/main" val="174664615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9456297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260892027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338039602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72936725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30821362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32543745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22131223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1617835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t>12</a:t>
            </a:fld>
            <a:endParaRPr lang="en-US"/>
          </a:p>
        </p:txBody>
      </p:sp>
    </p:spTree>
    <p:extLst>
      <p:ext uri="{BB962C8B-B14F-4D97-AF65-F5344CB8AC3E}">
        <p14:creationId xmlns:p14="http://schemas.microsoft.com/office/powerpoint/2010/main" val="39360463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51724031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25602265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225426730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221056799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353711252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79441107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219030225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36259172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402285565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658132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11/12/2015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11/12/2015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11/12/2015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1504950" y="4686300"/>
            <a:ext cx="10563225" cy="2019300"/>
          </a:xfrm>
        </p:spPr>
        <p:txBody>
          <a:bodyPr>
            <a:normAutofit/>
          </a:bodyPr>
          <a:lstStyle/>
          <a:p>
            <a:r>
              <a:rPr lang="en-US" sz="8800" u="sng" dirty="0" smtClean="0">
                <a:solidFill>
                  <a:schemeClr val="bg1"/>
                </a:solidFill>
              </a:rPr>
              <a:t>The Fullness of Christ</a:t>
            </a:r>
            <a:r>
              <a:rPr lang="en-US" sz="8800" dirty="0" smtClean="0">
                <a:solidFill>
                  <a:schemeClr val="bg1"/>
                </a:solidFill>
              </a:rPr>
              <a:t>: </a:t>
            </a:r>
            <a:r>
              <a:rPr lang="en-US" dirty="0" smtClean="0">
                <a:solidFill>
                  <a:schemeClr val="bg1"/>
                </a:solidFill>
              </a:rPr>
              <a:t/>
            </a:r>
            <a:br>
              <a:rPr lang="en-US" dirty="0" smtClean="0">
                <a:solidFill>
                  <a:schemeClr val="bg1"/>
                </a:solidFill>
              </a:rPr>
            </a:br>
            <a:r>
              <a:rPr lang="en-US" sz="4800" dirty="0" smtClean="0">
                <a:solidFill>
                  <a:schemeClr val="bg1"/>
                </a:solidFill>
              </a:rPr>
              <a:t>Meditations on Our Multidimensional Messiah</a:t>
            </a:r>
            <a:endParaRPr lang="en-US" sz="6000" dirty="0">
              <a:solidFill>
                <a:schemeClr val="bg1"/>
              </a:solidFill>
            </a:endParaRPr>
          </a:p>
        </p:txBody>
      </p:sp>
      <p:pic>
        <p:nvPicPr>
          <p:cNvPr id="12" name="Picture Placeholder 11"/>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80664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4832092"/>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p>
          <a:p>
            <a:pPr marL="971550" lvl="1" indent="-514350">
              <a:buAutoNum type="arabicPeriod"/>
            </a:pPr>
            <a:r>
              <a:rPr lang="en-US" sz="2800" dirty="0" smtClean="0">
                <a:solidFill>
                  <a:schemeClr val="bg1"/>
                </a:solidFill>
              </a:rPr>
              <a:t>Historically</a:t>
            </a:r>
            <a:r>
              <a:rPr lang="en-US" sz="2800" dirty="0">
                <a:solidFill>
                  <a:schemeClr val="bg1"/>
                </a:solidFill>
              </a:rPr>
              <a:t>, theologians—building out of the NT—have conceptualized the work of Christ in terms of his atonement and his “office</a:t>
            </a:r>
            <a:r>
              <a:rPr lang="en-US" sz="2800" dirty="0" smtClean="0">
                <a:solidFill>
                  <a:schemeClr val="bg1"/>
                </a:solidFill>
              </a:rPr>
              <a:t>.”</a:t>
            </a:r>
          </a:p>
          <a:p>
            <a:pPr marL="971550" lvl="1" indent="-514350">
              <a:buAutoNum type="arabicPeriod"/>
            </a:pPr>
            <a:r>
              <a:rPr lang="en-US" sz="2800" dirty="0" smtClean="0">
                <a:solidFill>
                  <a:schemeClr val="bg1"/>
                </a:solidFill>
              </a:rPr>
              <a:t>His </a:t>
            </a:r>
            <a:r>
              <a:rPr lang="en-US" sz="2800" dirty="0">
                <a:solidFill>
                  <a:schemeClr val="bg1"/>
                </a:solidFill>
              </a:rPr>
              <a:t>office, therefore, describes Jesus’ messianic work—what he does as the </a:t>
            </a:r>
            <a:r>
              <a:rPr lang="en-US" sz="2800" dirty="0" smtClean="0">
                <a:solidFill>
                  <a:schemeClr val="bg1"/>
                </a:solidFill>
              </a:rPr>
              <a:t>messiah</a:t>
            </a:r>
          </a:p>
          <a:p>
            <a:pPr marL="971550" lvl="1" indent="-514350">
              <a:buAutoNum type="arabicPeriod"/>
            </a:pPr>
            <a:r>
              <a:rPr lang="en-US" sz="2800" dirty="0" smtClean="0">
                <a:solidFill>
                  <a:schemeClr val="bg1"/>
                </a:solidFill>
              </a:rPr>
              <a:t>His </a:t>
            </a:r>
            <a:r>
              <a:rPr lang="en-US" sz="2800" dirty="0">
                <a:solidFill>
                  <a:schemeClr val="bg1"/>
                </a:solidFill>
              </a:rPr>
              <a:t>messianic office is Three-fold: </a:t>
            </a:r>
            <a:endParaRPr lang="en-US" sz="2800" dirty="0" smtClean="0">
              <a:solidFill>
                <a:schemeClr val="bg1"/>
              </a:solidFill>
            </a:endParaRPr>
          </a:p>
          <a:p>
            <a:pPr marL="1428750" lvl="2" indent="-514350">
              <a:buAutoNum type="alphaLcPeriod"/>
            </a:pPr>
            <a:r>
              <a:rPr lang="en-US" sz="2800" dirty="0" smtClean="0">
                <a:solidFill>
                  <a:schemeClr val="bg1"/>
                </a:solidFill>
              </a:rPr>
              <a:t>Jesus </a:t>
            </a:r>
            <a:r>
              <a:rPr lang="en-US" sz="2800" dirty="0">
                <a:solidFill>
                  <a:schemeClr val="bg1"/>
                </a:solidFill>
              </a:rPr>
              <a:t>as </a:t>
            </a:r>
            <a:r>
              <a:rPr lang="en-US" sz="2800" dirty="0" smtClean="0">
                <a:solidFill>
                  <a:schemeClr val="bg1"/>
                </a:solidFill>
              </a:rPr>
              <a:t>Prophet</a:t>
            </a:r>
          </a:p>
          <a:p>
            <a:pPr marL="1428750" lvl="2" indent="-514350">
              <a:buAutoNum type="alphaLcPeriod"/>
            </a:pPr>
            <a:r>
              <a:rPr lang="en-US" sz="2800" dirty="0" smtClean="0">
                <a:solidFill>
                  <a:schemeClr val="bg1"/>
                </a:solidFill>
              </a:rPr>
              <a:t>Jesus </a:t>
            </a:r>
            <a:r>
              <a:rPr lang="en-US" sz="2800" dirty="0">
                <a:solidFill>
                  <a:schemeClr val="bg1"/>
                </a:solidFill>
              </a:rPr>
              <a:t>as </a:t>
            </a:r>
            <a:r>
              <a:rPr lang="en-US" sz="2800" dirty="0" smtClean="0">
                <a:solidFill>
                  <a:schemeClr val="bg1"/>
                </a:solidFill>
              </a:rPr>
              <a:t>Priest</a:t>
            </a:r>
          </a:p>
          <a:p>
            <a:pPr marL="1428750" lvl="2" indent="-514350">
              <a:buAutoNum type="alphaLcPeriod"/>
            </a:pPr>
            <a:r>
              <a:rPr lang="en-US" sz="2800" dirty="0" smtClean="0">
                <a:solidFill>
                  <a:schemeClr val="bg1"/>
                </a:solidFill>
              </a:rPr>
              <a:t>Jesus </a:t>
            </a:r>
            <a:r>
              <a:rPr lang="en-US" sz="2800" dirty="0">
                <a:solidFill>
                  <a:schemeClr val="bg1"/>
                </a:solidFill>
              </a:rPr>
              <a:t>as King</a:t>
            </a:r>
          </a:p>
          <a:p>
            <a:pPr marL="800100" lvl="1" indent="-342900">
              <a:buAutoNum type="arabi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9828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361563"/>
            <a:ext cx="7720359" cy="6986528"/>
          </a:xfrm>
          <a:prstGeom prst="rect">
            <a:avLst/>
          </a:prstGeom>
        </p:spPr>
        <p:txBody>
          <a:bodyPr wrap="square">
            <a:spAutoFit/>
          </a:bodyPr>
          <a:lstStyle/>
          <a:p>
            <a:pPr lvl="1"/>
            <a:r>
              <a:rPr lang="en-US" sz="3200" dirty="0" smtClean="0">
                <a:solidFill>
                  <a:prstClr val="white"/>
                </a:solidFill>
              </a:rPr>
              <a:t>Through </a:t>
            </a:r>
            <a:r>
              <a:rPr lang="en-US" sz="3200" dirty="0">
                <a:solidFill>
                  <a:prstClr val="white"/>
                </a:solidFill>
              </a:rPr>
              <a:t>him we have also obtained access by faith into this grace in which we stand, and we rejoice in hope of the glory of God.	</a:t>
            </a:r>
            <a:r>
              <a:rPr lang="en-US" sz="3200" dirty="0" smtClean="0">
                <a:solidFill>
                  <a:prstClr val="white"/>
                </a:solidFill>
              </a:rPr>
              <a:t>(</a:t>
            </a:r>
            <a:r>
              <a:rPr lang="en-US" sz="3200" dirty="0">
                <a:solidFill>
                  <a:prstClr val="white"/>
                </a:solidFill>
              </a:rPr>
              <a:t>Romans 5:2 ESV</a:t>
            </a:r>
            <a:r>
              <a:rPr lang="en-US" sz="3200" dirty="0" smtClean="0">
                <a:solidFill>
                  <a:prstClr val="white"/>
                </a:solidFill>
              </a:rPr>
              <a:t>)</a:t>
            </a:r>
          </a:p>
          <a:p>
            <a:pPr lvl="1"/>
            <a:endParaRPr lang="en-US" sz="3200" dirty="0">
              <a:solidFill>
                <a:prstClr val="white"/>
              </a:solidFill>
            </a:endParaRPr>
          </a:p>
          <a:p>
            <a:pPr lvl="1"/>
            <a:r>
              <a:rPr lang="en-US" sz="3200" dirty="0" smtClean="0">
                <a:solidFill>
                  <a:prstClr val="white"/>
                </a:solidFill>
              </a:rPr>
              <a:t>For </a:t>
            </a:r>
            <a:r>
              <a:rPr lang="en-US" sz="3200" dirty="0">
                <a:solidFill>
                  <a:prstClr val="white"/>
                </a:solidFill>
              </a:rPr>
              <a:t>through him we both have access in one Spirit to the Father</a:t>
            </a:r>
            <a:r>
              <a:rPr lang="en-US" sz="3200" dirty="0" smtClean="0">
                <a:solidFill>
                  <a:prstClr val="white"/>
                </a:solidFill>
              </a:rPr>
              <a:t>. (</a:t>
            </a:r>
            <a:r>
              <a:rPr lang="en-US" sz="3200" dirty="0">
                <a:solidFill>
                  <a:prstClr val="white"/>
                </a:solidFill>
              </a:rPr>
              <a:t>Ephesians 2:18 </a:t>
            </a:r>
            <a:r>
              <a:rPr lang="en-US" sz="3200" dirty="0" smtClean="0">
                <a:solidFill>
                  <a:prstClr val="white"/>
                </a:solidFill>
              </a:rPr>
              <a:t>ESV)</a:t>
            </a:r>
          </a:p>
          <a:p>
            <a:pPr lvl="1"/>
            <a:endParaRPr lang="en-US" sz="3200" dirty="0">
              <a:solidFill>
                <a:prstClr val="white"/>
              </a:solidFill>
            </a:endParaRPr>
          </a:p>
          <a:p>
            <a:pPr lvl="1"/>
            <a:r>
              <a:rPr lang="en-US" sz="3200" dirty="0" smtClean="0">
                <a:solidFill>
                  <a:prstClr val="white"/>
                </a:solidFill>
              </a:rPr>
              <a:t>This </a:t>
            </a:r>
            <a:r>
              <a:rPr lang="en-US" sz="3200" dirty="0">
                <a:solidFill>
                  <a:prstClr val="white"/>
                </a:solidFill>
              </a:rPr>
              <a:t>was according to the eternal purpose that he has realized in Christ Jesus our Lord, in whom we have boldness and access with confidence through our faith in him</a:t>
            </a:r>
            <a:r>
              <a:rPr lang="en-US" sz="3200" dirty="0" smtClean="0">
                <a:solidFill>
                  <a:prstClr val="white"/>
                </a:solidFill>
              </a:rPr>
              <a:t>. (</a:t>
            </a:r>
            <a:r>
              <a:rPr lang="en-US" sz="3200" dirty="0">
                <a:solidFill>
                  <a:prstClr val="white"/>
                </a:solidFill>
              </a:rPr>
              <a:t>Ephesians 3:11-12 ESV)</a:t>
            </a:r>
          </a:p>
          <a:p>
            <a:pPr lvl="1"/>
            <a:endParaRPr lang="en-US" sz="3200" dirty="0">
              <a:solidFill>
                <a:prstClr val="white"/>
              </a:solidFill>
            </a:endParaRPr>
          </a:p>
        </p:txBody>
      </p:sp>
    </p:spTree>
    <p:extLst>
      <p:ext uri="{BB962C8B-B14F-4D97-AF65-F5344CB8AC3E}">
        <p14:creationId xmlns:p14="http://schemas.microsoft.com/office/powerpoint/2010/main" val="422353253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2123658"/>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our only hope to draw near to God: (Rom 5:2; </a:t>
            </a:r>
            <a:r>
              <a:rPr lang="en-US" sz="2200" dirty="0" err="1">
                <a:solidFill>
                  <a:schemeClr val="bg1"/>
                </a:solidFill>
              </a:rPr>
              <a:t>Eph</a:t>
            </a:r>
            <a:r>
              <a:rPr lang="en-US" sz="2200" dirty="0">
                <a:solidFill>
                  <a:schemeClr val="bg1"/>
                </a:solidFill>
              </a:rPr>
              <a:t> 2:18; </a:t>
            </a:r>
            <a:r>
              <a:rPr lang="en-US" sz="2200" dirty="0" smtClean="0">
                <a:solidFill>
                  <a:schemeClr val="bg1"/>
                </a:solidFill>
              </a:rPr>
              <a:t>3:12)</a:t>
            </a:r>
          </a:p>
          <a:p>
            <a:pPr marL="914400" lvl="1" indent="-457200">
              <a:buAutoNum type="arabicPeriod"/>
            </a:pPr>
            <a:r>
              <a:rPr lang="en-US" sz="2200" dirty="0" smtClean="0">
                <a:solidFill>
                  <a:schemeClr val="bg1"/>
                </a:solidFill>
              </a:rPr>
              <a:t>Jesus </a:t>
            </a:r>
            <a:r>
              <a:rPr lang="en-US" sz="2200" dirty="0">
                <a:solidFill>
                  <a:schemeClr val="bg1"/>
                </a:solidFill>
              </a:rPr>
              <a:t>does his High Priestly work to make away for sinners to draw near to their Holy God (</a:t>
            </a:r>
            <a:r>
              <a:rPr lang="en-US" sz="2200" dirty="0" err="1">
                <a:solidFill>
                  <a:schemeClr val="bg1"/>
                </a:solidFill>
              </a:rPr>
              <a:t>Heb</a:t>
            </a:r>
            <a:r>
              <a:rPr lang="en-US" sz="2200" dirty="0">
                <a:solidFill>
                  <a:schemeClr val="bg1"/>
                </a:solidFill>
              </a:rPr>
              <a:t> 4:16; 7:25; 10:1, 22; 11:6; 12:18, </a:t>
            </a:r>
            <a:r>
              <a:rPr lang="en-US" sz="2200" dirty="0" smtClean="0">
                <a:solidFill>
                  <a:schemeClr val="bg1"/>
                </a:solidFill>
              </a:rPr>
              <a:t>22)</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11421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666713" y="1995291"/>
            <a:ext cx="7720359" cy="3416320"/>
          </a:xfrm>
          <a:prstGeom prst="rect">
            <a:avLst/>
          </a:prstGeom>
        </p:spPr>
        <p:txBody>
          <a:bodyPr wrap="square">
            <a:spAutoFit/>
          </a:bodyPr>
          <a:lstStyle/>
          <a:p>
            <a:pPr lvl="1"/>
            <a:r>
              <a:rPr lang="en-US" sz="3600" dirty="0" smtClean="0">
                <a:solidFill>
                  <a:schemeClr val="bg1"/>
                </a:solidFill>
              </a:rPr>
              <a:t>Let </a:t>
            </a:r>
            <a:r>
              <a:rPr lang="en-US" sz="3600" dirty="0">
                <a:solidFill>
                  <a:schemeClr val="bg1"/>
                </a:solidFill>
              </a:rPr>
              <a:t>us then with confidence draw near to the throne of grace, that we may receive mercy and find grace to help in time of need</a:t>
            </a:r>
            <a:r>
              <a:rPr lang="en-US" sz="3600" dirty="0" smtClean="0">
                <a:solidFill>
                  <a:schemeClr val="bg1"/>
                </a:solidFill>
              </a:rPr>
              <a:t>. </a:t>
            </a:r>
          </a:p>
          <a:p>
            <a:pPr lvl="1"/>
            <a:endParaRPr lang="en-US" sz="3600" dirty="0">
              <a:solidFill>
                <a:schemeClr val="bg1"/>
              </a:solidFill>
            </a:endParaRPr>
          </a:p>
          <a:p>
            <a:pPr lvl="1"/>
            <a:r>
              <a:rPr lang="en-US" sz="3600" dirty="0" smtClean="0">
                <a:solidFill>
                  <a:schemeClr val="bg1"/>
                </a:solidFill>
              </a:rPr>
              <a:t>(</a:t>
            </a:r>
            <a:r>
              <a:rPr lang="en-US" sz="3600" dirty="0">
                <a:solidFill>
                  <a:schemeClr val="bg1"/>
                </a:solidFill>
              </a:rPr>
              <a:t>Hebrews 4:16 ESV)</a:t>
            </a:r>
            <a:endParaRPr lang="en-US" sz="3600" dirty="0">
              <a:solidFill>
                <a:schemeClr val="bg1"/>
              </a:solidFill>
            </a:endParaRPr>
          </a:p>
        </p:txBody>
      </p:sp>
    </p:spTree>
    <p:extLst>
      <p:ext uri="{BB962C8B-B14F-4D97-AF65-F5344CB8AC3E}">
        <p14:creationId xmlns:p14="http://schemas.microsoft.com/office/powerpoint/2010/main" val="28386641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385542"/>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our only hope to draw near to God: (Rom 5:2; </a:t>
            </a:r>
            <a:r>
              <a:rPr lang="en-US" sz="2200" dirty="0" err="1">
                <a:solidFill>
                  <a:schemeClr val="bg1"/>
                </a:solidFill>
              </a:rPr>
              <a:t>Eph</a:t>
            </a:r>
            <a:r>
              <a:rPr lang="en-US" sz="2200" dirty="0">
                <a:solidFill>
                  <a:schemeClr val="bg1"/>
                </a:solidFill>
              </a:rPr>
              <a:t> 2:18; </a:t>
            </a:r>
            <a:r>
              <a:rPr lang="en-US" sz="2200" dirty="0" smtClean="0">
                <a:solidFill>
                  <a:schemeClr val="bg1"/>
                </a:solidFill>
              </a:rPr>
              <a:t>3:12)</a:t>
            </a:r>
          </a:p>
          <a:p>
            <a:pPr marL="914400" lvl="1" indent="-457200">
              <a:buAutoNum type="arabicPeriod"/>
            </a:pPr>
            <a:r>
              <a:rPr lang="en-US" sz="2200" dirty="0" smtClean="0">
                <a:solidFill>
                  <a:schemeClr val="bg1"/>
                </a:solidFill>
              </a:rPr>
              <a:t>Jesus </a:t>
            </a:r>
            <a:r>
              <a:rPr lang="en-US" sz="2200" dirty="0">
                <a:solidFill>
                  <a:schemeClr val="bg1"/>
                </a:solidFill>
              </a:rPr>
              <a:t>does his High Priestly work to make away for sinners to draw near to their Holy God (</a:t>
            </a:r>
            <a:r>
              <a:rPr lang="en-US" sz="2200" dirty="0" err="1">
                <a:solidFill>
                  <a:schemeClr val="bg1"/>
                </a:solidFill>
              </a:rPr>
              <a:t>Heb</a:t>
            </a:r>
            <a:r>
              <a:rPr lang="en-US" sz="2200" dirty="0">
                <a:solidFill>
                  <a:schemeClr val="bg1"/>
                </a:solidFill>
              </a:rPr>
              <a:t> 4:16; 7:25; 10:1, 22; 11:6; 12:18, </a:t>
            </a:r>
            <a:r>
              <a:rPr lang="en-US" sz="2200" dirty="0" smtClean="0">
                <a:solidFill>
                  <a:schemeClr val="bg1"/>
                </a:solidFill>
              </a:rPr>
              <a:t>22)</a:t>
            </a:r>
          </a:p>
          <a:p>
            <a:pPr marL="914400" lvl="1" indent="-457200">
              <a:buAutoNum type="arabicPeriod"/>
            </a:pPr>
            <a:r>
              <a:rPr lang="en-US" sz="2200" dirty="0" smtClean="0">
                <a:solidFill>
                  <a:schemeClr val="bg1"/>
                </a:solidFill>
              </a:rPr>
              <a:t>Jesus </a:t>
            </a:r>
            <a:r>
              <a:rPr lang="en-US" sz="2200" dirty="0">
                <a:solidFill>
                  <a:schemeClr val="bg1"/>
                </a:solidFill>
              </a:rPr>
              <a:t>is our One Mediator (1 Tim 2:5; 1 John </a:t>
            </a:r>
            <a:r>
              <a:rPr lang="en-US" sz="2200" dirty="0" smtClean="0">
                <a:solidFill>
                  <a:schemeClr val="bg1"/>
                </a:solidFill>
              </a:rPr>
              <a:t>2:1)</a:t>
            </a:r>
          </a:p>
          <a:p>
            <a:pPr marL="457200" indent="-457200">
              <a:buAutoNum type="alphaLcPeriod"/>
            </a:pPr>
            <a:endParaRPr lang="en-US" sz="2000" dirty="0">
              <a:solidFill>
                <a:schemeClr val="bg1"/>
              </a:solidFill>
            </a:endParaRPr>
          </a:p>
          <a:p>
            <a:pPr marL="457200" indent="-457200">
              <a:buAutoNum type="alphaLcPeriod"/>
            </a:pPr>
            <a:endParaRPr lang="en-US" sz="2000" dirty="0">
              <a:solidFill>
                <a:schemeClr val="bg1"/>
              </a:solidFill>
            </a:endParaRPr>
          </a:p>
          <a:p>
            <a:pPr marL="457200" indent="-457200">
              <a:buAutoNum type="alphaLcPeriod"/>
            </a:pPr>
            <a:endParaRPr lang="en-US" sz="20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181698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2007483"/>
            <a:ext cx="7720359" cy="2554545"/>
          </a:xfrm>
          <a:prstGeom prst="rect">
            <a:avLst/>
          </a:prstGeom>
        </p:spPr>
        <p:txBody>
          <a:bodyPr wrap="square">
            <a:spAutoFit/>
          </a:bodyPr>
          <a:lstStyle/>
          <a:p>
            <a:pPr lvl="1"/>
            <a:r>
              <a:rPr lang="en-US" sz="3200" dirty="0" smtClean="0">
                <a:solidFill>
                  <a:schemeClr val="bg1"/>
                </a:solidFill>
              </a:rPr>
              <a:t>For </a:t>
            </a:r>
            <a:r>
              <a:rPr lang="en-US" sz="3200" dirty="0">
                <a:solidFill>
                  <a:schemeClr val="bg1"/>
                </a:solidFill>
              </a:rPr>
              <a:t>there is one God, and there is one mediator between God and men, the man Christ Jesus,	</a:t>
            </a:r>
            <a:endParaRPr lang="en-US" sz="3200" dirty="0" smtClean="0">
              <a:solidFill>
                <a:schemeClr val="bg1"/>
              </a:solidFill>
            </a:endParaRPr>
          </a:p>
          <a:p>
            <a:pPr lvl="1"/>
            <a:endParaRPr lang="en-US" sz="3200" dirty="0">
              <a:solidFill>
                <a:schemeClr val="bg1"/>
              </a:solidFill>
            </a:endParaRPr>
          </a:p>
          <a:p>
            <a:pPr lvl="1"/>
            <a:r>
              <a:rPr lang="en-US" sz="3200" dirty="0" smtClean="0">
                <a:solidFill>
                  <a:schemeClr val="bg1"/>
                </a:solidFill>
              </a:rPr>
              <a:t>(</a:t>
            </a:r>
            <a:r>
              <a:rPr lang="en-US" sz="3200" dirty="0">
                <a:solidFill>
                  <a:schemeClr val="bg1"/>
                </a:solidFill>
              </a:rPr>
              <a:t>1 Timothy 2:5 ESV)</a:t>
            </a:r>
            <a:endParaRPr lang="en-US" sz="3200" dirty="0">
              <a:solidFill>
                <a:schemeClr val="bg1"/>
              </a:solidFill>
            </a:endParaRPr>
          </a:p>
        </p:txBody>
      </p:sp>
    </p:spTree>
    <p:extLst>
      <p:ext uri="{BB962C8B-B14F-4D97-AF65-F5344CB8AC3E}">
        <p14:creationId xmlns:p14="http://schemas.microsoft.com/office/powerpoint/2010/main" val="190918444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2769989"/>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our only hope to draw near to God: (Rom 5:2; </a:t>
            </a:r>
            <a:r>
              <a:rPr lang="en-US" sz="2200" dirty="0" err="1">
                <a:solidFill>
                  <a:schemeClr val="bg1"/>
                </a:solidFill>
              </a:rPr>
              <a:t>Eph</a:t>
            </a:r>
            <a:r>
              <a:rPr lang="en-US" sz="2200" dirty="0">
                <a:solidFill>
                  <a:schemeClr val="bg1"/>
                </a:solidFill>
              </a:rPr>
              <a:t> 2:18; </a:t>
            </a:r>
            <a:r>
              <a:rPr lang="en-US" sz="2200" dirty="0" smtClean="0">
                <a:solidFill>
                  <a:schemeClr val="bg1"/>
                </a:solidFill>
              </a:rPr>
              <a:t>3:12)</a:t>
            </a:r>
          </a:p>
          <a:p>
            <a:pPr marL="914400" lvl="1" indent="-457200">
              <a:buAutoNum type="arabicPeriod"/>
            </a:pPr>
            <a:r>
              <a:rPr lang="en-US" sz="2200" dirty="0" smtClean="0">
                <a:solidFill>
                  <a:schemeClr val="bg1"/>
                </a:solidFill>
              </a:rPr>
              <a:t>Jesus </a:t>
            </a:r>
            <a:r>
              <a:rPr lang="en-US" sz="2200" dirty="0">
                <a:solidFill>
                  <a:schemeClr val="bg1"/>
                </a:solidFill>
              </a:rPr>
              <a:t>does his High Priestly work to make away for sinners to draw near to their Holy God (</a:t>
            </a:r>
            <a:r>
              <a:rPr lang="en-US" sz="2200" dirty="0" err="1">
                <a:solidFill>
                  <a:schemeClr val="bg1"/>
                </a:solidFill>
              </a:rPr>
              <a:t>Heb</a:t>
            </a:r>
            <a:r>
              <a:rPr lang="en-US" sz="2200" dirty="0">
                <a:solidFill>
                  <a:schemeClr val="bg1"/>
                </a:solidFill>
              </a:rPr>
              <a:t> 4:16; 7:25; 10:1, 22; 11:6; 12:18, </a:t>
            </a:r>
            <a:r>
              <a:rPr lang="en-US" sz="2200" dirty="0" smtClean="0">
                <a:solidFill>
                  <a:schemeClr val="bg1"/>
                </a:solidFill>
              </a:rPr>
              <a:t>22)</a:t>
            </a:r>
          </a:p>
          <a:p>
            <a:pPr marL="914400" lvl="1" indent="-457200">
              <a:buAutoNum type="arabicPeriod"/>
            </a:pPr>
            <a:r>
              <a:rPr lang="en-US" sz="2200" dirty="0" smtClean="0">
                <a:solidFill>
                  <a:schemeClr val="bg1"/>
                </a:solidFill>
              </a:rPr>
              <a:t>Jesus </a:t>
            </a:r>
            <a:r>
              <a:rPr lang="en-US" sz="2200" dirty="0">
                <a:solidFill>
                  <a:schemeClr val="bg1"/>
                </a:solidFill>
              </a:rPr>
              <a:t>is our One Mediator (1 Tim 2:5; 1 John </a:t>
            </a:r>
            <a:r>
              <a:rPr lang="en-US" sz="2200" dirty="0" smtClean="0">
                <a:solidFill>
                  <a:schemeClr val="bg1"/>
                </a:solidFill>
              </a:rPr>
              <a:t>2:1)</a:t>
            </a:r>
          </a:p>
          <a:p>
            <a:pPr marL="1371600" lvl="2" indent="-457200">
              <a:buAutoNum type="alphaLcPeriod"/>
            </a:pPr>
            <a:r>
              <a:rPr lang="en-US" sz="2000" dirty="0" smtClean="0">
                <a:solidFill>
                  <a:schemeClr val="bg1"/>
                </a:solidFill>
              </a:rPr>
              <a:t>He </a:t>
            </a:r>
            <a:r>
              <a:rPr lang="en-US" sz="2000" dirty="0">
                <a:solidFill>
                  <a:schemeClr val="bg1"/>
                </a:solidFill>
              </a:rPr>
              <a:t>is interceding on our behalf (Rom </a:t>
            </a:r>
            <a:r>
              <a:rPr lang="en-US" sz="2000" dirty="0" smtClean="0">
                <a:solidFill>
                  <a:schemeClr val="bg1"/>
                </a:solidFill>
              </a:rPr>
              <a:t>8:34)</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12602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630137" y="1763643"/>
            <a:ext cx="7720359" cy="3046988"/>
          </a:xfrm>
          <a:prstGeom prst="rect">
            <a:avLst/>
          </a:prstGeom>
        </p:spPr>
        <p:txBody>
          <a:bodyPr wrap="square">
            <a:spAutoFit/>
          </a:bodyPr>
          <a:lstStyle/>
          <a:p>
            <a:pPr lvl="1"/>
            <a:r>
              <a:rPr lang="en-US" sz="3200" dirty="0" smtClean="0">
                <a:solidFill>
                  <a:schemeClr val="bg1"/>
                </a:solidFill>
              </a:rPr>
              <a:t>Who </a:t>
            </a:r>
            <a:r>
              <a:rPr lang="en-US" sz="3200" dirty="0">
                <a:solidFill>
                  <a:schemeClr val="bg1"/>
                </a:solidFill>
              </a:rPr>
              <a:t>is to condemn? Christ Jesus is the one who died—more than that, who was raised—who is at the right hand of God, who indeed is interceding for us.	</a:t>
            </a:r>
            <a:endParaRPr lang="en-US" sz="3200" dirty="0" smtClean="0">
              <a:solidFill>
                <a:schemeClr val="bg1"/>
              </a:solidFill>
            </a:endParaRPr>
          </a:p>
          <a:p>
            <a:pPr lvl="1"/>
            <a:endParaRPr lang="en-US" sz="3200" dirty="0">
              <a:solidFill>
                <a:schemeClr val="bg1"/>
              </a:solidFill>
            </a:endParaRPr>
          </a:p>
          <a:p>
            <a:pPr lvl="1"/>
            <a:r>
              <a:rPr lang="en-US" sz="3200" dirty="0" smtClean="0">
                <a:solidFill>
                  <a:schemeClr val="bg1"/>
                </a:solidFill>
              </a:rPr>
              <a:t>(</a:t>
            </a:r>
            <a:r>
              <a:rPr lang="en-US" sz="3200" dirty="0">
                <a:solidFill>
                  <a:schemeClr val="bg1"/>
                </a:solidFill>
              </a:rPr>
              <a:t>Romans 8:34 ESV)</a:t>
            </a:r>
            <a:endParaRPr lang="en-US" sz="3200" dirty="0">
              <a:solidFill>
                <a:schemeClr val="bg1"/>
              </a:solidFill>
            </a:endParaRPr>
          </a:p>
        </p:txBody>
      </p:sp>
    </p:spTree>
    <p:extLst>
      <p:ext uri="{BB962C8B-B14F-4D97-AF65-F5344CB8AC3E}">
        <p14:creationId xmlns:p14="http://schemas.microsoft.com/office/powerpoint/2010/main" val="11061256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108543"/>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our only hope to draw near to God: (Rom 5:2; </a:t>
            </a:r>
            <a:r>
              <a:rPr lang="en-US" sz="2200" dirty="0" err="1">
                <a:solidFill>
                  <a:schemeClr val="bg1"/>
                </a:solidFill>
              </a:rPr>
              <a:t>Eph</a:t>
            </a:r>
            <a:r>
              <a:rPr lang="en-US" sz="2200" dirty="0">
                <a:solidFill>
                  <a:schemeClr val="bg1"/>
                </a:solidFill>
              </a:rPr>
              <a:t> 2:18; </a:t>
            </a:r>
            <a:r>
              <a:rPr lang="en-US" sz="2200" dirty="0" smtClean="0">
                <a:solidFill>
                  <a:schemeClr val="bg1"/>
                </a:solidFill>
              </a:rPr>
              <a:t>3:12)</a:t>
            </a:r>
          </a:p>
          <a:p>
            <a:pPr marL="914400" lvl="1" indent="-457200">
              <a:buAutoNum type="arabicPeriod"/>
            </a:pPr>
            <a:r>
              <a:rPr lang="en-US" sz="2200" dirty="0" smtClean="0">
                <a:solidFill>
                  <a:schemeClr val="bg1"/>
                </a:solidFill>
              </a:rPr>
              <a:t>Jesus </a:t>
            </a:r>
            <a:r>
              <a:rPr lang="en-US" sz="2200" dirty="0">
                <a:solidFill>
                  <a:schemeClr val="bg1"/>
                </a:solidFill>
              </a:rPr>
              <a:t>does his High Priestly work to make away for sinners to draw near to their Holy God (</a:t>
            </a:r>
            <a:r>
              <a:rPr lang="en-US" sz="2200" dirty="0" err="1">
                <a:solidFill>
                  <a:schemeClr val="bg1"/>
                </a:solidFill>
              </a:rPr>
              <a:t>Heb</a:t>
            </a:r>
            <a:r>
              <a:rPr lang="en-US" sz="2200" dirty="0">
                <a:solidFill>
                  <a:schemeClr val="bg1"/>
                </a:solidFill>
              </a:rPr>
              <a:t> 4:16; 7:25; 10:1, 22; 11:6; 12:18, </a:t>
            </a:r>
            <a:r>
              <a:rPr lang="en-US" sz="2200" dirty="0" smtClean="0">
                <a:solidFill>
                  <a:schemeClr val="bg1"/>
                </a:solidFill>
              </a:rPr>
              <a:t>22)</a:t>
            </a:r>
          </a:p>
          <a:p>
            <a:pPr marL="914400" lvl="1" indent="-457200">
              <a:buAutoNum type="arabicPeriod"/>
            </a:pPr>
            <a:r>
              <a:rPr lang="en-US" sz="2200" dirty="0" smtClean="0">
                <a:solidFill>
                  <a:schemeClr val="bg1"/>
                </a:solidFill>
              </a:rPr>
              <a:t>Jesus </a:t>
            </a:r>
            <a:r>
              <a:rPr lang="en-US" sz="2200" dirty="0">
                <a:solidFill>
                  <a:schemeClr val="bg1"/>
                </a:solidFill>
              </a:rPr>
              <a:t>is our One Mediator (1 Tim 2:5; 1 John </a:t>
            </a:r>
            <a:r>
              <a:rPr lang="en-US" sz="2200" dirty="0" smtClean="0">
                <a:solidFill>
                  <a:schemeClr val="bg1"/>
                </a:solidFill>
              </a:rPr>
              <a:t>2:1)</a:t>
            </a:r>
          </a:p>
          <a:p>
            <a:pPr marL="1371600" lvl="2" indent="-457200">
              <a:buAutoNum type="alphaLcPeriod"/>
            </a:pPr>
            <a:r>
              <a:rPr lang="en-US" sz="2000" dirty="0" smtClean="0">
                <a:solidFill>
                  <a:schemeClr val="bg1"/>
                </a:solidFill>
              </a:rPr>
              <a:t>He </a:t>
            </a:r>
            <a:r>
              <a:rPr lang="en-US" sz="2000" dirty="0">
                <a:solidFill>
                  <a:schemeClr val="bg1"/>
                </a:solidFill>
              </a:rPr>
              <a:t>is interceding on our behalf (Rom </a:t>
            </a:r>
            <a:r>
              <a:rPr lang="en-US" sz="2000" dirty="0" smtClean="0">
                <a:solidFill>
                  <a:schemeClr val="bg1"/>
                </a:solidFill>
              </a:rPr>
              <a:t>8:34)</a:t>
            </a:r>
          </a:p>
          <a:p>
            <a:pPr marL="914400" lvl="1" indent="-457200">
              <a:buAutoNum type="arabicPeriod"/>
            </a:pPr>
            <a:r>
              <a:rPr lang="en-US" sz="2200" dirty="0" smtClean="0">
                <a:solidFill>
                  <a:schemeClr val="bg1"/>
                </a:solidFill>
              </a:rPr>
              <a:t>Jesus </a:t>
            </a:r>
            <a:r>
              <a:rPr lang="en-US" sz="2200" dirty="0">
                <a:solidFill>
                  <a:schemeClr val="bg1"/>
                </a:solidFill>
              </a:rPr>
              <a:t>is our One Reconciler (2 </a:t>
            </a:r>
            <a:r>
              <a:rPr lang="en-US" sz="2200" dirty="0" err="1">
                <a:solidFill>
                  <a:schemeClr val="bg1"/>
                </a:solidFill>
              </a:rPr>
              <a:t>Cor</a:t>
            </a:r>
            <a:r>
              <a:rPr lang="en-US" sz="2200" dirty="0">
                <a:solidFill>
                  <a:schemeClr val="bg1"/>
                </a:solidFill>
              </a:rPr>
              <a:t> </a:t>
            </a:r>
            <a:r>
              <a:rPr lang="en-US" sz="2200" dirty="0" smtClean="0">
                <a:solidFill>
                  <a:schemeClr val="bg1"/>
                </a:solidFill>
              </a:rPr>
              <a:t>5:17-21)</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279614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361563"/>
            <a:ext cx="7720359" cy="6124754"/>
          </a:xfrm>
          <a:prstGeom prst="rect">
            <a:avLst/>
          </a:prstGeom>
        </p:spPr>
        <p:txBody>
          <a:bodyPr wrap="square">
            <a:spAutoFit/>
          </a:bodyPr>
          <a:lstStyle/>
          <a:p>
            <a:pPr lvl="1"/>
            <a:r>
              <a:rPr lang="en-US" sz="2800" dirty="0" smtClean="0">
                <a:solidFill>
                  <a:schemeClr val="bg1"/>
                </a:solidFill>
              </a:rPr>
              <a:t>Therefore</a:t>
            </a:r>
            <a:r>
              <a:rPr lang="en-US" sz="2800" dirty="0">
                <a:solidFill>
                  <a:schemeClr val="bg1"/>
                </a:solidFill>
              </a:rPr>
              <a:t>, if anyone is in Christ, he is a new creation. The old has passed away; behold, the new has come. All this is from God, who through Christ reconciled us to himself and gave us the ministry of reconciliation; that is, in Christ God was reconciling the world to himself, not counting their trespasses against them, and entrusting to us the message of reconciliation. Therefore, we are ambassadors for Christ, God making his appeal through us. We implore you on behalf of Christ, be reconciled to God. For our sake he made him to be sin who knew no sin, so that in him we might become the righteousness of God.	</a:t>
            </a:r>
            <a:endParaRPr lang="en-US" sz="2800" dirty="0" smtClean="0">
              <a:solidFill>
                <a:schemeClr val="bg1"/>
              </a:solidFill>
            </a:endParaRPr>
          </a:p>
          <a:p>
            <a:pPr lvl="1"/>
            <a:r>
              <a:rPr lang="en-US" sz="2800" dirty="0" smtClean="0">
                <a:solidFill>
                  <a:schemeClr val="bg1"/>
                </a:solidFill>
              </a:rPr>
              <a:t>(</a:t>
            </a:r>
            <a:r>
              <a:rPr lang="en-US" sz="2800" dirty="0">
                <a:solidFill>
                  <a:schemeClr val="bg1"/>
                </a:solidFill>
              </a:rPr>
              <a:t>2 Corinthians 5:17-21 ESV)</a:t>
            </a:r>
            <a:endParaRPr lang="en-US" sz="2800" dirty="0">
              <a:solidFill>
                <a:schemeClr val="bg1"/>
              </a:solidFill>
            </a:endParaRPr>
          </a:p>
        </p:txBody>
      </p:sp>
    </p:spTree>
    <p:extLst>
      <p:ext uri="{BB962C8B-B14F-4D97-AF65-F5344CB8AC3E}">
        <p14:creationId xmlns:p14="http://schemas.microsoft.com/office/powerpoint/2010/main" val="297404488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447098"/>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our only hope to draw near to God: (Rom 5:2; </a:t>
            </a:r>
            <a:r>
              <a:rPr lang="en-US" sz="2200" dirty="0" err="1">
                <a:solidFill>
                  <a:schemeClr val="bg1"/>
                </a:solidFill>
              </a:rPr>
              <a:t>Eph</a:t>
            </a:r>
            <a:r>
              <a:rPr lang="en-US" sz="2200" dirty="0">
                <a:solidFill>
                  <a:schemeClr val="bg1"/>
                </a:solidFill>
              </a:rPr>
              <a:t> 2:18; </a:t>
            </a:r>
            <a:r>
              <a:rPr lang="en-US" sz="2200" dirty="0" smtClean="0">
                <a:solidFill>
                  <a:schemeClr val="bg1"/>
                </a:solidFill>
              </a:rPr>
              <a:t>3:12)</a:t>
            </a:r>
          </a:p>
          <a:p>
            <a:pPr marL="914400" lvl="1" indent="-457200">
              <a:buAutoNum type="arabicPeriod"/>
            </a:pPr>
            <a:r>
              <a:rPr lang="en-US" sz="2200" dirty="0" smtClean="0">
                <a:solidFill>
                  <a:schemeClr val="bg1"/>
                </a:solidFill>
              </a:rPr>
              <a:t>Jesus </a:t>
            </a:r>
            <a:r>
              <a:rPr lang="en-US" sz="2200" dirty="0">
                <a:solidFill>
                  <a:schemeClr val="bg1"/>
                </a:solidFill>
              </a:rPr>
              <a:t>does his High Priestly work to make away for sinners to draw near to their Holy God (</a:t>
            </a:r>
            <a:r>
              <a:rPr lang="en-US" sz="2200" dirty="0" err="1">
                <a:solidFill>
                  <a:schemeClr val="bg1"/>
                </a:solidFill>
              </a:rPr>
              <a:t>Heb</a:t>
            </a:r>
            <a:r>
              <a:rPr lang="en-US" sz="2200" dirty="0">
                <a:solidFill>
                  <a:schemeClr val="bg1"/>
                </a:solidFill>
              </a:rPr>
              <a:t> 4:16; 7:25; 10:1, 22; 11:6; 12:18, </a:t>
            </a:r>
            <a:r>
              <a:rPr lang="en-US" sz="2200" dirty="0" smtClean="0">
                <a:solidFill>
                  <a:schemeClr val="bg1"/>
                </a:solidFill>
              </a:rPr>
              <a:t>22)</a:t>
            </a:r>
          </a:p>
          <a:p>
            <a:pPr marL="914400" lvl="1" indent="-457200">
              <a:buAutoNum type="arabicPeriod"/>
            </a:pPr>
            <a:r>
              <a:rPr lang="en-US" sz="2200" dirty="0" smtClean="0">
                <a:solidFill>
                  <a:schemeClr val="bg1"/>
                </a:solidFill>
              </a:rPr>
              <a:t>Jesus </a:t>
            </a:r>
            <a:r>
              <a:rPr lang="en-US" sz="2200" dirty="0">
                <a:solidFill>
                  <a:schemeClr val="bg1"/>
                </a:solidFill>
              </a:rPr>
              <a:t>is our One Mediator (1 Tim 2:5; 1 John </a:t>
            </a:r>
            <a:r>
              <a:rPr lang="en-US" sz="2200" dirty="0" smtClean="0">
                <a:solidFill>
                  <a:schemeClr val="bg1"/>
                </a:solidFill>
              </a:rPr>
              <a:t>2:1)</a:t>
            </a:r>
          </a:p>
          <a:p>
            <a:pPr marL="1371600" lvl="2" indent="-457200">
              <a:buAutoNum type="alphaLcPeriod"/>
            </a:pPr>
            <a:r>
              <a:rPr lang="en-US" sz="2000" dirty="0" smtClean="0">
                <a:solidFill>
                  <a:schemeClr val="bg1"/>
                </a:solidFill>
              </a:rPr>
              <a:t>He </a:t>
            </a:r>
            <a:r>
              <a:rPr lang="en-US" sz="2000" dirty="0">
                <a:solidFill>
                  <a:schemeClr val="bg1"/>
                </a:solidFill>
              </a:rPr>
              <a:t>is interceding on our behalf (Rom </a:t>
            </a:r>
            <a:r>
              <a:rPr lang="en-US" sz="2000" dirty="0" smtClean="0">
                <a:solidFill>
                  <a:schemeClr val="bg1"/>
                </a:solidFill>
              </a:rPr>
              <a:t>8:34)</a:t>
            </a:r>
          </a:p>
          <a:p>
            <a:pPr marL="914400" lvl="1" indent="-457200">
              <a:buAutoNum type="arabicPeriod"/>
            </a:pPr>
            <a:r>
              <a:rPr lang="en-US" sz="2200" dirty="0" smtClean="0">
                <a:solidFill>
                  <a:schemeClr val="bg1"/>
                </a:solidFill>
              </a:rPr>
              <a:t>Jesus </a:t>
            </a:r>
            <a:r>
              <a:rPr lang="en-US" sz="2200" dirty="0">
                <a:solidFill>
                  <a:schemeClr val="bg1"/>
                </a:solidFill>
              </a:rPr>
              <a:t>is our One Reconciler (2 </a:t>
            </a:r>
            <a:r>
              <a:rPr lang="en-US" sz="2200" dirty="0" err="1">
                <a:solidFill>
                  <a:schemeClr val="bg1"/>
                </a:solidFill>
              </a:rPr>
              <a:t>Cor</a:t>
            </a:r>
            <a:r>
              <a:rPr lang="en-US" sz="2200" dirty="0">
                <a:solidFill>
                  <a:schemeClr val="bg1"/>
                </a:solidFill>
              </a:rPr>
              <a:t> </a:t>
            </a:r>
            <a:r>
              <a:rPr lang="en-US" sz="2200" dirty="0" smtClean="0">
                <a:solidFill>
                  <a:schemeClr val="bg1"/>
                </a:solidFill>
              </a:rPr>
              <a:t>5:17-21)</a:t>
            </a:r>
          </a:p>
          <a:p>
            <a:pPr marL="914400" lvl="1" indent="-457200">
              <a:buAutoNum type="arabicPeriod"/>
            </a:pPr>
            <a:r>
              <a:rPr lang="en-US" sz="2200" dirty="0" smtClean="0">
                <a:solidFill>
                  <a:schemeClr val="bg1"/>
                </a:solidFill>
              </a:rPr>
              <a:t>Jesus </a:t>
            </a:r>
            <a:r>
              <a:rPr lang="en-US" sz="2200" dirty="0">
                <a:solidFill>
                  <a:schemeClr val="bg1"/>
                </a:solidFill>
              </a:rPr>
              <a:t>makes way for the New Covenant (</a:t>
            </a:r>
            <a:r>
              <a:rPr lang="en-US" sz="2200" dirty="0" err="1">
                <a:solidFill>
                  <a:schemeClr val="bg1"/>
                </a:solidFill>
              </a:rPr>
              <a:t>Heb</a:t>
            </a:r>
            <a:r>
              <a:rPr lang="en-US" sz="2200" dirty="0">
                <a:solidFill>
                  <a:schemeClr val="bg1"/>
                </a:solidFill>
              </a:rPr>
              <a:t> </a:t>
            </a:r>
            <a:r>
              <a:rPr lang="en-US" sz="2200" dirty="0" smtClean="0">
                <a:solidFill>
                  <a:schemeClr val="bg1"/>
                </a:solidFill>
              </a:rPr>
              <a:t>8:6)</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140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1260641" cy="1384995"/>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endParaRPr lang="en-US" sz="2800" dirty="0">
              <a:solidFill>
                <a:schemeClr val="bg1"/>
              </a:solidFill>
            </a:endParaRPr>
          </a:p>
          <a:p>
            <a:pPr marL="514350" indent="-514350">
              <a:buAutoNum type="alphaLcPeriod"/>
            </a:pPr>
            <a:r>
              <a:rPr lang="en-US" sz="2800" dirty="0" smtClean="0">
                <a:solidFill>
                  <a:schemeClr val="bg1"/>
                </a:solidFill>
              </a:rPr>
              <a:t>Why </a:t>
            </a:r>
            <a:r>
              <a:rPr lang="en-US" sz="2800" dirty="0">
                <a:solidFill>
                  <a:schemeClr val="bg1"/>
                </a:solidFill>
              </a:rPr>
              <a:t>does the office of Christ matter? </a:t>
            </a:r>
            <a:endParaRPr lang="en-US" sz="2800" dirty="0" smtClean="0">
              <a:solidFill>
                <a:schemeClr val="bg1"/>
              </a:solidFill>
            </a:endParaRPr>
          </a:p>
          <a:p>
            <a:pPr marL="514350" indent="-514350">
              <a:buAutoNum type="alphaL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65524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361563"/>
            <a:ext cx="7720359" cy="6001643"/>
          </a:xfrm>
          <a:prstGeom prst="rect">
            <a:avLst/>
          </a:prstGeom>
        </p:spPr>
        <p:txBody>
          <a:bodyPr wrap="square">
            <a:spAutoFit/>
          </a:bodyPr>
          <a:lstStyle/>
          <a:p>
            <a:pPr lvl="1"/>
            <a:r>
              <a:rPr lang="en-US" sz="3200" dirty="0" smtClean="0">
                <a:solidFill>
                  <a:schemeClr val="bg1"/>
                </a:solidFill>
              </a:rPr>
              <a:t>But </a:t>
            </a:r>
            <a:r>
              <a:rPr lang="en-US" sz="3200" dirty="0">
                <a:solidFill>
                  <a:schemeClr val="bg1"/>
                </a:solidFill>
              </a:rPr>
              <a:t>as it is, Christ has obtained a ministry that is as much more excellent than the old as the covenant he mediates is better, since it is enacted on better promises. For if that first covenant had been faultless, there would have been no occasion to look for a second.	</a:t>
            </a:r>
            <a:r>
              <a:rPr lang="en-US" sz="3200" dirty="0" smtClean="0">
                <a:solidFill>
                  <a:schemeClr val="bg1"/>
                </a:solidFill>
              </a:rPr>
              <a:t>In </a:t>
            </a:r>
            <a:r>
              <a:rPr lang="en-US" sz="3200" dirty="0">
                <a:solidFill>
                  <a:schemeClr val="bg1"/>
                </a:solidFill>
              </a:rPr>
              <a:t>speaking of a new covenant, he makes the first one obsolete. And what is becoming obsolete and growing old is ready to vanish </a:t>
            </a:r>
            <a:r>
              <a:rPr lang="en-US" sz="3200" dirty="0" smtClean="0">
                <a:solidFill>
                  <a:schemeClr val="bg1"/>
                </a:solidFill>
              </a:rPr>
              <a:t>away. </a:t>
            </a:r>
          </a:p>
          <a:p>
            <a:pPr lvl="1"/>
            <a:endParaRPr lang="en-US" sz="3200" dirty="0">
              <a:solidFill>
                <a:schemeClr val="bg1"/>
              </a:solidFill>
            </a:endParaRPr>
          </a:p>
          <a:p>
            <a:pPr lvl="1"/>
            <a:r>
              <a:rPr lang="en-US" sz="3200" dirty="0" smtClean="0">
                <a:solidFill>
                  <a:schemeClr val="bg1"/>
                </a:solidFill>
              </a:rPr>
              <a:t>(Hebrews 8:6-7, 13 </a:t>
            </a:r>
            <a:r>
              <a:rPr lang="en-US" sz="3200" dirty="0">
                <a:solidFill>
                  <a:schemeClr val="bg1"/>
                </a:solidFill>
              </a:rPr>
              <a:t>ESV)</a:t>
            </a:r>
            <a:endParaRPr lang="en-US" sz="3200" dirty="0">
              <a:solidFill>
                <a:schemeClr val="bg1"/>
              </a:solidFill>
            </a:endParaRPr>
          </a:p>
        </p:txBody>
      </p:sp>
    </p:spTree>
    <p:extLst>
      <p:ext uri="{BB962C8B-B14F-4D97-AF65-F5344CB8AC3E}">
        <p14:creationId xmlns:p14="http://schemas.microsoft.com/office/powerpoint/2010/main" val="296568779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754874"/>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our only hope to draw near to God: (Rom 5:2; </a:t>
            </a:r>
            <a:r>
              <a:rPr lang="en-US" sz="2200" dirty="0" err="1">
                <a:solidFill>
                  <a:schemeClr val="bg1"/>
                </a:solidFill>
              </a:rPr>
              <a:t>Eph</a:t>
            </a:r>
            <a:r>
              <a:rPr lang="en-US" sz="2200" dirty="0">
                <a:solidFill>
                  <a:schemeClr val="bg1"/>
                </a:solidFill>
              </a:rPr>
              <a:t> 2:18; </a:t>
            </a:r>
            <a:r>
              <a:rPr lang="en-US" sz="2200" dirty="0" smtClean="0">
                <a:solidFill>
                  <a:schemeClr val="bg1"/>
                </a:solidFill>
              </a:rPr>
              <a:t>3:12)</a:t>
            </a:r>
          </a:p>
          <a:p>
            <a:pPr marL="914400" lvl="1" indent="-457200">
              <a:buAutoNum type="arabicPeriod"/>
            </a:pPr>
            <a:r>
              <a:rPr lang="en-US" sz="2200" dirty="0" smtClean="0">
                <a:solidFill>
                  <a:schemeClr val="bg1"/>
                </a:solidFill>
              </a:rPr>
              <a:t>Jesus </a:t>
            </a:r>
            <a:r>
              <a:rPr lang="en-US" sz="2200" dirty="0">
                <a:solidFill>
                  <a:schemeClr val="bg1"/>
                </a:solidFill>
              </a:rPr>
              <a:t>does his High Priestly work to make away for sinners to draw near to their Holy God (</a:t>
            </a:r>
            <a:r>
              <a:rPr lang="en-US" sz="2200" dirty="0" err="1">
                <a:solidFill>
                  <a:schemeClr val="bg1"/>
                </a:solidFill>
              </a:rPr>
              <a:t>Heb</a:t>
            </a:r>
            <a:r>
              <a:rPr lang="en-US" sz="2200" dirty="0">
                <a:solidFill>
                  <a:schemeClr val="bg1"/>
                </a:solidFill>
              </a:rPr>
              <a:t> 4:16; 7:25; 10:1, 22; 11:6; 12:18, </a:t>
            </a:r>
            <a:r>
              <a:rPr lang="en-US" sz="2200" dirty="0" smtClean="0">
                <a:solidFill>
                  <a:schemeClr val="bg1"/>
                </a:solidFill>
              </a:rPr>
              <a:t>22)</a:t>
            </a:r>
          </a:p>
          <a:p>
            <a:pPr marL="914400" lvl="1" indent="-457200">
              <a:buAutoNum type="arabicPeriod"/>
            </a:pPr>
            <a:r>
              <a:rPr lang="en-US" sz="2200" dirty="0" smtClean="0">
                <a:solidFill>
                  <a:schemeClr val="bg1"/>
                </a:solidFill>
              </a:rPr>
              <a:t>Jesus </a:t>
            </a:r>
            <a:r>
              <a:rPr lang="en-US" sz="2200" dirty="0">
                <a:solidFill>
                  <a:schemeClr val="bg1"/>
                </a:solidFill>
              </a:rPr>
              <a:t>is our One Mediator (1 Tim 2:5; 1 John </a:t>
            </a:r>
            <a:r>
              <a:rPr lang="en-US" sz="2200" dirty="0" smtClean="0">
                <a:solidFill>
                  <a:schemeClr val="bg1"/>
                </a:solidFill>
              </a:rPr>
              <a:t>2:1)</a:t>
            </a:r>
          </a:p>
          <a:p>
            <a:pPr marL="1371600" lvl="2" indent="-457200">
              <a:buAutoNum type="alphaLcPeriod"/>
            </a:pPr>
            <a:r>
              <a:rPr lang="en-US" sz="2000" dirty="0" smtClean="0">
                <a:solidFill>
                  <a:schemeClr val="bg1"/>
                </a:solidFill>
              </a:rPr>
              <a:t>He </a:t>
            </a:r>
            <a:r>
              <a:rPr lang="en-US" sz="2000" dirty="0">
                <a:solidFill>
                  <a:schemeClr val="bg1"/>
                </a:solidFill>
              </a:rPr>
              <a:t>is interceding on our behalf (Rom </a:t>
            </a:r>
            <a:r>
              <a:rPr lang="en-US" sz="2000" dirty="0" smtClean="0">
                <a:solidFill>
                  <a:schemeClr val="bg1"/>
                </a:solidFill>
              </a:rPr>
              <a:t>8:34)</a:t>
            </a:r>
          </a:p>
          <a:p>
            <a:pPr marL="914400" lvl="1" indent="-457200">
              <a:buAutoNum type="arabicPeriod"/>
            </a:pPr>
            <a:r>
              <a:rPr lang="en-US" sz="2200" dirty="0" smtClean="0">
                <a:solidFill>
                  <a:schemeClr val="bg1"/>
                </a:solidFill>
              </a:rPr>
              <a:t>Jesus </a:t>
            </a:r>
            <a:r>
              <a:rPr lang="en-US" sz="2200" dirty="0">
                <a:solidFill>
                  <a:schemeClr val="bg1"/>
                </a:solidFill>
              </a:rPr>
              <a:t>is our One Reconciler (2 </a:t>
            </a:r>
            <a:r>
              <a:rPr lang="en-US" sz="2200" dirty="0" err="1">
                <a:solidFill>
                  <a:schemeClr val="bg1"/>
                </a:solidFill>
              </a:rPr>
              <a:t>Cor</a:t>
            </a:r>
            <a:r>
              <a:rPr lang="en-US" sz="2200" dirty="0">
                <a:solidFill>
                  <a:schemeClr val="bg1"/>
                </a:solidFill>
              </a:rPr>
              <a:t> </a:t>
            </a:r>
            <a:r>
              <a:rPr lang="en-US" sz="2200" dirty="0" smtClean="0">
                <a:solidFill>
                  <a:schemeClr val="bg1"/>
                </a:solidFill>
              </a:rPr>
              <a:t>5:17-21)</a:t>
            </a:r>
          </a:p>
          <a:p>
            <a:pPr marL="914400" lvl="1" indent="-457200">
              <a:buAutoNum type="arabicPeriod"/>
            </a:pPr>
            <a:r>
              <a:rPr lang="en-US" sz="2200" dirty="0" smtClean="0">
                <a:solidFill>
                  <a:schemeClr val="bg1"/>
                </a:solidFill>
              </a:rPr>
              <a:t>Jesus </a:t>
            </a:r>
            <a:r>
              <a:rPr lang="en-US" sz="2200" dirty="0">
                <a:solidFill>
                  <a:schemeClr val="bg1"/>
                </a:solidFill>
              </a:rPr>
              <a:t>makes way for the New Covenant (</a:t>
            </a:r>
            <a:r>
              <a:rPr lang="en-US" sz="2200" dirty="0" err="1">
                <a:solidFill>
                  <a:schemeClr val="bg1"/>
                </a:solidFill>
              </a:rPr>
              <a:t>Heb</a:t>
            </a:r>
            <a:r>
              <a:rPr lang="en-US" sz="2200" dirty="0">
                <a:solidFill>
                  <a:schemeClr val="bg1"/>
                </a:solidFill>
              </a:rPr>
              <a:t> </a:t>
            </a:r>
            <a:r>
              <a:rPr lang="en-US" sz="2200" dirty="0" smtClean="0">
                <a:solidFill>
                  <a:schemeClr val="bg1"/>
                </a:solidFill>
              </a:rPr>
              <a:t>8:6)</a:t>
            </a:r>
          </a:p>
          <a:p>
            <a:pPr marL="1371600" lvl="2" indent="-457200">
              <a:buAutoNum type="alphaLcPeriod"/>
            </a:pPr>
            <a:r>
              <a:rPr lang="en-US" sz="2000" dirty="0" smtClean="0">
                <a:solidFill>
                  <a:schemeClr val="bg1"/>
                </a:solidFill>
              </a:rPr>
              <a:t>Jesus</a:t>
            </a:r>
            <a:r>
              <a:rPr lang="en-US" sz="2000" dirty="0">
                <a:solidFill>
                  <a:schemeClr val="bg1"/>
                </a:solidFill>
              </a:rPr>
              <a:t>’ priestly work institutes a better covenant </a:t>
            </a:r>
            <a:endParaRPr lang="en-US" sz="20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23869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4062651"/>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our only hope to draw near to God: (Rom 5:2; </a:t>
            </a:r>
            <a:r>
              <a:rPr lang="en-US" sz="2200" dirty="0" err="1">
                <a:solidFill>
                  <a:schemeClr val="bg1"/>
                </a:solidFill>
              </a:rPr>
              <a:t>Eph</a:t>
            </a:r>
            <a:r>
              <a:rPr lang="en-US" sz="2200" dirty="0">
                <a:solidFill>
                  <a:schemeClr val="bg1"/>
                </a:solidFill>
              </a:rPr>
              <a:t> 2:18; </a:t>
            </a:r>
            <a:r>
              <a:rPr lang="en-US" sz="2200" dirty="0" smtClean="0">
                <a:solidFill>
                  <a:schemeClr val="bg1"/>
                </a:solidFill>
              </a:rPr>
              <a:t>3:12)</a:t>
            </a:r>
          </a:p>
          <a:p>
            <a:pPr marL="914400" lvl="1" indent="-457200">
              <a:buAutoNum type="arabicPeriod"/>
            </a:pPr>
            <a:r>
              <a:rPr lang="en-US" sz="2200" dirty="0" smtClean="0">
                <a:solidFill>
                  <a:schemeClr val="bg1"/>
                </a:solidFill>
              </a:rPr>
              <a:t>Jesus </a:t>
            </a:r>
            <a:r>
              <a:rPr lang="en-US" sz="2200" dirty="0">
                <a:solidFill>
                  <a:schemeClr val="bg1"/>
                </a:solidFill>
              </a:rPr>
              <a:t>does his High Priestly work to make away for sinners to draw near to their Holy God (</a:t>
            </a:r>
            <a:r>
              <a:rPr lang="en-US" sz="2200" dirty="0" err="1">
                <a:solidFill>
                  <a:schemeClr val="bg1"/>
                </a:solidFill>
              </a:rPr>
              <a:t>Heb</a:t>
            </a:r>
            <a:r>
              <a:rPr lang="en-US" sz="2200" dirty="0">
                <a:solidFill>
                  <a:schemeClr val="bg1"/>
                </a:solidFill>
              </a:rPr>
              <a:t> 4:16; 7:25; 10:1, 22; 11:6; 12:18, </a:t>
            </a:r>
            <a:r>
              <a:rPr lang="en-US" sz="2200" dirty="0" smtClean="0">
                <a:solidFill>
                  <a:schemeClr val="bg1"/>
                </a:solidFill>
              </a:rPr>
              <a:t>22)</a:t>
            </a:r>
          </a:p>
          <a:p>
            <a:pPr marL="914400" lvl="1" indent="-457200">
              <a:buAutoNum type="arabicPeriod"/>
            </a:pPr>
            <a:r>
              <a:rPr lang="en-US" sz="2200" dirty="0" smtClean="0">
                <a:solidFill>
                  <a:schemeClr val="bg1"/>
                </a:solidFill>
              </a:rPr>
              <a:t>Jesus </a:t>
            </a:r>
            <a:r>
              <a:rPr lang="en-US" sz="2200" dirty="0">
                <a:solidFill>
                  <a:schemeClr val="bg1"/>
                </a:solidFill>
              </a:rPr>
              <a:t>is our One Mediator (1 Tim 2:5; 1 John </a:t>
            </a:r>
            <a:r>
              <a:rPr lang="en-US" sz="2200" dirty="0" smtClean="0">
                <a:solidFill>
                  <a:schemeClr val="bg1"/>
                </a:solidFill>
              </a:rPr>
              <a:t>2:1)</a:t>
            </a:r>
          </a:p>
          <a:p>
            <a:pPr marL="1371600" lvl="2" indent="-457200">
              <a:buAutoNum type="alphaLcPeriod"/>
            </a:pPr>
            <a:r>
              <a:rPr lang="en-US" sz="2000" dirty="0" smtClean="0">
                <a:solidFill>
                  <a:schemeClr val="bg1"/>
                </a:solidFill>
              </a:rPr>
              <a:t>He </a:t>
            </a:r>
            <a:r>
              <a:rPr lang="en-US" sz="2000" dirty="0">
                <a:solidFill>
                  <a:schemeClr val="bg1"/>
                </a:solidFill>
              </a:rPr>
              <a:t>is interceding on our behalf (Rom </a:t>
            </a:r>
            <a:r>
              <a:rPr lang="en-US" sz="2000" dirty="0" smtClean="0">
                <a:solidFill>
                  <a:schemeClr val="bg1"/>
                </a:solidFill>
              </a:rPr>
              <a:t>8:34)</a:t>
            </a:r>
          </a:p>
          <a:p>
            <a:pPr marL="914400" lvl="1" indent="-457200">
              <a:buAutoNum type="arabicPeriod"/>
            </a:pPr>
            <a:r>
              <a:rPr lang="en-US" sz="2200" dirty="0" smtClean="0">
                <a:solidFill>
                  <a:schemeClr val="bg1"/>
                </a:solidFill>
              </a:rPr>
              <a:t>Jesus </a:t>
            </a:r>
            <a:r>
              <a:rPr lang="en-US" sz="2200" dirty="0">
                <a:solidFill>
                  <a:schemeClr val="bg1"/>
                </a:solidFill>
              </a:rPr>
              <a:t>is our One Reconciler (2 </a:t>
            </a:r>
            <a:r>
              <a:rPr lang="en-US" sz="2200" dirty="0" err="1">
                <a:solidFill>
                  <a:schemeClr val="bg1"/>
                </a:solidFill>
              </a:rPr>
              <a:t>Cor</a:t>
            </a:r>
            <a:r>
              <a:rPr lang="en-US" sz="2200" dirty="0">
                <a:solidFill>
                  <a:schemeClr val="bg1"/>
                </a:solidFill>
              </a:rPr>
              <a:t> </a:t>
            </a:r>
            <a:r>
              <a:rPr lang="en-US" sz="2200" dirty="0" smtClean="0">
                <a:solidFill>
                  <a:schemeClr val="bg1"/>
                </a:solidFill>
              </a:rPr>
              <a:t>5:17-21)</a:t>
            </a:r>
          </a:p>
          <a:p>
            <a:pPr marL="914400" lvl="1" indent="-457200">
              <a:buAutoNum type="arabicPeriod"/>
            </a:pPr>
            <a:r>
              <a:rPr lang="en-US" sz="2200" dirty="0" smtClean="0">
                <a:solidFill>
                  <a:schemeClr val="bg1"/>
                </a:solidFill>
              </a:rPr>
              <a:t>Jesus </a:t>
            </a:r>
            <a:r>
              <a:rPr lang="en-US" sz="2200" dirty="0">
                <a:solidFill>
                  <a:schemeClr val="bg1"/>
                </a:solidFill>
              </a:rPr>
              <a:t>makes way for the New Covenant (</a:t>
            </a:r>
            <a:r>
              <a:rPr lang="en-US" sz="2200" dirty="0" err="1">
                <a:solidFill>
                  <a:schemeClr val="bg1"/>
                </a:solidFill>
              </a:rPr>
              <a:t>Heb</a:t>
            </a:r>
            <a:r>
              <a:rPr lang="en-US" sz="2200" dirty="0">
                <a:solidFill>
                  <a:schemeClr val="bg1"/>
                </a:solidFill>
              </a:rPr>
              <a:t> </a:t>
            </a:r>
            <a:r>
              <a:rPr lang="en-US" sz="2200" dirty="0" smtClean="0">
                <a:solidFill>
                  <a:schemeClr val="bg1"/>
                </a:solidFill>
              </a:rPr>
              <a:t>8:6)</a:t>
            </a:r>
          </a:p>
          <a:p>
            <a:pPr marL="1371600" lvl="2" indent="-457200">
              <a:buAutoNum type="alphaLcPeriod"/>
            </a:pPr>
            <a:r>
              <a:rPr lang="en-US" sz="2000" dirty="0" smtClean="0">
                <a:solidFill>
                  <a:schemeClr val="bg1"/>
                </a:solidFill>
              </a:rPr>
              <a:t>Jesus</a:t>
            </a:r>
            <a:r>
              <a:rPr lang="en-US" sz="2000" dirty="0">
                <a:solidFill>
                  <a:schemeClr val="bg1"/>
                </a:solidFill>
              </a:rPr>
              <a:t>’ priestly work institutes a better </a:t>
            </a:r>
            <a:r>
              <a:rPr lang="en-US" sz="2000" dirty="0" smtClean="0">
                <a:solidFill>
                  <a:schemeClr val="bg1"/>
                </a:solidFill>
              </a:rPr>
              <a:t>covenant</a:t>
            </a:r>
          </a:p>
          <a:p>
            <a:pPr marL="1371600" lvl="2" indent="-457200">
              <a:buAutoNum type="alphaLcPeriod"/>
            </a:pPr>
            <a:r>
              <a:rPr lang="en-US" sz="2000" dirty="0" smtClean="0">
                <a:solidFill>
                  <a:schemeClr val="bg1"/>
                </a:solidFill>
              </a:rPr>
              <a:t>Immediate </a:t>
            </a:r>
            <a:r>
              <a:rPr lang="en-US" sz="2000" dirty="0">
                <a:solidFill>
                  <a:schemeClr val="bg1"/>
                </a:solidFill>
              </a:rPr>
              <a:t>to the </a:t>
            </a:r>
            <a:r>
              <a:rPr lang="en-US" sz="2000" dirty="0" smtClean="0">
                <a:solidFill>
                  <a:schemeClr val="bg1"/>
                </a:solidFill>
              </a:rPr>
              <a:t>Lord</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680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4370427"/>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our only hope to draw near to God: (Rom 5:2; </a:t>
            </a:r>
            <a:r>
              <a:rPr lang="en-US" sz="2200" dirty="0" err="1">
                <a:solidFill>
                  <a:schemeClr val="bg1"/>
                </a:solidFill>
              </a:rPr>
              <a:t>Eph</a:t>
            </a:r>
            <a:r>
              <a:rPr lang="en-US" sz="2200" dirty="0">
                <a:solidFill>
                  <a:schemeClr val="bg1"/>
                </a:solidFill>
              </a:rPr>
              <a:t> 2:18; </a:t>
            </a:r>
            <a:r>
              <a:rPr lang="en-US" sz="2200" dirty="0" smtClean="0">
                <a:solidFill>
                  <a:schemeClr val="bg1"/>
                </a:solidFill>
              </a:rPr>
              <a:t>3:12)</a:t>
            </a:r>
          </a:p>
          <a:p>
            <a:pPr marL="914400" lvl="1" indent="-457200">
              <a:buAutoNum type="arabicPeriod"/>
            </a:pPr>
            <a:r>
              <a:rPr lang="en-US" sz="2200" dirty="0" smtClean="0">
                <a:solidFill>
                  <a:schemeClr val="bg1"/>
                </a:solidFill>
              </a:rPr>
              <a:t>Jesus </a:t>
            </a:r>
            <a:r>
              <a:rPr lang="en-US" sz="2200" dirty="0">
                <a:solidFill>
                  <a:schemeClr val="bg1"/>
                </a:solidFill>
              </a:rPr>
              <a:t>does his High Priestly work to make away for sinners to draw near to their Holy God (</a:t>
            </a:r>
            <a:r>
              <a:rPr lang="en-US" sz="2200" dirty="0" err="1">
                <a:solidFill>
                  <a:schemeClr val="bg1"/>
                </a:solidFill>
              </a:rPr>
              <a:t>Heb</a:t>
            </a:r>
            <a:r>
              <a:rPr lang="en-US" sz="2200" dirty="0">
                <a:solidFill>
                  <a:schemeClr val="bg1"/>
                </a:solidFill>
              </a:rPr>
              <a:t> 4:16; 7:25; 10:1, 22; 11:6; 12:18, </a:t>
            </a:r>
            <a:r>
              <a:rPr lang="en-US" sz="2200" dirty="0" smtClean="0">
                <a:solidFill>
                  <a:schemeClr val="bg1"/>
                </a:solidFill>
              </a:rPr>
              <a:t>22)</a:t>
            </a:r>
          </a:p>
          <a:p>
            <a:pPr marL="914400" lvl="1" indent="-457200">
              <a:buAutoNum type="arabicPeriod"/>
            </a:pPr>
            <a:r>
              <a:rPr lang="en-US" sz="2200" dirty="0" smtClean="0">
                <a:solidFill>
                  <a:schemeClr val="bg1"/>
                </a:solidFill>
              </a:rPr>
              <a:t>Jesus </a:t>
            </a:r>
            <a:r>
              <a:rPr lang="en-US" sz="2200" dirty="0">
                <a:solidFill>
                  <a:schemeClr val="bg1"/>
                </a:solidFill>
              </a:rPr>
              <a:t>is our One Mediator (1 Tim 2:5; 1 John </a:t>
            </a:r>
            <a:r>
              <a:rPr lang="en-US" sz="2200" dirty="0" smtClean="0">
                <a:solidFill>
                  <a:schemeClr val="bg1"/>
                </a:solidFill>
              </a:rPr>
              <a:t>2:1)</a:t>
            </a:r>
          </a:p>
          <a:p>
            <a:pPr marL="1371600" lvl="2" indent="-457200">
              <a:buAutoNum type="alphaLcPeriod"/>
            </a:pPr>
            <a:r>
              <a:rPr lang="en-US" sz="2000" dirty="0" smtClean="0">
                <a:solidFill>
                  <a:schemeClr val="bg1"/>
                </a:solidFill>
              </a:rPr>
              <a:t>He </a:t>
            </a:r>
            <a:r>
              <a:rPr lang="en-US" sz="2000" dirty="0">
                <a:solidFill>
                  <a:schemeClr val="bg1"/>
                </a:solidFill>
              </a:rPr>
              <a:t>is interceding on our behalf (Rom </a:t>
            </a:r>
            <a:r>
              <a:rPr lang="en-US" sz="2000" dirty="0" smtClean="0">
                <a:solidFill>
                  <a:schemeClr val="bg1"/>
                </a:solidFill>
              </a:rPr>
              <a:t>8:34)</a:t>
            </a:r>
          </a:p>
          <a:p>
            <a:pPr marL="914400" lvl="1" indent="-457200">
              <a:buAutoNum type="arabicPeriod"/>
            </a:pPr>
            <a:r>
              <a:rPr lang="en-US" sz="2200" dirty="0" smtClean="0">
                <a:solidFill>
                  <a:schemeClr val="bg1"/>
                </a:solidFill>
              </a:rPr>
              <a:t>Jesus </a:t>
            </a:r>
            <a:r>
              <a:rPr lang="en-US" sz="2200" dirty="0">
                <a:solidFill>
                  <a:schemeClr val="bg1"/>
                </a:solidFill>
              </a:rPr>
              <a:t>is our One Reconciler (2 </a:t>
            </a:r>
            <a:r>
              <a:rPr lang="en-US" sz="2200" dirty="0" err="1">
                <a:solidFill>
                  <a:schemeClr val="bg1"/>
                </a:solidFill>
              </a:rPr>
              <a:t>Cor</a:t>
            </a:r>
            <a:r>
              <a:rPr lang="en-US" sz="2200" dirty="0">
                <a:solidFill>
                  <a:schemeClr val="bg1"/>
                </a:solidFill>
              </a:rPr>
              <a:t> </a:t>
            </a:r>
            <a:r>
              <a:rPr lang="en-US" sz="2200" dirty="0" smtClean="0">
                <a:solidFill>
                  <a:schemeClr val="bg1"/>
                </a:solidFill>
              </a:rPr>
              <a:t>5:17-21)</a:t>
            </a:r>
          </a:p>
          <a:p>
            <a:pPr marL="914400" lvl="1" indent="-457200">
              <a:buAutoNum type="arabicPeriod"/>
            </a:pPr>
            <a:r>
              <a:rPr lang="en-US" sz="2200" dirty="0" smtClean="0">
                <a:solidFill>
                  <a:schemeClr val="bg1"/>
                </a:solidFill>
              </a:rPr>
              <a:t>Jesus </a:t>
            </a:r>
            <a:r>
              <a:rPr lang="en-US" sz="2200" dirty="0">
                <a:solidFill>
                  <a:schemeClr val="bg1"/>
                </a:solidFill>
              </a:rPr>
              <a:t>makes way for the New Covenant (</a:t>
            </a:r>
            <a:r>
              <a:rPr lang="en-US" sz="2200" dirty="0" err="1">
                <a:solidFill>
                  <a:schemeClr val="bg1"/>
                </a:solidFill>
              </a:rPr>
              <a:t>Heb</a:t>
            </a:r>
            <a:r>
              <a:rPr lang="en-US" sz="2200" dirty="0">
                <a:solidFill>
                  <a:schemeClr val="bg1"/>
                </a:solidFill>
              </a:rPr>
              <a:t> </a:t>
            </a:r>
            <a:r>
              <a:rPr lang="en-US" sz="2200" dirty="0" smtClean="0">
                <a:solidFill>
                  <a:schemeClr val="bg1"/>
                </a:solidFill>
              </a:rPr>
              <a:t>8:6)</a:t>
            </a:r>
          </a:p>
          <a:p>
            <a:pPr marL="1371600" lvl="2" indent="-457200">
              <a:buAutoNum type="alphaLcPeriod"/>
            </a:pPr>
            <a:r>
              <a:rPr lang="en-US" sz="2000" dirty="0" smtClean="0">
                <a:solidFill>
                  <a:schemeClr val="bg1"/>
                </a:solidFill>
              </a:rPr>
              <a:t>Jesus</a:t>
            </a:r>
            <a:r>
              <a:rPr lang="en-US" sz="2000" dirty="0">
                <a:solidFill>
                  <a:schemeClr val="bg1"/>
                </a:solidFill>
              </a:rPr>
              <a:t>’ priestly work institutes a better covenant </a:t>
            </a:r>
            <a:endParaRPr lang="en-US" sz="2000" dirty="0">
              <a:solidFill>
                <a:schemeClr val="bg1"/>
              </a:solidFill>
            </a:endParaRPr>
          </a:p>
          <a:p>
            <a:pPr marL="1371600" lvl="2" indent="-457200">
              <a:buAutoNum type="alphaLcPeriod"/>
            </a:pPr>
            <a:r>
              <a:rPr lang="en-US" sz="2000" dirty="0" smtClean="0">
                <a:solidFill>
                  <a:schemeClr val="bg1"/>
                </a:solidFill>
              </a:rPr>
              <a:t>Immediate </a:t>
            </a:r>
            <a:r>
              <a:rPr lang="en-US" sz="2000" dirty="0">
                <a:solidFill>
                  <a:schemeClr val="bg1"/>
                </a:solidFill>
              </a:rPr>
              <a:t>to the </a:t>
            </a:r>
            <a:r>
              <a:rPr lang="en-US" sz="2000" dirty="0" smtClean="0">
                <a:solidFill>
                  <a:schemeClr val="bg1"/>
                </a:solidFill>
              </a:rPr>
              <a:t>Lord</a:t>
            </a:r>
          </a:p>
          <a:p>
            <a:pPr marL="1371600" lvl="2" indent="-457200">
              <a:buAutoNum type="alphaLcPeriod"/>
            </a:pPr>
            <a:r>
              <a:rPr lang="en-US" sz="2000" dirty="0" smtClean="0">
                <a:solidFill>
                  <a:schemeClr val="bg1"/>
                </a:solidFill>
              </a:rPr>
              <a:t>Full </a:t>
            </a:r>
            <a:r>
              <a:rPr lang="en-US" sz="2000" dirty="0">
                <a:solidFill>
                  <a:schemeClr val="bg1"/>
                </a:solidFill>
              </a:rPr>
              <a:t>payment of </a:t>
            </a:r>
            <a:r>
              <a:rPr lang="en-US" sz="2000" dirty="0" smtClean="0">
                <a:solidFill>
                  <a:schemeClr val="bg1"/>
                </a:solidFill>
              </a:rPr>
              <a:t>sins</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06829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4678204"/>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our only hope to draw near to God: (Rom 5:2; </a:t>
            </a:r>
            <a:r>
              <a:rPr lang="en-US" sz="2200" dirty="0" err="1">
                <a:solidFill>
                  <a:schemeClr val="bg1"/>
                </a:solidFill>
              </a:rPr>
              <a:t>Eph</a:t>
            </a:r>
            <a:r>
              <a:rPr lang="en-US" sz="2200" dirty="0">
                <a:solidFill>
                  <a:schemeClr val="bg1"/>
                </a:solidFill>
              </a:rPr>
              <a:t> 2:18; </a:t>
            </a:r>
            <a:r>
              <a:rPr lang="en-US" sz="2200" dirty="0" smtClean="0">
                <a:solidFill>
                  <a:schemeClr val="bg1"/>
                </a:solidFill>
              </a:rPr>
              <a:t>3:12)</a:t>
            </a:r>
          </a:p>
          <a:p>
            <a:pPr marL="914400" lvl="1" indent="-457200">
              <a:buAutoNum type="arabicPeriod"/>
            </a:pPr>
            <a:r>
              <a:rPr lang="en-US" sz="2200" dirty="0" smtClean="0">
                <a:solidFill>
                  <a:schemeClr val="bg1"/>
                </a:solidFill>
              </a:rPr>
              <a:t>Jesus </a:t>
            </a:r>
            <a:r>
              <a:rPr lang="en-US" sz="2200" dirty="0">
                <a:solidFill>
                  <a:schemeClr val="bg1"/>
                </a:solidFill>
              </a:rPr>
              <a:t>does his High Priestly work to make away for sinners to draw near to their Holy God (</a:t>
            </a:r>
            <a:r>
              <a:rPr lang="en-US" sz="2200" dirty="0" err="1">
                <a:solidFill>
                  <a:schemeClr val="bg1"/>
                </a:solidFill>
              </a:rPr>
              <a:t>Heb</a:t>
            </a:r>
            <a:r>
              <a:rPr lang="en-US" sz="2200" dirty="0">
                <a:solidFill>
                  <a:schemeClr val="bg1"/>
                </a:solidFill>
              </a:rPr>
              <a:t> 4:16; 7:25; 10:1, 22; 11:6; 12:18, </a:t>
            </a:r>
            <a:r>
              <a:rPr lang="en-US" sz="2200" dirty="0" smtClean="0">
                <a:solidFill>
                  <a:schemeClr val="bg1"/>
                </a:solidFill>
              </a:rPr>
              <a:t>22)</a:t>
            </a:r>
          </a:p>
          <a:p>
            <a:pPr marL="914400" lvl="1" indent="-457200">
              <a:buAutoNum type="arabicPeriod"/>
            </a:pPr>
            <a:r>
              <a:rPr lang="en-US" sz="2200" dirty="0" smtClean="0">
                <a:solidFill>
                  <a:schemeClr val="bg1"/>
                </a:solidFill>
              </a:rPr>
              <a:t>Jesus </a:t>
            </a:r>
            <a:r>
              <a:rPr lang="en-US" sz="2200" dirty="0">
                <a:solidFill>
                  <a:schemeClr val="bg1"/>
                </a:solidFill>
              </a:rPr>
              <a:t>is our One Mediator (1 Tim 2:5; 1 John </a:t>
            </a:r>
            <a:r>
              <a:rPr lang="en-US" sz="2200" dirty="0" smtClean="0">
                <a:solidFill>
                  <a:schemeClr val="bg1"/>
                </a:solidFill>
              </a:rPr>
              <a:t>2:1)</a:t>
            </a:r>
          </a:p>
          <a:p>
            <a:pPr marL="1371600" lvl="2" indent="-457200">
              <a:buAutoNum type="alphaLcPeriod"/>
            </a:pPr>
            <a:r>
              <a:rPr lang="en-US" sz="2000" dirty="0" smtClean="0">
                <a:solidFill>
                  <a:schemeClr val="bg1"/>
                </a:solidFill>
              </a:rPr>
              <a:t>He </a:t>
            </a:r>
            <a:r>
              <a:rPr lang="en-US" sz="2000" dirty="0">
                <a:solidFill>
                  <a:schemeClr val="bg1"/>
                </a:solidFill>
              </a:rPr>
              <a:t>is interceding on our behalf (Rom </a:t>
            </a:r>
            <a:r>
              <a:rPr lang="en-US" sz="2000" dirty="0" smtClean="0">
                <a:solidFill>
                  <a:schemeClr val="bg1"/>
                </a:solidFill>
              </a:rPr>
              <a:t>8:34)</a:t>
            </a:r>
          </a:p>
          <a:p>
            <a:pPr marL="914400" lvl="1" indent="-457200">
              <a:buAutoNum type="arabicPeriod"/>
            </a:pPr>
            <a:r>
              <a:rPr lang="en-US" sz="2200" dirty="0" smtClean="0">
                <a:solidFill>
                  <a:schemeClr val="bg1"/>
                </a:solidFill>
              </a:rPr>
              <a:t>Jesus </a:t>
            </a:r>
            <a:r>
              <a:rPr lang="en-US" sz="2200" dirty="0">
                <a:solidFill>
                  <a:schemeClr val="bg1"/>
                </a:solidFill>
              </a:rPr>
              <a:t>is our One Reconciler (2 </a:t>
            </a:r>
            <a:r>
              <a:rPr lang="en-US" sz="2200" dirty="0" err="1">
                <a:solidFill>
                  <a:schemeClr val="bg1"/>
                </a:solidFill>
              </a:rPr>
              <a:t>Cor</a:t>
            </a:r>
            <a:r>
              <a:rPr lang="en-US" sz="2200" dirty="0">
                <a:solidFill>
                  <a:schemeClr val="bg1"/>
                </a:solidFill>
              </a:rPr>
              <a:t> </a:t>
            </a:r>
            <a:r>
              <a:rPr lang="en-US" sz="2200" dirty="0" smtClean="0">
                <a:solidFill>
                  <a:schemeClr val="bg1"/>
                </a:solidFill>
              </a:rPr>
              <a:t>5:17-21)</a:t>
            </a:r>
          </a:p>
          <a:p>
            <a:pPr marL="914400" lvl="1" indent="-457200">
              <a:buAutoNum type="arabicPeriod"/>
            </a:pPr>
            <a:r>
              <a:rPr lang="en-US" sz="2200" dirty="0" smtClean="0">
                <a:solidFill>
                  <a:schemeClr val="bg1"/>
                </a:solidFill>
              </a:rPr>
              <a:t>Jesus </a:t>
            </a:r>
            <a:r>
              <a:rPr lang="en-US" sz="2200" dirty="0">
                <a:solidFill>
                  <a:schemeClr val="bg1"/>
                </a:solidFill>
              </a:rPr>
              <a:t>makes way for the New Covenant (</a:t>
            </a:r>
            <a:r>
              <a:rPr lang="en-US" sz="2200" dirty="0" err="1">
                <a:solidFill>
                  <a:schemeClr val="bg1"/>
                </a:solidFill>
              </a:rPr>
              <a:t>Heb</a:t>
            </a:r>
            <a:r>
              <a:rPr lang="en-US" sz="2200" dirty="0">
                <a:solidFill>
                  <a:schemeClr val="bg1"/>
                </a:solidFill>
              </a:rPr>
              <a:t> </a:t>
            </a:r>
            <a:r>
              <a:rPr lang="en-US" sz="2200" dirty="0" smtClean="0">
                <a:solidFill>
                  <a:schemeClr val="bg1"/>
                </a:solidFill>
              </a:rPr>
              <a:t>8:6)</a:t>
            </a:r>
          </a:p>
          <a:p>
            <a:pPr marL="1371600" lvl="2" indent="-457200">
              <a:buAutoNum type="alphaLcPeriod"/>
            </a:pPr>
            <a:r>
              <a:rPr lang="en-US" sz="2000" dirty="0" smtClean="0">
                <a:solidFill>
                  <a:schemeClr val="bg1"/>
                </a:solidFill>
              </a:rPr>
              <a:t>Jesus</a:t>
            </a:r>
            <a:r>
              <a:rPr lang="en-US" sz="2000" dirty="0">
                <a:solidFill>
                  <a:schemeClr val="bg1"/>
                </a:solidFill>
              </a:rPr>
              <a:t>’ priestly work institutes a better covenant </a:t>
            </a:r>
            <a:endParaRPr lang="en-US" sz="2000" dirty="0" smtClean="0">
              <a:solidFill>
                <a:schemeClr val="bg1"/>
              </a:solidFill>
            </a:endParaRPr>
          </a:p>
          <a:p>
            <a:pPr marL="1371600" lvl="2" indent="-457200">
              <a:buAutoNum type="alphaLcPeriod"/>
            </a:pPr>
            <a:r>
              <a:rPr lang="en-US" sz="2000" dirty="0" smtClean="0">
                <a:solidFill>
                  <a:schemeClr val="bg1"/>
                </a:solidFill>
              </a:rPr>
              <a:t>Immediate </a:t>
            </a:r>
            <a:r>
              <a:rPr lang="en-US" sz="2000" dirty="0">
                <a:solidFill>
                  <a:schemeClr val="bg1"/>
                </a:solidFill>
              </a:rPr>
              <a:t>to the </a:t>
            </a:r>
            <a:r>
              <a:rPr lang="en-US" sz="2000" dirty="0" smtClean="0">
                <a:solidFill>
                  <a:schemeClr val="bg1"/>
                </a:solidFill>
              </a:rPr>
              <a:t>Lord</a:t>
            </a:r>
          </a:p>
          <a:p>
            <a:pPr marL="1371600" lvl="2" indent="-457200">
              <a:buAutoNum type="alphaLcPeriod"/>
            </a:pPr>
            <a:r>
              <a:rPr lang="en-US" sz="2000" dirty="0" smtClean="0">
                <a:solidFill>
                  <a:schemeClr val="bg1"/>
                </a:solidFill>
              </a:rPr>
              <a:t>Full </a:t>
            </a:r>
            <a:r>
              <a:rPr lang="en-US" sz="2000" dirty="0">
                <a:solidFill>
                  <a:schemeClr val="bg1"/>
                </a:solidFill>
              </a:rPr>
              <a:t>payment of </a:t>
            </a:r>
            <a:r>
              <a:rPr lang="en-US" sz="2000" dirty="0" smtClean="0">
                <a:solidFill>
                  <a:schemeClr val="bg1"/>
                </a:solidFill>
              </a:rPr>
              <a:t>sins</a:t>
            </a:r>
          </a:p>
          <a:p>
            <a:pPr marL="1371600" lvl="2" indent="-457200">
              <a:buAutoNum type="alphaLcPeriod"/>
            </a:pPr>
            <a:r>
              <a:rPr lang="en-US" sz="2000" dirty="0" smtClean="0">
                <a:solidFill>
                  <a:schemeClr val="bg1"/>
                </a:solidFill>
              </a:rPr>
              <a:t>New </a:t>
            </a:r>
            <a:r>
              <a:rPr lang="en-US" sz="2000" dirty="0">
                <a:solidFill>
                  <a:schemeClr val="bg1"/>
                </a:solidFill>
              </a:rPr>
              <a:t>means the old is completed and obsolete (</a:t>
            </a:r>
            <a:r>
              <a:rPr lang="en-US" sz="2000" dirty="0" err="1">
                <a:solidFill>
                  <a:schemeClr val="bg1"/>
                </a:solidFill>
              </a:rPr>
              <a:t>Jer</a:t>
            </a:r>
            <a:r>
              <a:rPr lang="en-US" sz="2000" dirty="0">
                <a:solidFill>
                  <a:schemeClr val="bg1"/>
                </a:solidFill>
              </a:rPr>
              <a:t> 31:31ff; </a:t>
            </a:r>
            <a:r>
              <a:rPr lang="en-US" sz="2000" dirty="0" err="1">
                <a:solidFill>
                  <a:schemeClr val="bg1"/>
                </a:solidFill>
              </a:rPr>
              <a:t>Heb</a:t>
            </a:r>
            <a:r>
              <a:rPr lang="en-US" sz="2000" dirty="0">
                <a:solidFill>
                  <a:schemeClr val="bg1"/>
                </a:solidFill>
              </a:rPr>
              <a:t> </a:t>
            </a:r>
            <a:r>
              <a:rPr lang="en-US" sz="2000" dirty="0" smtClean="0">
                <a:solidFill>
                  <a:schemeClr val="bg1"/>
                </a:solidFill>
              </a:rPr>
              <a:t>8:7)</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05012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5909310"/>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our only hope to draw near to God: (Rom 5:2; </a:t>
            </a:r>
            <a:r>
              <a:rPr lang="en-US" sz="2200" dirty="0" err="1">
                <a:solidFill>
                  <a:schemeClr val="bg1"/>
                </a:solidFill>
              </a:rPr>
              <a:t>Eph</a:t>
            </a:r>
            <a:r>
              <a:rPr lang="en-US" sz="2200" dirty="0">
                <a:solidFill>
                  <a:schemeClr val="bg1"/>
                </a:solidFill>
              </a:rPr>
              <a:t> 2:18; </a:t>
            </a:r>
            <a:r>
              <a:rPr lang="en-US" sz="2200" dirty="0" smtClean="0">
                <a:solidFill>
                  <a:schemeClr val="bg1"/>
                </a:solidFill>
              </a:rPr>
              <a:t>3:12)</a:t>
            </a:r>
          </a:p>
          <a:p>
            <a:pPr marL="914400" lvl="1" indent="-457200">
              <a:buAutoNum type="arabicPeriod"/>
            </a:pPr>
            <a:r>
              <a:rPr lang="en-US" sz="2200" dirty="0" smtClean="0">
                <a:solidFill>
                  <a:schemeClr val="bg1"/>
                </a:solidFill>
              </a:rPr>
              <a:t>Jesus </a:t>
            </a:r>
            <a:r>
              <a:rPr lang="en-US" sz="2200" dirty="0">
                <a:solidFill>
                  <a:schemeClr val="bg1"/>
                </a:solidFill>
              </a:rPr>
              <a:t>does his High Priestly work to make away for sinners to draw near to their Holy God (</a:t>
            </a:r>
            <a:r>
              <a:rPr lang="en-US" sz="2200" dirty="0" err="1">
                <a:solidFill>
                  <a:schemeClr val="bg1"/>
                </a:solidFill>
              </a:rPr>
              <a:t>Heb</a:t>
            </a:r>
            <a:r>
              <a:rPr lang="en-US" sz="2200" dirty="0">
                <a:solidFill>
                  <a:schemeClr val="bg1"/>
                </a:solidFill>
              </a:rPr>
              <a:t> 4:16; 7:25; 10:1, 22; 11:6; 12:18, </a:t>
            </a:r>
            <a:r>
              <a:rPr lang="en-US" sz="2200" dirty="0" smtClean="0">
                <a:solidFill>
                  <a:schemeClr val="bg1"/>
                </a:solidFill>
              </a:rPr>
              <a:t>22)</a:t>
            </a:r>
          </a:p>
          <a:p>
            <a:pPr marL="914400" lvl="1" indent="-457200">
              <a:buAutoNum type="arabicPeriod"/>
            </a:pPr>
            <a:r>
              <a:rPr lang="en-US" sz="2200" dirty="0" smtClean="0">
                <a:solidFill>
                  <a:schemeClr val="bg1"/>
                </a:solidFill>
              </a:rPr>
              <a:t>Jesus </a:t>
            </a:r>
            <a:r>
              <a:rPr lang="en-US" sz="2200" dirty="0">
                <a:solidFill>
                  <a:schemeClr val="bg1"/>
                </a:solidFill>
              </a:rPr>
              <a:t>is our One Mediator (1 Tim 2:5; 1 John </a:t>
            </a:r>
            <a:r>
              <a:rPr lang="en-US" sz="2200" dirty="0" smtClean="0">
                <a:solidFill>
                  <a:schemeClr val="bg1"/>
                </a:solidFill>
              </a:rPr>
              <a:t>2:1)</a:t>
            </a:r>
          </a:p>
          <a:p>
            <a:pPr marL="1371600" lvl="2" indent="-457200">
              <a:buAutoNum type="alphaLcPeriod"/>
            </a:pPr>
            <a:r>
              <a:rPr lang="en-US" sz="2000" dirty="0" smtClean="0">
                <a:solidFill>
                  <a:schemeClr val="bg1"/>
                </a:solidFill>
              </a:rPr>
              <a:t>He </a:t>
            </a:r>
            <a:r>
              <a:rPr lang="en-US" sz="2000" dirty="0">
                <a:solidFill>
                  <a:schemeClr val="bg1"/>
                </a:solidFill>
              </a:rPr>
              <a:t>is interceding on our behalf (Rom </a:t>
            </a:r>
            <a:r>
              <a:rPr lang="en-US" sz="2000" dirty="0" smtClean="0">
                <a:solidFill>
                  <a:schemeClr val="bg1"/>
                </a:solidFill>
              </a:rPr>
              <a:t>8:34)</a:t>
            </a:r>
          </a:p>
          <a:p>
            <a:pPr marL="914400" lvl="1" indent="-457200">
              <a:buAutoNum type="arabicPeriod"/>
            </a:pPr>
            <a:r>
              <a:rPr lang="en-US" sz="2200" dirty="0" smtClean="0">
                <a:solidFill>
                  <a:schemeClr val="bg1"/>
                </a:solidFill>
              </a:rPr>
              <a:t>Jesus </a:t>
            </a:r>
            <a:r>
              <a:rPr lang="en-US" sz="2200" dirty="0">
                <a:solidFill>
                  <a:schemeClr val="bg1"/>
                </a:solidFill>
              </a:rPr>
              <a:t>is our One Reconciler (2 </a:t>
            </a:r>
            <a:r>
              <a:rPr lang="en-US" sz="2200" dirty="0" err="1">
                <a:solidFill>
                  <a:schemeClr val="bg1"/>
                </a:solidFill>
              </a:rPr>
              <a:t>Cor</a:t>
            </a:r>
            <a:r>
              <a:rPr lang="en-US" sz="2200" dirty="0">
                <a:solidFill>
                  <a:schemeClr val="bg1"/>
                </a:solidFill>
              </a:rPr>
              <a:t> </a:t>
            </a:r>
            <a:r>
              <a:rPr lang="en-US" sz="2200" dirty="0" smtClean="0">
                <a:solidFill>
                  <a:schemeClr val="bg1"/>
                </a:solidFill>
              </a:rPr>
              <a:t>5:17-21)</a:t>
            </a:r>
          </a:p>
          <a:p>
            <a:pPr marL="914400" lvl="1" indent="-457200">
              <a:buAutoNum type="arabicPeriod"/>
            </a:pPr>
            <a:r>
              <a:rPr lang="en-US" sz="2200" dirty="0" smtClean="0">
                <a:solidFill>
                  <a:schemeClr val="bg1"/>
                </a:solidFill>
              </a:rPr>
              <a:t>Jesus </a:t>
            </a:r>
            <a:r>
              <a:rPr lang="en-US" sz="2200" dirty="0">
                <a:solidFill>
                  <a:schemeClr val="bg1"/>
                </a:solidFill>
              </a:rPr>
              <a:t>makes way for the New Covenant (</a:t>
            </a:r>
            <a:r>
              <a:rPr lang="en-US" sz="2200" dirty="0" err="1">
                <a:solidFill>
                  <a:schemeClr val="bg1"/>
                </a:solidFill>
              </a:rPr>
              <a:t>Heb</a:t>
            </a:r>
            <a:r>
              <a:rPr lang="en-US" sz="2200" dirty="0">
                <a:solidFill>
                  <a:schemeClr val="bg1"/>
                </a:solidFill>
              </a:rPr>
              <a:t> </a:t>
            </a:r>
            <a:r>
              <a:rPr lang="en-US" sz="2200" dirty="0" smtClean="0">
                <a:solidFill>
                  <a:schemeClr val="bg1"/>
                </a:solidFill>
              </a:rPr>
              <a:t>8:6)</a:t>
            </a:r>
          </a:p>
          <a:p>
            <a:pPr marL="1371600" lvl="2" indent="-457200">
              <a:buAutoNum type="alphaLcPeriod"/>
            </a:pPr>
            <a:r>
              <a:rPr lang="en-US" sz="2000" dirty="0" smtClean="0">
                <a:solidFill>
                  <a:schemeClr val="bg1"/>
                </a:solidFill>
              </a:rPr>
              <a:t>Jesus</a:t>
            </a:r>
            <a:r>
              <a:rPr lang="en-US" sz="2000" dirty="0">
                <a:solidFill>
                  <a:schemeClr val="bg1"/>
                </a:solidFill>
              </a:rPr>
              <a:t>’ priestly work institutes a better covenant </a:t>
            </a:r>
            <a:endParaRPr lang="en-US" sz="2000" dirty="0" smtClean="0">
              <a:solidFill>
                <a:schemeClr val="bg1"/>
              </a:solidFill>
            </a:endParaRPr>
          </a:p>
          <a:p>
            <a:pPr marL="1371600" lvl="2" indent="-457200">
              <a:buAutoNum type="alphaLcPeriod"/>
            </a:pPr>
            <a:r>
              <a:rPr lang="en-US" sz="2000" dirty="0" smtClean="0">
                <a:solidFill>
                  <a:schemeClr val="bg1"/>
                </a:solidFill>
              </a:rPr>
              <a:t>Immediate </a:t>
            </a:r>
            <a:r>
              <a:rPr lang="en-US" sz="2000" dirty="0">
                <a:solidFill>
                  <a:schemeClr val="bg1"/>
                </a:solidFill>
              </a:rPr>
              <a:t>to the </a:t>
            </a:r>
            <a:r>
              <a:rPr lang="en-US" sz="2000" dirty="0" smtClean="0">
                <a:solidFill>
                  <a:schemeClr val="bg1"/>
                </a:solidFill>
              </a:rPr>
              <a:t>Lord</a:t>
            </a:r>
          </a:p>
          <a:p>
            <a:pPr marL="1371600" lvl="2" indent="-457200">
              <a:buAutoNum type="alphaLcPeriod"/>
            </a:pPr>
            <a:r>
              <a:rPr lang="en-US" sz="2000" dirty="0" smtClean="0">
                <a:solidFill>
                  <a:schemeClr val="bg1"/>
                </a:solidFill>
              </a:rPr>
              <a:t>Full </a:t>
            </a:r>
            <a:r>
              <a:rPr lang="en-US" sz="2000" dirty="0">
                <a:solidFill>
                  <a:schemeClr val="bg1"/>
                </a:solidFill>
              </a:rPr>
              <a:t>payment of </a:t>
            </a:r>
            <a:r>
              <a:rPr lang="en-US" sz="2000" dirty="0" smtClean="0">
                <a:solidFill>
                  <a:schemeClr val="bg1"/>
                </a:solidFill>
              </a:rPr>
              <a:t>sins</a:t>
            </a:r>
          </a:p>
          <a:p>
            <a:pPr marL="1371600" lvl="2" indent="-457200">
              <a:buAutoNum type="alphaLcPeriod"/>
            </a:pPr>
            <a:r>
              <a:rPr lang="en-US" sz="2000" dirty="0" smtClean="0">
                <a:solidFill>
                  <a:schemeClr val="bg1"/>
                </a:solidFill>
              </a:rPr>
              <a:t>New </a:t>
            </a:r>
            <a:r>
              <a:rPr lang="en-US" sz="2000" dirty="0">
                <a:solidFill>
                  <a:schemeClr val="bg1"/>
                </a:solidFill>
              </a:rPr>
              <a:t>means the old is completed and obsolete (</a:t>
            </a:r>
            <a:r>
              <a:rPr lang="en-US" sz="2000" dirty="0" err="1">
                <a:solidFill>
                  <a:schemeClr val="bg1"/>
                </a:solidFill>
              </a:rPr>
              <a:t>Jer</a:t>
            </a:r>
            <a:r>
              <a:rPr lang="en-US" sz="2000" dirty="0">
                <a:solidFill>
                  <a:schemeClr val="bg1"/>
                </a:solidFill>
              </a:rPr>
              <a:t> 31:31ff; </a:t>
            </a:r>
            <a:r>
              <a:rPr lang="en-US" sz="2000" dirty="0" err="1">
                <a:solidFill>
                  <a:schemeClr val="bg1"/>
                </a:solidFill>
              </a:rPr>
              <a:t>Heb</a:t>
            </a:r>
            <a:r>
              <a:rPr lang="en-US" sz="2000" dirty="0">
                <a:solidFill>
                  <a:schemeClr val="bg1"/>
                </a:solidFill>
              </a:rPr>
              <a:t> </a:t>
            </a:r>
            <a:r>
              <a:rPr lang="en-US" sz="2000" dirty="0" smtClean="0">
                <a:solidFill>
                  <a:schemeClr val="bg1"/>
                </a:solidFill>
              </a:rPr>
              <a:t>8:7)</a:t>
            </a:r>
          </a:p>
          <a:p>
            <a:pPr marL="1885950" lvl="3" indent="-514350">
              <a:buAutoNum type="romanLcPeriod"/>
            </a:pPr>
            <a:r>
              <a:rPr lang="en-US" sz="2000" dirty="0" smtClean="0">
                <a:solidFill>
                  <a:schemeClr val="bg1"/>
                </a:solidFill>
              </a:rPr>
              <a:t>The </a:t>
            </a:r>
            <a:r>
              <a:rPr lang="en-US" sz="2000" dirty="0">
                <a:solidFill>
                  <a:schemeClr val="bg1"/>
                </a:solidFill>
              </a:rPr>
              <a:t>external law becomes internal: The law is written on the </a:t>
            </a:r>
            <a:r>
              <a:rPr lang="en-US" sz="2000" dirty="0" smtClean="0">
                <a:solidFill>
                  <a:schemeClr val="bg1"/>
                </a:solidFill>
              </a:rPr>
              <a:t>heart</a:t>
            </a:r>
            <a:endParaRPr lang="en-US" sz="2000" dirty="0">
              <a:solidFill>
                <a:schemeClr val="bg1"/>
              </a:solidFill>
            </a:endParaRPr>
          </a:p>
          <a:p>
            <a:pPr marL="457200" indent="-457200">
              <a:buAutoNum type="alphaLcPeriod"/>
            </a:pPr>
            <a:endParaRPr lang="en-US" sz="2000" dirty="0">
              <a:solidFill>
                <a:schemeClr val="bg1"/>
              </a:solidFill>
            </a:endParaRPr>
          </a:p>
          <a:p>
            <a:pPr marL="457200" indent="-457200">
              <a:buAutoNum type="alphaLcPeriod"/>
            </a:pPr>
            <a:endParaRPr lang="en-US" sz="2000" dirty="0">
              <a:solidFill>
                <a:schemeClr val="bg1"/>
              </a:solidFill>
            </a:endParaRPr>
          </a:p>
          <a:p>
            <a:pPr marL="457200" indent="-457200">
              <a:buAutoNum type="alphaLcPeriod"/>
            </a:pPr>
            <a:endParaRPr lang="en-US" sz="20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7752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6217087"/>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our only hope to draw near to God: (Rom 5:2; </a:t>
            </a:r>
            <a:r>
              <a:rPr lang="en-US" sz="2200" dirty="0" err="1">
                <a:solidFill>
                  <a:schemeClr val="bg1"/>
                </a:solidFill>
              </a:rPr>
              <a:t>Eph</a:t>
            </a:r>
            <a:r>
              <a:rPr lang="en-US" sz="2200" dirty="0">
                <a:solidFill>
                  <a:schemeClr val="bg1"/>
                </a:solidFill>
              </a:rPr>
              <a:t> 2:18; </a:t>
            </a:r>
            <a:r>
              <a:rPr lang="en-US" sz="2200" dirty="0" smtClean="0">
                <a:solidFill>
                  <a:schemeClr val="bg1"/>
                </a:solidFill>
              </a:rPr>
              <a:t>3:12)</a:t>
            </a:r>
          </a:p>
          <a:p>
            <a:pPr marL="914400" lvl="1" indent="-457200">
              <a:buAutoNum type="arabicPeriod"/>
            </a:pPr>
            <a:r>
              <a:rPr lang="en-US" sz="2200" dirty="0" smtClean="0">
                <a:solidFill>
                  <a:schemeClr val="bg1"/>
                </a:solidFill>
              </a:rPr>
              <a:t>Jesus </a:t>
            </a:r>
            <a:r>
              <a:rPr lang="en-US" sz="2200" dirty="0">
                <a:solidFill>
                  <a:schemeClr val="bg1"/>
                </a:solidFill>
              </a:rPr>
              <a:t>does his High Priestly work to make away for sinners to draw near to their Holy God (</a:t>
            </a:r>
            <a:r>
              <a:rPr lang="en-US" sz="2200" dirty="0" err="1">
                <a:solidFill>
                  <a:schemeClr val="bg1"/>
                </a:solidFill>
              </a:rPr>
              <a:t>Heb</a:t>
            </a:r>
            <a:r>
              <a:rPr lang="en-US" sz="2200" dirty="0">
                <a:solidFill>
                  <a:schemeClr val="bg1"/>
                </a:solidFill>
              </a:rPr>
              <a:t> 4:16; 7:25; 10:1, 22; 11:6; 12:18, </a:t>
            </a:r>
            <a:r>
              <a:rPr lang="en-US" sz="2200" dirty="0" smtClean="0">
                <a:solidFill>
                  <a:schemeClr val="bg1"/>
                </a:solidFill>
              </a:rPr>
              <a:t>22)</a:t>
            </a:r>
          </a:p>
          <a:p>
            <a:pPr marL="914400" lvl="1" indent="-457200">
              <a:buAutoNum type="arabicPeriod"/>
            </a:pPr>
            <a:r>
              <a:rPr lang="en-US" sz="2200" dirty="0" smtClean="0">
                <a:solidFill>
                  <a:schemeClr val="bg1"/>
                </a:solidFill>
              </a:rPr>
              <a:t>Jesus </a:t>
            </a:r>
            <a:r>
              <a:rPr lang="en-US" sz="2200" dirty="0">
                <a:solidFill>
                  <a:schemeClr val="bg1"/>
                </a:solidFill>
              </a:rPr>
              <a:t>is our One Mediator (1 Tim 2:5; 1 John </a:t>
            </a:r>
            <a:r>
              <a:rPr lang="en-US" sz="2200" dirty="0" smtClean="0">
                <a:solidFill>
                  <a:schemeClr val="bg1"/>
                </a:solidFill>
              </a:rPr>
              <a:t>2:1)</a:t>
            </a:r>
          </a:p>
          <a:p>
            <a:pPr marL="1371600" lvl="2" indent="-457200">
              <a:buAutoNum type="alphaLcPeriod"/>
            </a:pPr>
            <a:r>
              <a:rPr lang="en-US" sz="2000" dirty="0" smtClean="0">
                <a:solidFill>
                  <a:schemeClr val="bg1"/>
                </a:solidFill>
              </a:rPr>
              <a:t>He </a:t>
            </a:r>
            <a:r>
              <a:rPr lang="en-US" sz="2000" dirty="0">
                <a:solidFill>
                  <a:schemeClr val="bg1"/>
                </a:solidFill>
              </a:rPr>
              <a:t>is interceding on our behalf (Rom </a:t>
            </a:r>
            <a:r>
              <a:rPr lang="en-US" sz="2000" dirty="0" smtClean="0">
                <a:solidFill>
                  <a:schemeClr val="bg1"/>
                </a:solidFill>
              </a:rPr>
              <a:t>8:34)</a:t>
            </a:r>
          </a:p>
          <a:p>
            <a:pPr marL="914400" lvl="1" indent="-457200">
              <a:buAutoNum type="arabicPeriod"/>
            </a:pPr>
            <a:r>
              <a:rPr lang="en-US" sz="2200" dirty="0" smtClean="0">
                <a:solidFill>
                  <a:schemeClr val="bg1"/>
                </a:solidFill>
              </a:rPr>
              <a:t>Jesus </a:t>
            </a:r>
            <a:r>
              <a:rPr lang="en-US" sz="2200" dirty="0">
                <a:solidFill>
                  <a:schemeClr val="bg1"/>
                </a:solidFill>
              </a:rPr>
              <a:t>is our One Reconciler (2 </a:t>
            </a:r>
            <a:r>
              <a:rPr lang="en-US" sz="2200" dirty="0" err="1">
                <a:solidFill>
                  <a:schemeClr val="bg1"/>
                </a:solidFill>
              </a:rPr>
              <a:t>Cor</a:t>
            </a:r>
            <a:r>
              <a:rPr lang="en-US" sz="2200" dirty="0">
                <a:solidFill>
                  <a:schemeClr val="bg1"/>
                </a:solidFill>
              </a:rPr>
              <a:t> </a:t>
            </a:r>
            <a:r>
              <a:rPr lang="en-US" sz="2200" dirty="0" smtClean="0">
                <a:solidFill>
                  <a:schemeClr val="bg1"/>
                </a:solidFill>
              </a:rPr>
              <a:t>5:17-21)</a:t>
            </a:r>
          </a:p>
          <a:p>
            <a:pPr marL="914400" lvl="1" indent="-457200">
              <a:buAutoNum type="arabicPeriod"/>
            </a:pPr>
            <a:r>
              <a:rPr lang="en-US" sz="2200" dirty="0" smtClean="0">
                <a:solidFill>
                  <a:schemeClr val="bg1"/>
                </a:solidFill>
              </a:rPr>
              <a:t>Jesus </a:t>
            </a:r>
            <a:r>
              <a:rPr lang="en-US" sz="2200" dirty="0">
                <a:solidFill>
                  <a:schemeClr val="bg1"/>
                </a:solidFill>
              </a:rPr>
              <a:t>makes way for the New Covenant (</a:t>
            </a:r>
            <a:r>
              <a:rPr lang="en-US" sz="2200" dirty="0" err="1">
                <a:solidFill>
                  <a:schemeClr val="bg1"/>
                </a:solidFill>
              </a:rPr>
              <a:t>Heb</a:t>
            </a:r>
            <a:r>
              <a:rPr lang="en-US" sz="2200" dirty="0">
                <a:solidFill>
                  <a:schemeClr val="bg1"/>
                </a:solidFill>
              </a:rPr>
              <a:t> </a:t>
            </a:r>
            <a:r>
              <a:rPr lang="en-US" sz="2200" dirty="0" smtClean="0">
                <a:solidFill>
                  <a:schemeClr val="bg1"/>
                </a:solidFill>
              </a:rPr>
              <a:t>8:6)</a:t>
            </a:r>
          </a:p>
          <a:p>
            <a:pPr marL="1371600" lvl="2" indent="-457200">
              <a:buAutoNum type="alphaLcPeriod"/>
            </a:pPr>
            <a:r>
              <a:rPr lang="en-US" sz="2000" dirty="0" smtClean="0">
                <a:solidFill>
                  <a:schemeClr val="bg1"/>
                </a:solidFill>
              </a:rPr>
              <a:t>Jesus</a:t>
            </a:r>
            <a:r>
              <a:rPr lang="en-US" sz="2000" dirty="0">
                <a:solidFill>
                  <a:schemeClr val="bg1"/>
                </a:solidFill>
              </a:rPr>
              <a:t>’ priestly work institutes a better covenant </a:t>
            </a:r>
            <a:endParaRPr lang="en-US" sz="2000" dirty="0">
              <a:solidFill>
                <a:schemeClr val="bg1"/>
              </a:solidFill>
            </a:endParaRPr>
          </a:p>
          <a:p>
            <a:pPr marL="1371600" lvl="2" indent="-457200">
              <a:buAutoNum type="alphaLcPeriod"/>
            </a:pPr>
            <a:r>
              <a:rPr lang="en-US" sz="2000" dirty="0" smtClean="0">
                <a:solidFill>
                  <a:schemeClr val="bg1"/>
                </a:solidFill>
              </a:rPr>
              <a:t>Immediate </a:t>
            </a:r>
            <a:r>
              <a:rPr lang="en-US" sz="2000" dirty="0">
                <a:solidFill>
                  <a:schemeClr val="bg1"/>
                </a:solidFill>
              </a:rPr>
              <a:t>to the </a:t>
            </a:r>
            <a:r>
              <a:rPr lang="en-US" sz="2000" dirty="0" smtClean="0">
                <a:solidFill>
                  <a:schemeClr val="bg1"/>
                </a:solidFill>
              </a:rPr>
              <a:t>Lord</a:t>
            </a:r>
          </a:p>
          <a:p>
            <a:pPr marL="1371600" lvl="2" indent="-457200">
              <a:buAutoNum type="alphaLcPeriod"/>
            </a:pPr>
            <a:r>
              <a:rPr lang="en-US" sz="2000" dirty="0" smtClean="0">
                <a:solidFill>
                  <a:schemeClr val="bg1"/>
                </a:solidFill>
              </a:rPr>
              <a:t>Full </a:t>
            </a:r>
            <a:r>
              <a:rPr lang="en-US" sz="2000" dirty="0">
                <a:solidFill>
                  <a:schemeClr val="bg1"/>
                </a:solidFill>
              </a:rPr>
              <a:t>payment of </a:t>
            </a:r>
            <a:r>
              <a:rPr lang="en-US" sz="2000" dirty="0" smtClean="0">
                <a:solidFill>
                  <a:schemeClr val="bg1"/>
                </a:solidFill>
              </a:rPr>
              <a:t>sins</a:t>
            </a:r>
          </a:p>
          <a:p>
            <a:pPr marL="1371600" lvl="2" indent="-457200">
              <a:buAutoNum type="alphaLcPeriod"/>
            </a:pPr>
            <a:r>
              <a:rPr lang="en-US" sz="2000" dirty="0" smtClean="0">
                <a:solidFill>
                  <a:schemeClr val="bg1"/>
                </a:solidFill>
              </a:rPr>
              <a:t>New </a:t>
            </a:r>
            <a:r>
              <a:rPr lang="en-US" sz="2000" dirty="0">
                <a:solidFill>
                  <a:schemeClr val="bg1"/>
                </a:solidFill>
              </a:rPr>
              <a:t>means the old is completed and obsolete (</a:t>
            </a:r>
            <a:r>
              <a:rPr lang="en-US" sz="2000" dirty="0" err="1">
                <a:solidFill>
                  <a:schemeClr val="bg1"/>
                </a:solidFill>
              </a:rPr>
              <a:t>Jer</a:t>
            </a:r>
            <a:r>
              <a:rPr lang="en-US" sz="2000" dirty="0">
                <a:solidFill>
                  <a:schemeClr val="bg1"/>
                </a:solidFill>
              </a:rPr>
              <a:t> 31:31ff; </a:t>
            </a:r>
            <a:r>
              <a:rPr lang="en-US" sz="2000" dirty="0" err="1">
                <a:solidFill>
                  <a:schemeClr val="bg1"/>
                </a:solidFill>
              </a:rPr>
              <a:t>Heb</a:t>
            </a:r>
            <a:r>
              <a:rPr lang="en-US" sz="2000" dirty="0">
                <a:solidFill>
                  <a:schemeClr val="bg1"/>
                </a:solidFill>
              </a:rPr>
              <a:t> </a:t>
            </a:r>
            <a:r>
              <a:rPr lang="en-US" sz="2000" dirty="0" smtClean="0">
                <a:solidFill>
                  <a:schemeClr val="bg1"/>
                </a:solidFill>
              </a:rPr>
              <a:t>8:7)</a:t>
            </a:r>
          </a:p>
          <a:p>
            <a:pPr marL="1885950" lvl="3" indent="-514350">
              <a:buAutoNum type="romanLcPeriod"/>
            </a:pPr>
            <a:r>
              <a:rPr lang="en-US" sz="2000" dirty="0" smtClean="0">
                <a:solidFill>
                  <a:schemeClr val="bg1"/>
                </a:solidFill>
              </a:rPr>
              <a:t>The </a:t>
            </a:r>
            <a:r>
              <a:rPr lang="en-US" sz="2000" dirty="0">
                <a:solidFill>
                  <a:schemeClr val="bg1"/>
                </a:solidFill>
              </a:rPr>
              <a:t>external law becomes internal: The law is written on the </a:t>
            </a:r>
            <a:r>
              <a:rPr lang="en-US" sz="2000" dirty="0" smtClean="0">
                <a:solidFill>
                  <a:schemeClr val="bg1"/>
                </a:solidFill>
              </a:rPr>
              <a:t>heart</a:t>
            </a:r>
            <a:endParaRPr lang="en-US" sz="2000" dirty="0">
              <a:solidFill>
                <a:schemeClr val="bg1"/>
              </a:solidFill>
            </a:endParaRPr>
          </a:p>
          <a:p>
            <a:pPr marL="1885950" lvl="3" indent="-514350">
              <a:buAutoNum type="romanLcPeriod"/>
            </a:pPr>
            <a:r>
              <a:rPr lang="en-US" sz="2000" dirty="0" smtClean="0">
                <a:solidFill>
                  <a:schemeClr val="bg1"/>
                </a:solidFill>
              </a:rPr>
              <a:t>Sins </a:t>
            </a:r>
            <a:r>
              <a:rPr lang="en-US" sz="2000" dirty="0">
                <a:solidFill>
                  <a:schemeClr val="bg1"/>
                </a:solidFill>
              </a:rPr>
              <a:t>removed forever </a:t>
            </a:r>
          </a:p>
          <a:p>
            <a:pPr marL="457200" indent="-457200">
              <a:buAutoNum type="alphaLcPeriod"/>
            </a:pPr>
            <a:endParaRPr lang="en-US" sz="2000" dirty="0">
              <a:solidFill>
                <a:schemeClr val="bg1"/>
              </a:solidFill>
            </a:endParaRPr>
          </a:p>
          <a:p>
            <a:pPr marL="457200" indent="-457200">
              <a:buAutoNum type="alphaLcPeriod"/>
            </a:pPr>
            <a:endParaRPr lang="en-US" sz="2000" dirty="0">
              <a:solidFill>
                <a:schemeClr val="bg1"/>
              </a:solidFill>
            </a:endParaRPr>
          </a:p>
          <a:p>
            <a:pPr marL="457200" indent="-457200">
              <a:buAutoNum type="alphaLcPeriod"/>
            </a:pPr>
            <a:endParaRPr lang="en-US" sz="20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39407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00575"/>
            <a:ext cx="11620500" cy="2047875"/>
          </a:xfrm>
        </p:spPr>
        <p:txBody>
          <a:bodyPr>
            <a:normAutofit/>
          </a:bodyPr>
          <a:lstStyle/>
          <a:p>
            <a:r>
              <a:rPr lang="en-US" sz="7800" dirty="0" smtClean="0">
                <a:solidFill>
                  <a:schemeClr val="bg1"/>
                </a:solidFill>
              </a:rPr>
              <a:t>v. What Does Jesus’ being </a:t>
            </a:r>
            <a:r>
              <a:rPr lang="en-US" sz="7800" dirty="0" smtClean="0">
                <a:solidFill>
                  <a:schemeClr val="bg1"/>
                </a:solidFill>
              </a:rPr>
              <a:t>Our “Great High Priest” </a:t>
            </a:r>
            <a:r>
              <a:rPr lang="en-US" sz="7800" dirty="0" smtClean="0">
                <a:solidFill>
                  <a:schemeClr val="bg1"/>
                </a:solidFill>
              </a:rPr>
              <a:t>Mean for Us? </a:t>
            </a:r>
            <a:endParaRPr lang="en-US" sz="7800" dirty="0">
              <a:solidFill>
                <a:schemeClr val="bg1"/>
              </a:solidFill>
            </a:endParaRP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630" r="630"/>
          <a:stretch>
            <a:fillRect/>
          </a:stretch>
        </p:blipFill>
        <p:spPr/>
      </p:pic>
    </p:spTree>
    <p:extLst>
      <p:ext uri="{BB962C8B-B14F-4D97-AF65-F5344CB8AC3E}">
        <p14:creationId xmlns:p14="http://schemas.microsoft.com/office/powerpoint/2010/main" val="297066186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02908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830997"/>
          </a:xfrm>
          <a:prstGeom prst="rect">
            <a:avLst/>
          </a:prstGeom>
          <a:noFill/>
        </p:spPr>
        <p:txBody>
          <a:bodyPr wrap="square" rtlCol="0">
            <a:spAutoFit/>
          </a:bodyPr>
          <a:lstStyle/>
          <a:p>
            <a:pPr marL="457200" indent="-457200">
              <a:buAutoNum type="alphaLcPeriod"/>
            </a:pPr>
            <a:r>
              <a:rPr lang="en-US" sz="2400" dirty="0" smtClean="0">
                <a:solidFill>
                  <a:schemeClr val="bg1"/>
                </a:solidFill>
              </a:rPr>
              <a:t>Jesus </a:t>
            </a:r>
            <a:r>
              <a:rPr lang="en-US" sz="2400" dirty="0">
                <a:solidFill>
                  <a:schemeClr val="bg1"/>
                </a:solidFill>
              </a:rPr>
              <a:t>saves to the uttermost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lvl="1"/>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757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1260641" cy="1815882"/>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endParaRPr lang="en-US" sz="2800" dirty="0">
              <a:solidFill>
                <a:schemeClr val="bg1"/>
              </a:solidFill>
            </a:endParaRPr>
          </a:p>
          <a:p>
            <a:pPr marL="514350" indent="-514350">
              <a:buAutoNum type="alphaLcPeriod"/>
            </a:pPr>
            <a:r>
              <a:rPr lang="en-US" sz="2800" dirty="0" smtClean="0">
                <a:solidFill>
                  <a:schemeClr val="bg1"/>
                </a:solidFill>
              </a:rPr>
              <a:t>Why </a:t>
            </a:r>
            <a:r>
              <a:rPr lang="en-US" sz="2800" dirty="0">
                <a:solidFill>
                  <a:schemeClr val="bg1"/>
                </a:solidFill>
              </a:rPr>
              <a:t>does the office of Christ matter? </a:t>
            </a:r>
            <a:endParaRPr lang="en-US" sz="2800" dirty="0" smtClean="0">
              <a:solidFill>
                <a:schemeClr val="bg1"/>
              </a:solidFill>
            </a:endParaRPr>
          </a:p>
          <a:p>
            <a:pPr marL="971550" lvl="1" indent="-514350">
              <a:buAutoNum type="arabicPeriod"/>
            </a:pPr>
            <a:r>
              <a:rPr lang="en-US" sz="2800" dirty="0" smtClean="0">
                <a:solidFill>
                  <a:schemeClr val="bg1"/>
                </a:solidFill>
              </a:rPr>
              <a:t>Who </a:t>
            </a:r>
            <a:r>
              <a:rPr lang="en-US" sz="2800" dirty="0">
                <a:solidFill>
                  <a:schemeClr val="bg1"/>
                </a:solidFill>
              </a:rPr>
              <a:t>Jesus is and what Jesus does are </a:t>
            </a:r>
            <a:r>
              <a:rPr lang="en-US" sz="2800" dirty="0" smtClean="0">
                <a:solidFill>
                  <a:schemeClr val="bg1"/>
                </a:solidFill>
              </a:rPr>
              <a:t>inseparable</a:t>
            </a:r>
          </a:p>
          <a:p>
            <a:pPr marL="514350" indent="-514350">
              <a:buAutoNum type="alphaL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77067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37529" y="1739259"/>
            <a:ext cx="7720359" cy="3046988"/>
          </a:xfrm>
          <a:prstGeom prst="rect">
            <a:avLst/>
          </a:prstGeom>
        </p:spPr>
        <p:txBody>
          <a:bodyPr wrap="square">
            <a:spAutoFit/>
          </a:bodyPr>
          <a:lstStyle/>
          <a:p>
            <a:pPr lvl="1"/>
            <a:r>
              <a:rPr lang="en-US" sz="3200" dirty="0" smtClean="0">
                <a:solidFill>
                  <a:schemeClr val="bg1"/>
                </a:solidFill>
              </a:rPr>
              <a:t>Consequently</a:t>
            </a:r>
            <a:r>
              <a:rPr lang="en-US" sz="3200" dirty="0">
                <a:solidFill>
                  <a:schemeClr val="bg1"/>
                </a:solidFill>
              </a:rPr>
              <a:t>, he is able to save to the uttermost those who draw near to God through him, since he always lives to make intercession for them.	</a:t>
            </a:r>
            <a:r>
              <a:rPr lang="en-US" sz="3200" dirty="0" smtClean="0">
                <a:solidFill>
                  <a:schemeClr val="bg1"/>
                </a:solidFill>
              </a:rPr>
              <a:t> </a:t>
            </a:r>
          </a:p>
          <a:p>
            <a:pPr lvl="1"/>
            <a:endParaRPr lang="en-US" sz="3200" dirty="0">
              <a:solidFill>
                <a:schemeClr val="bg1"/>
              </a:solidFill>
            </a:endParaRPr>
          </a:p>
          <a:p>
            <a:pPr lvl="1"/>
            <a:r>
              <a:rPr lang="en-US" sz="3200" dirty="0" smtClean="0">
                <a:solidFill>
                  <a:schemeClr val="bg1"/>
                </a:solidFill>
              </a:rPr>
              <a:t>(</a:t>
            </a:r>
            <a:r>
              <a:rPr lang="en-US" sz="3200" dirty="0">
                <a:solidFill>
                  <a:schemeClr val="bg1"/>
                </a:solidFill>
              </a:rPr>
              <a:t>Hebrews 7:25 ESV)</a:t>
            </a:r>
            <a:endParaRPr lang="en-US" sz="3200" dirty="0">
              <a:solidFill>
                <a:schemeClr val="bg1"/>
              </a:solidFill>
            </a:endParaRPr>
          </a:p>
        </p:txBody>
      </p:sp>
    </p:spTree>
    <p:extLst>
      <p:ext uri="{BB962C8B-B14F-4D97-AF65-F5344CB8AC3E}">
        <p14:creationId xmlns:p14="http://schemas.microsoft.com/office/powerpoint/2010/main" val="405012887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1200329"/>
          </a:xfrm>
          <a:prstGeom prst="rect">
            <a:avLst/>
          </a:prstGeom>
          <a:noFill/>
        </p:spPr>
        <p:txBody>
          <a:bodyPr wrap="square" rtlCol="0">
            <a:spAutoFit/>
          </a:bodyPr>
          <a:lstStyle/>
          <a:p>
            <a:pPr marL="457200" indent="-457200">
              <a:buAutoNum type="alphaLcPeriod"/>
            </a:pPr>
            <a:r>
              <a:rPr lang="en-US" sz="2400" dirty="0" smtClean="0">
                <a:solidFill>
                  <a:schemeClr val="bg1"/>
                </a:solidFill>
              </a:rPr>
              <a:t>Jesus </a:t>
            </a:r>
            <a:r>
              <a:rPr lang="en-US" sz="2400" dirty="0">
                <a:solidFill>
                  <a:schemeClr val="bg1"/>
                </a:solidFill>
              </a:rPr>
              <a:t>saves to the uttermost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914400" lvl="1" indent="-457200">
              <a:buAutoNum type="arabicPeriod"/>
            </a:pPr>
            <a:r>
              <a:rPr lang="en-US" sz="2400" dirty="0" smtClean="0">
                <a:solidFill>
                  <a:schemeClr val="bg1"/>
                </a:solidFill>
              </a:rPr>
              <a:t>It </a:t>
            </a:r>
            <a:r>
              <a:rPr lang="en-US" sz="2400" dirty="0">
                <a:solidFill>
                  <a:schemeClr val="bg1"/>
                </a:solidFill>
              </a:rPr>
              <a:t>has been </a:t>
            </a:r>
            <a:r>
              <a:rPr lang="en-US" sz="2400" dirty="0" smtClean="0">
                <a:solidFill>
                  <a:schemeClr val="bg1"/>
                </a:solidFill>
              </a:rPr>
              <a:t>paid</a:t>
            </a:r>
          </a:p>
          <a:p>
            <a:pPr lvl="1"/>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71913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1200329"/>
          </a:xfrm>
          <a:prstGeom prst="rect">
            <a:avLst/>
          </a:prstGeom>
          <a:noFill/>
        </p:spPr>
        <p:txBody>
          <a:bodyPr wrap="square" rtlCol="0">
            <a:spAutoFit/>
          </a:bodyPr>
          <a:lstStyle/>
          <a:p>
            <a:pPr marL="457200" indent="-457200">
              <a:buAutoNum type="alphaLcPeriod"/>
            </a:pPr>
            <a:r>
              <a:rPr lang="en-US" sz="2400" dirty="0" smtClean="0">
                <a:solidFill>
                  <a:schemeClr val="bg1"/>
                </a:solidFill>
              </a:rPr>
              <a:t>Jesus </a:t>
            </a:r>
            <a:r>
              <a:rPr lang="en-US" sz="2400" dirty="0">
                <a:solidFill>
                  <a:schemeClr val="bg1"/>
                </a:solidFill>
              </a:rPr>
              <a:t>saves to the uttermost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914400" lvl="1" indent="-457200">
              <a:buAutoNum type="arabicPeriod"/>
            </a:pPr>
            <a:r>
              <a:rPr lang="en-US" sz="2400" dirty="0" smtClean="0">
                <a:solidFill>
                  <a:schemeClr val="bg1"/>
                </a:solidFill>
              </a:rPr>
              <a:t>It </a:t>
            </a:r>
            <a:r>
              <a:rPr lang="en-US" sz="2400" dirty="0">
                <a:solidFill>
                  <a:schemeClr val="bg1"/>
                </a:solidFill>
              </a:rPr>
              <a:t>has been </a:t>
            </a:r>
            <a:r>
              <a:rPr lang="en-US" sz="2400" dirty="0" smtClean="0">
                <a:solidFill>
                  <a:schemeClr val="bg1"/>
                </a:solidFill>
              </a:rPr>
              <a:t>paid</a:t>
            </a:r>
          </a:p>
          <a:p>
            <a:pPr marL="914400" lvl="1" indent="-457200">
              <a:buAutoNum type="arabicPeriod"/>
            </a:pPr>
            <a:r>
              <a:rPr lang="en-US" sz="2400" dirty="0" smtClean="0">
                <a:solidFill>
                  <a:schemeClr val="bg1"/>
                </a:solidFill>
              </a:rPr>
              <a:t>See </a:t>
            </a:r>
            <a:r>
              <a:rPr lang="en-US" sz="2400" dirty="0">
                <a:solidFill>
                  <a:schemeClr val="bg1"/>
                </a:solidFill>
              </a:rPr>
              <a:t>what it has </a:t>
            </a:r>
            <a:r>
              <a:rPr lang="en-US" sz="2400" dirty="0" smtClean="0">
                <a:solidFill>
                  <a:schemeClr val="bg1"/>
                </a:solidFill>
              </a:rPr>
              <a:t>cost</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75497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1569660"/>
          </a:xfrm>
          <a:prstGeom prst="rect">
            <a:avLst/>
          </a:prstGeom>
          <a:noFill/>
        </p:spPr>
        <p:txBody>
          <a:bodyPr wrap="square" rtlCol="0">
            <a:spAutoFit/>
          </a:bodyPr>
          <a:lstStyle/>
          <a:p>
            <a:pPr marL="457200" indent="-457200">
              <a:buAutoNum type="alphaLcPeriod"/>
            </a:pPr>
            <a:r>
              <a:rPr lang="en-US" sz="2400" dirty="0" smtClean="0">
                <a:solidFill>
                  <a:schemeClr val="bg1"/>
                </a:solidFill>
              </a:rPr>
              <a:t>Jesus </a:t>
            </a:r>
            <a:r>
              <a:rPr lang="en-US" sz="2400" dirty="0">
                <a:solidFill>
                  <a:schemeClr val="bg1"/>
                </a:solidFill>
              </a:rPr>
              <a:t>saves to the uttermost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914400" lvl="1" indent="-457200">
              <a:buAutoNum type="arabicPeriod"/>
            </a:pPr>
            <a:r>
              <a:rPr lang="en-US" sz="2400" dirty="0" smtClean="0">
                <a:solidFill>
                  <a:schemeClr val="bg1"/>
                </a:solidFill>
              </a:rPr>
              <a:t>It </a:t>
            </a:r>
            <a:r>
              <a:rPr lang="en-US" sz="2400" dirty="0">
                <a:solidFill>
                  <a:schemeClr val="bg1"/>
                </a:solidFill>
              </a:rPr>
              <a:t>has been </a:t>
            </a:r>
            <a:r>
              <a:rPr lang="en-US" sz="2400" dirty="0" smtClean="0">
                <a:solidFill>
                  <a:schemeClr val="bg1"/>
                </a:solidFill>
              </a:rPr>
              <a:t>paid</a:t>
            </a:r>
          </a:p>
          <a:p>
            <a:pPr marL="914400" lvl="1" indent="-457200">
              <a:buAutoNum type="arabicPeriod"/>
            </a:pPr>
            <a:r>
              <a:rPr lang="en-US" sz="2400" dirty="0" smtClean="0">
                <a:solidFill>
                  <a:schemeClr val="bg1"/>
                </a:solidFill>
              </a:rPr>
              <a:t>See </a:t>
            </a:r>
            <a:r>
              <a:rPr lang="en-US" sz="2400" dirty="0">
                <a:solidFill>
                  <a:schemeClr val="bg1"/>
                </a:solidFill>
              </a:rPr>
              <a:t>what it has </a:t>
            </a:r>
            <a:r>
              <a:rPr lang="en-US" sz="2400" dirty="0" smtClean="0">
                <a:solidFill>
                  <a:schemeClr val="bg1"/>
                </a:solidFill>
              </a:rPr>
              <a:t>cost</a:t>
            </a:r>
          </a:p>
          <a:p>
            <a:pPr marL="914400" lvl="1" indent="-457200">
              <a:buAutoNum type="arabicPeriod"/>
            </a:pPr>
            <a:r>
              <a:rPr lang="en-US" sz="2400" dirty="0" smtClean="0">
                <a:solidFill>
                  <a:schemeClr val="bg1"/>
                </a:solidFill>
              </a:rPr>
              <a:t>Rejoice </a:t>
            </a:r>
            <a:r>
              <a:rPr lang="en-US" sz="2400" dirty="0">
                <a:solidFill>
                  <a:schemeClr val="bg1"/>
                </a:solidFill>
              </a:rPr>
              <a:t>in what the Lord has done for you </a:t>
            </a:r>
            <a:endParaRPr lang="en-US" sz="24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76906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1938992"/>
          </a:xfrm>
          <a:prstGeom prst="rect">
            <a:avLst/>
          </a:prstGeom>
          <a:noFill/>
        </p:spPr>
        <p:txBody>
          <a:bodyPr wrap="square" rtlCol="0">
            <a:spAutoFit/>
          </a:bodyPr>
          <a:lstStyle/>
          <a:p>
            <a:pPr marL="457200" indent="-457200">
              <a:buAutoNum type="alphaLcPeriod"/>
            </a:pPr>
            <a:r>
              <a:rPr lang="en-US" sz="2400" dirty="0" smtClean="0">
                <a:solidFill>
                  <a:schemeClr val="bg1"/>
                </a:solidFill>
              </a:rPr>
              <a:t>Jesus </a:t>
            </a:r>
            <a:r>
              <a:rPr lang="en-US" sz="2400" dirty="0">
                <a:solidFill>
                  <a:schemeClr val="bg1"/>
                </a:solidFill>
              </a:rPr>
              <a:t>saves to the uttermost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914400" lvl="1" indent="-457200">
              <a:buAutoNum type="arabicPeriod"/>
            </a:pPr>
            <a:r>
              <a:rPr lang="en-US" sz="2400" dirty="0" smtClean="0">
                <a:solidFill>
                  <a:schemeClr val="bg1"/>
                </a:solidFill>
              </a:rPr>
              <a:t>It </a:t>
            </a:r>
            <a:r>
              <a:rPr lang="en-US" sz="2400" dirty="0">
                <a:solidFill>
                  <a:schemeClr val="bg1"/>
                </a:solidFill>
              </a:rPr>
              <a:t>has been </a:t>
            </a:r>
            <a:r>
              <a:rPr lang="en-US" sz="2400" dirty="0" smtClean="0">
                <a:solidFill>
                  <a:schemeClr val="bg1"/>
                </a:solidFill>
              </a:rPr>
              <a:t>paid</a:t>
            </a:r>
          </a:p>
          <a:p>
            <a:pPr marL="914400" lvl="1" indent="-457200">
              <a:buAutoNum type="arabicPeriod"/>
            </a:pPr>
            <a:r>
              <a:rPr lang="en-US" sz="2400" dirty="0" smtClean="0">
                <a:solidFill>
                  <a:schemeClr val="bg1"/>
                </a:solidFill>
              </a:rPr>
              <a:t>See </a:t>
            </a:r>
            <a:r>
              <a:rPr lang="en-US" sz="2400" dirty="0">
                <a:solidFill>
                  <a:schemeClr val="bg1"/>
                </a:solidFill>
              </a:rPr>
              <a:t>what it has </a:t>
            </a:r>
            <a:r>
              <a:rPr lang="en-US" sz="2400" dirty="0" smtClean="0">
                <a:solidFill>
                  <a:schemeClr val="bg1"/>
                </a:solidFill>
              </a:rPr>
              <a:t>cost</a:t>
            </a:r>
          </a:p>
          <a:p>
            <a:pPr marL="914400" lvl="1" indent="-457200">
              <a:buAutoNum type="arabicPeriod"/>
            </a:pPr>
            <a:r>
              <a:rPr lang="en-US" sz="2400" dirty="0" smtClean="0">
                <a:solidFill>
                  <a:schemeClr val="bg1"/>
                </a:solidFill>
              </a:rPr>
              <a:t>Rejoice </a:t>
            </a:r>
            <a:r>
              <a:rPr lang="en-US" sz="2400" dirty="0">
                <a:solidFill>
                  <a:schemeClr val="bg1"/>
                </a:solidFill>
              </a:rPr>
              <a:t>in what the Lord has done for you </a:t>
            </a:r>
            <a:endParaRPr lang="en-US" sz="2400" dirty="0" smtClean="0">
              <a:solidFill>
                <a:schemeClr val="bg1"/>
              </a:solidFill>
            </a:endParaRPr>
          </a:p>
          <a:p>
            <a:pPr marL="457200" indent="-457200">
              <a:buAutoNum type="alphaLcPeriod"/>
            </a:pPr>
            <a:r>
              <a:rPr lang="en-US" sz="2400" dirty="0" smtClean="0">
                <a:solidFill>
                  <a:schemeClr val="bg1"/>
                </a:solidFill>
              </a:rPr>
              <a:t>Jesus </a:t>
            </a:r>
            <a:r>
              <a:rPr lang="en-US" sz="2400" dirty="0">
                <a:solidFill>
                  <a:schemeClr val="bg1"/>
                </a:solidFill>
              </a:rPr>
              <a:t>is praying for us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33029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2308324"/>
          </a:xfrm>
          <a:prstGeom prst="rect">
            <a:avLst/>
          </a:prstGeom>
          <a:noFill/>
        </p:spPr>
        <p:txBody>
          <a:bodyPr wrap="square" rtlCol="0">
            <a:spAutoFit/>
          </a:bodyPr>
          <a:lstStyle/>
          <a:p>
            <a:pPr marL="457200" indent="-457200">
              <a:buAutoNum type="alphaLcPeriod"/>
            </a:pPr>
            <a:r>
              <a:rPr lang="en-US" sz="2400" dirty="0" smtClean="0">
                <a:solidFill>
                  <a:schemeClr val="bg1"/>
                </a:solidFill>
              </a:rPr>
              <a:t>Jesus </a:t>
            </a:r>
            <a:r>
              <a:rPr lang="en-US" sz="2400" dirty="0">
                <a:solidFill>
                  <a:schemeClr val="bg1"/>
                </a:solidFill>
              </a:rPr>
              <a:t>saves to the uttermost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914400" lvl="1" indent="-457200">
              <a:buAutoNum type="arabicPeriod"/>
            </a:pPr>
            <a:r>
              <a:rPr lang="en-US" sz="2400" dirty="0" smtClean="0">
                <a:solidFill>
                  <a:schemeClr val="bg1"/>
                </a:solidFill>
              </a:rPr>
              <a:t>It </a:t>
            </a:r>
            <a:r>
              <a:rPr lang="en-US" sz="2400" dirty="0">
                <a:solidFill>
                  <a:schemeClr val="bg1"/>
                </a:solidFill>
              </a:rPr>
              <a:t>has been </a:t>
            </a:r>
            <a:r>
              <a:rPr lang="en-US" sz="2400" dirty="0" smtClean="0">
                <a:solidFill>
                  <a:schemeClr val="bg1"/>
                </a:solidFill>
              </a:rPr>
              <a:t>paid</a:t>
            </a:r>
          </a:p>
          <a:p>
            <a:pPr marL="914400" lvl="1" indent="-457200">
              <a:buAutoNum type="arabicPeriod"/>
            </a:pPr>
            <a:r>
              <a:rPr lang="en-US" sz="2400" dirty="0" smtClean="0">
                <a:solidFill>
                  <a:schemeClr val="bg1"/>
                </a:solidFill>
              </a:rPr>
              <a:t>See </a:t>
            </a:r>
            <a:r>
              <a:rPr lang="en-US" sz="2400" dirty="0">
                <a:solidFill>
                  <a:schemeClr val="bg1"/>
                </a:solidFill>
              </a:rPr>
              <a:t>what it has </a:t>
            </a:r>
            <a:r>
              <a:rPr lang="en-US" sz="2400" dirty="0" smtClean="0">
                <a:solidFill>
                  <a:schemeClr val="bg1"/>
                </a:solidFill>
              </a:rPr>
              <a:t>cost</a:t>
            </a:r>
          </a:p>
          <a:p>
            <a:pPr marL="914400" lvl="1" indent="-457200">
              <a:buAutoNum type="arabicPeriod"/>
            </a:pPr>
            <a:r>
              <a:rPr lang="en-US" sz="2400" dirty="0" smtClean="0">
                <a:solidFill>
                  <a:schemeClr val="bg1"/>
                </a:solidFill>
              </a:rPr>
              <a:t>Rejoice </a:t>
            </a:r>
            <a:r>
              <a:rPr lang="en-US" sz="2400" dirty="0">
                <a:solidFill>
                  <a:schemeClr val="bg1"/>
                </a:solidFill>
              </a:rPr>
              <a:t>in what the Lord has done for you </a:t>
            </a:r>
            <a:endParaRPr lang="en-US" sz="2400" dirty="0" smtClean="0">
              <a:solidFill>
                <a:schemeClr val="bg1"/>
              </a:solidFill>
            </a:endParaRPr>
          </a:p>
          <a:p>
            <a:pPr marL="457200" indent="-457200">
              <a:buAutoNum type="alphaLcPeriod"/>
            </a:pPr>
            <a:r>
              <a:rPr lang="en-US" sz="2400" dirty="0" smtClean="0">
                <a:solidFill>
                  <a:schemeClr val="bg1"/>
                </a:solidFill>
              </a:rPr>
              <a:t>Jesus </a:t>
            </a:r>
            <a:r>
              <a:rPr lang="en-US" sz="2400" dirty="0">
                <a:solidFill>
                  <a:schemeClr val="bg1"/>
                </a:solidFill>
              </a:rPr>
              <a:t>is praying for us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457200" indent="-457200">
              <a:buAutoNum type="alphaLcPeriod"/>
            </a:pPr>
            <a:r>
              <a:rPr lang="en-US" sz="2400" dirty="0" smtClean="0">
                <a:solidFill>
                  <a:schemeClr val="bg1"/>
                </a:solidFill>
              </a:rPr>
              <a:t>Jesus </a:t>
            </a:r>
            <a:r>
              <a:rPr lang="en-US" sz="2400" dirty="0">
                <a:solidFill>
                  <a:schemeClr val="bg1"/>
                </a:solidFill>
              </a:rPr>
              <a:t>can sympathize with us (</a:t>
            </a:r>
            <a:r>
              <a:rPr lang="en-US" sz="2400" dirty="0" err="1">
                <a:solidFill>
                  <a:schemeClr val="bg1"/>
                </a:solidFill>
              </a:rPr>
              <a:t>Heb</a:t>
            </a:r>
            <a:r>
              <a:rPr lang="en-US" sz="2400" dirty="0">
                <a:solidFill>
                  <a:schemeClr val="bg1"/>
                </a:solidFill>
              </a:rPr>
              <a:t> </a:t>
            </a:r>
            <a:r>
              <a:rPr lang="en-US" sz="2400" dirty="0" smtClean="0">
                <a:solidFill>
                  <a:schemeClr val="bg1"/>
                </a:solidFill>
              </a:rPr>
              <a:t>4:15)</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96724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2092827"/>
            <a:ext cx="7720359" cy="3046988"/>
          </a:xfrm>
          <a:prstGeom prst="rect">
            <a:avLst/>
          </a:prstGeom>
        </p:spPr>
        <p:txBody>
          <a:bodyPr wrap="square">
            <a:spAutoFit/>
          </a:bodyPr>
          <a:lstStyle/>
          <a:p>
            <a:pPr lvl="1"/>
            <a:r>
              <a:rPr lang="en-US" sz="3200" dirty="0" smtClean="0">
                <a:solidFill>
                  <a:schemeClr val="bg1"/>
                </a:solidFill>
              </a:rPr>
              <a:t>For </a:t>
            </a:r>
            <a:r>
              <a:rPr lang="en-US" sz="3200" dirty="0">
                <a:solidFill>
                  <a:schemeClr val="bg1"/>
                </a:solidFill>
              </a:rPr>
              <a:t>we do not have a high priest who is unable to sympathize with our weaknesses, but one who in every respect has been tempted as we are, yet without sin</a:t>
            </a:r>
            <a:r>
              <a:rPr lang="en-US" sz="3200" dirty="0" smtClean="0">
                <a:solidFill>
                  <a:schemeClr val="bg1"/>
                </a:solidFill>
              </a:rPr>
              <a:t>.</a:t>
            </a:r>
          </a:p>
          <a:p>
            <a:pPr lvl="1"/>
            <a:endParaRPr lang="en-US" sz="3200" dirty="0">
              <a:solidFill>
                <a:schemeClr val="bg1"/>
              </a:solidFill>
            </a:endParaRPr>
          </a:p>
          <a:p>
            <a:pPr lvl="1"/>
            <a:r>
              <a:rPr lang="en-US" sz="3200" dirty="0" smtClean="0">
                <a:solidFill>
                  <a:schemeClr val="bg1"/>
                </a:solidFill>
              </a:rPr>
              <a:t>(</a:t>
            </a:r>
            <a:r>
              <a:rPr lang="en-US" sz="3200" dirty="0">
                <a:solidFill>
                  <a:schemeClr val="bg1"/>
                </a:solidFill>
              </a:rPr>
              <a:t>Hebrews 4:15 ESV)</a:t>
            </a:r>
            <a:endParaRPr lang="en-US" sz="3200" dirty="0">
              <a:solidFill>
                <a:schemeClr val="bg1"/>
              </a:solidFill>
            </a:endParaRPr>
          </a:p>
        </p:txBody>
      </p:sp>
    </p:spTree>
    <p:extLst>
      <p:ext uri="{BB962C8B-B14F-4D97-AF65-F5344CB8AC3E}">
        <p14:creationId xmlns:p14="http://schemas.microsoft.com/office/powerpoint/2010/main" val="280142120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2677656"/>
          </a:xfrm>
          <a:prstGeom prst="rect">
            <a:avLst/>
          </a:prstGeom>
          <a:noFill/>
        </p:spPr>
        <p:txBody>
          <a:bodyPr wrap="square" rtlCol="0">
            <a:spAutoFit/>
          </a:bodyPr>
          <a:lstStyle/>
          <a:p>
            <a:pPr marL="457200" indent="-457200">
              <a:buAutoNum type="alphaLcPeriod"/>
            </a:pPr>
            <a:r>
              <a:rPr lang="en-US" sz="2400" dirty="0" smtClean="0">
                <a:solidFill>
                  <a:schemeClr val="bg1"/>
                </a:solidFill>
              </a:rPr>
              <a:t>Jesus </a:t>
            </a:r>
            <a:r>
              <a:rPr lang="en-US" sz="2400" dirty="0">
                <a:solidFill>
                  <a:schemeClr val="bg1"/>
                </a:solidFill>
              </a:rPr>
              <a:t>saves to the uttermost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914400" lvl="1" indent="-457200">
              <a:buAutoNum type="arabicPeriod"/>
            </a:pPr>
            <a:r>
              <a:rPr lang="en-US" sz="2400" dirty="0" smtClean="0">
                <a:solidFill>
                  <a:schemeClr val="bg1"/>
                </a:solidFill>
              </a:rPr>
              <a:t>It </a:t>
            </a:r>
            <a:r>
              <a:rPr lang="en-US" sz="2400" dirty="0">
                <a:solidFill>
                  <a:schemeClr val="bg1"/>
                </a:solidFill>
              </a:rPr>
              <a:t>has been </a:t>
            </a:r>
            <a:r>
              <a:rPr lang="en-US" sz="2400" dirty="0" smtClean="0">
                <a:solidFill>
                  <a:schemeClr val="bg1"/>
                </a:solidFill>
              </a:rPr>
              <a:t>paid</a:t>
            </a:r>
          </a:p>
          <a:p>
            <a:pPr marL="914400" lvl="1" indent="-457200">
              <a:buAutoNum type="arabicPeriod"/>
            </a:pPr>
            <a:r>
              <a:rPr lang="en-US" sz="2400" dirty="0" smtClean="0">
                <a:solidFill>
                  <a:schemeClr val="bg1"/>
                </a:solidFill>
              </a:rPr>
              <a:t>See </a:t>
            </a:r>
            <a:r>
              <a:rPr lang="en-US" sz="2400" dirty="0">
                <a:solidFill>
                  <a:schemeClr val="bg1"/>
                </a:solidFill>
              </a:rPr>
              <a:t>what it has </a:t>
            </a:r>
            <a:r>
              <a:rPr lang="en-US" sz="2400" dirty="0" smtClean="0">
                <a:solidFill>
                  <a:schemeClr val="bg1"/>
                </a:solidFill>
              </a:rPr>
              <a:t>cost</a:t>
            </a:r>
          </a:p>
          <a:p>
            <a:pPr marL="914400" lvl="1" indent="-457200">
              <a:buAutoNum type="arabicPeriod"/>
            </a:pPr>
            <a:r>
              <a:rPr lang="en-US" sz="2400" dirty="0" smtClean="0">
                <a:solidFill>
                  <a:schemeClr val="bg1"/>
                </a:solidFill>
              </a:rPr>
              <a:t>Rejoice </a:t>
            </a:r>
            <a:r>
              <a:rPr lang="en-US" sz="2400" dirty="0">
                <a:solidFill>
                  <a:schemeClr val="bg1"/>
                </a:solidFill>
              </a:rPr>
              <a:t>in what the Lord has done for you </a:t>
            </a:r>
            <a:endParaRPr lang="en-US" sz="2400" dirty="0" smtClean="0">
              <a:solidFill>
                <a:schemeClr val="bg1"/>
              </a:solidFill>
            </a:endParaRPr>
          </a:p>
          <a:p>
            <a:pPr marL="457200" indent="-457200">
              <a:buAutoNum type="alphaLcPeriod"/>
            </a:pPr>
            <a:r>
              <a:rPr lang="en-US" sz="2400" dirty="0" smtClean="0">
                <a:solidFill>
                  <a:schemeClr val="bg1"/>
                </a:solidFill>
              </a:rPr>
              <a:t>Jesus </a:t>
            </a:r>
            <a:r>
              <a:rPr lang="en-US" sz="2400" dirty="0">
                <a:solidFill>
                  <a:schemeClr val="bg1"/>
                </a:solidFill>
              </a:rPr>
              <a:t>is praying for us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457200" indent="-457200">
              <a:buAutoNum type="alphaLcPeriod"/>
            </a:pPr>
            <a:r>
              <a:rPr lang="en-US" sz="2400" dirty="0" smtClean="0">
                <a:solidFill>
                  <a:schemeClr val="bg1"/>
                </a:solidFill>
              </a:rPr>
              <a:t>Jesus </a:t>
            </a:r>
            <a:r>
              <a:rPr lang="en-US" sz="2400" dirty="0">
                <a:solidFill>
                  <a:schemeClr val="bg1"/>
                </a:solidFill>
              </a:rPr>
              <a:t>can sympathize with us (</a:t>
            </a:r>
            <a:r>
              <a:rPr lang="en-US" sz="2400" dirty="0" err="1">
                <a:solidFill>
                  <a:schemeClr val="bg1"/>
                </a:solidFill>
              </a:rPr>
              <a:t>Heb</a:t>
            </a:r>
            <a:r>
              <a:rPr lang="en-US" sz="2400" dirty="0">
                <a:solidFill>
                  <a:schemeClr val="bg1"/>
                </a:solidFill>
              </a:rPr>
              <a:t> </a:t>
            </a:r>
            <a:r>
              <a:rPr lang="en-US" sz="2400" dirty="0" smtClean="0">
                <a:solidFill>
                  <a:schemeClr val="bg1"/>
                </a:solidFill>
              </a:rPr>
              <a:t>4:15)</a:t>
            </a:r>
          </a:p>
          <a:p>
            <a:pPr marL="457200" indent="-457200">
              <a:buAutoNum type="alphaLcPeriod"/>
            </a:pPr>
            <a:r>
              <a:rPr lang="en-US" sz="2400" dirty="0" smtClean="0">
                <a:solidFill>
                  <a:schemeClr val="bg1"/>
                </a:solidFill>
              </a:rPr>
              <a:t>You </a:t>
            </a:r>
            <a:r>
              <a:rPr lang="en-US" sz="2400" dirty="0">
                <a:solidFill>
                  <a:schemeClr val="bg1"/>
                </a:solidFill>
              </a:rPr>
              <a:t>only need one mediator (1 Tim </a:t>
            </a:r>
            <a:r>
              <a:rPr lang="en-US" sz="2400" dirty="0" smtClean="0">
                <a:solidFill>
                  <a:schemeClr val="bg1"/>
                </a:solidFill>
              </a:rPr>
              <a:t>2:5)</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62750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3785652"/>
          </a:xfrm>
          <a:prstGeom prst="rect">
            <a:avLst/>
          </a:prstGeom>
          <a:noFill/>
        </p:spPr>
        <p:txBody>
          <a:bodyPr wrap="square" rtlCol="0">
            <a:spAutoFit/>
          </a:bodyPr>
          <a:lstStyle/>
          <a:p>
            <a:pPr marL="457200" indent="-457200">
              <a:buAutoNum type="alphaLcPeriod"/>
            </a:pPr>
            <a:r>
              <a:rPr lang="en-US" sz="2400" dirty="0" smtClean="0">
                <a:solidFill>
                  <a:schemeClr val="bg1"/>
                </a:solidFill>
              </a:rPr>
              <a:t>Jesus </a:t>
            </a:r>
            <a:r>
              <a:rPr lang="en-US" sz="2400" dirty="0">
                <a:solidFill>
                  <a:schemeClr val="bg1"/>
                </a:solidFill>
              </a:rPr>
              <a:t>saves to the uttermost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914400" lvl="1" indent="-457200">
              <a:buAutoNum type="arabicPeriod"/>
            </a:pPr>
            <a:r>
              <a:rPr lang="en-US" sz="2400" dirty="0" smtClean="0">
                <a:solidFill>
                  <a:schemeClr val="bg1"/>
                </a:solidFill>
              </a:rPr>
              <a:t>It </a:t>
            </a:r>
            <a:r>
              <a:rPr lang="en-US" sz="2400" dirty="0">
                <a:solidFill>
                  <a:schemeClr val="bg1"/>
                </a:solidFill>
              </a:rPr>
              <a:t>has been </a:t>
            </a:r>
            <a:r>
              <a:rPr lang="en-US" sz="2400" dirty="0" smtClean="0">
                <a:solidFill>
                  <a:schemeClr val="bg1"/>
                </a:solidFill>
              </a:rPr>
              <a:t>paid</a:t>
            </a:r>
          </a:p>
          <a:p>
            <a:pPr marL="914400" lvl="1" indent="-457200">
              <a:buAutoNum type="arabicPeriod"/>
            </a:pPr>
            <a:r>
              <a:rPr lang="en-US" sz="2400" dirty="0" smtClean="0">
                <a:solidFill>
                  <a:schemeClr val="bg1"/>
                </a:solidFill>
              </a:rPr>
              <a:t>See </a:t>
            </a:r>
            <a:r>
              <a:rPr lang="en-US" sz="2400" dirty="0">
                <a:solidFill>
                  <a:schemeClr val="bg1"/>
                </a:solidFill>
              </a:rPr>
              <a:t>what it has </a:t>
            </a:r>
            <a:r>
              <a:rPr lang="en-US" sz="2400" dirty="0" smtClean="0">
                <a:solidFill>
                  <a:schemeClr val="bg1"/>
                </a:solidFill>
              </a:rPr>
              <a:t>cost</a:t>
            </a:r>
          </a:p>
          <a:p>
            <a:pPr marL="914400" lvl="1" indent="-457200">
              <a:buAutoNum type="arabicPeriod"/>
            </a:pPr>
            <a:r>
              <a:rPr lang="en-US" sz="2400" dirty="0" smtClean="0">
                <a:solidFill>
                  <a:schemeClr val="bg1"/>
                </a:solidFill>
              </a:rPr>
              <a:t>Rejoice </a:t>
            </a:r>
            <a:r>
              <a:rPr lang="en-US" sz="2400" dirty="0">
                <a:solidFill>
                  <a:schemeClr val="bg1"/>
                </a:solidFill>
              </a:rPr>
              <a:t>in what the Lord has done for you </a:t>
            </a:r>
            <a:endParaRPr lang="en-US" sz="2400" dirty="0" smtClean="0">
              <a:solidFill>
                <a:schemeClr val="bg1"/>
              </a:solidFill>
            </a:endParaRPr>
          </a:p>
          <a:p>
            <a:pPr marL="457200" indent="-457200">
              <a:buAutoNum type="alphaLcPeriod"/>
            </a:pPr>
            <a:r>
              <a:rPr lang="en-US" sz="2400" dirty="0" smtClean="0">
                <a:solidFill>
                  <a:schemeClr val="bg1"/>
                </a:solidFill>
              </a:rPr>
              <a:t>Jesus </a:t>
            </a:r>
            <a:r>
              <a:rPr lang="en-US" sz="2400" dirty="0">
                <a:solidFill>
                  <a:schemeClr val="bg1"/>
                </a:solidFill>
              </a:rPr>
              <a:t>is praying for us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457200" indent="-457200">
              <a:buAutoNum type="alphaLcPeriod"/>
            </a:pPr>
            <a:r>
              <a:rPr lang="en-US" sz="2400" dirty="0" smtClean="0">
                <a:solidFill>
                  <a:schemeClr val="bg1"/>
                </a:solidFill>
              </a:rPr>
              <a:t>Jesus </a:t>
            </a:r>
            <a:r>
              <a:rPr lang="en-US" sz="2400" dirty="0">
                <a:solidFill>
                  <a:schemeClr val="bg1"/>
                </a:solidFill>
              </a:rPr>
              <a:t>can sympathize with us (</a:t>
            </a:r>
            <a:r>
              <a:rPr lang="en-US" sz="2400" dirty="0" err="1">
                <a:solidFill>
                  <a:schemeClr val="bg1"/>
                </a:solidFill>
              </a:rPr>
              <a:t>Heb</a:t>
            </a:r>
            <a:r>
              <a:rPr lang="en-US" sz="2400" dirty="0">
                <a:solidFill>
                  <a:schemeClr val="bg1"/>
                </a:solidFill>
              </a:rPr>
              <a:t> </a:t>
            </a:r>
            <a:r>
              <a:rPr lang="en-US" sz="2400" dirty="0" smtClean="0">
                <a:solidFill>
                  <a:schemeClr val="bg1"/>
                </a:solidFill>
              </a:rPr>
              <a:t>4:15)</a:t>
            </a:r>
          </a:p>
          <a:p>
            <a:pPr marL="457200" indent="-457200">
              <a:buAutoNum type="alphaLcPeriod"/>
            </a:pPr>
            <a:r>
              <a:rPr lang="en-US" sz="2400" dirty="0" smtClean="0">
                <a:solidFill>
                  <a:schemeClr val="bg1"/>
                </a:solidFill>
              </a:rPr>
              <a:t>You </a:t>
            </a:r>
            <a:r>
              <a:rPr lang="en-US" sz="2400" dirty="0">
                <a:solidFill>
                  <a:schemeClr val="bg1"/>
                </a:solidFill>
              </a:rPr>
              <a:t>only need one mediator (1 Tim </a:t>
            </a:r>
            <a:r>
              <a:rPr lang="en-US" sz="2400" dirty="0" smtClean="0">
                <a:solidFill>
                  <a:schemeClr val="bg1"/>
                </a:solidFill>
              </a:rPr>
              <a:t>2:5)</a:t>
            </a:r>
          </a:p>
          <a:p>
            <a:pPr marL="457200" indent="-457200">
              <a:buAutoNum type="alphaLcPeriod"/>
            </a:pPr>
            <a:r>
              <a:rPr lang="en-US" sz="2400" dirty="0" smtClean="0">
                <a:solidFill>
                  <a:schemeClr val="bg1"/>
                </a:solidFill>
              </a:rPr>
              <a:t>Jesus </a:t>
            </a:r>
            <a:r>
              <a:rPr lang="en-US" sz="2400" dirty="0">
                <a:solidFill>
                  <a:schemeClr val="bg1"/>
                </a:solidFill>
              </a:rPr>
              <a:t>brings us to God: Let us draw near with a true heart in full assurance of faith (</a:t>
            </a:r>
            <a:r>
              <a:rPr lang="en-US" sz="2400" dirty="0" err="1">
                <a:solidFill>
                  <a:schemeClr val="bg1"/>
                </a:solidFill>
              </a:rPr>
              <a:t>Heb</a:t>
            </a:r>
            <a:r>
              <a:rPr lang="en-US" sz="2400" dirty="0">
                <a:solidFill>
                  <a:schemeClr val="bg1"/>
                </a:solidFill>
              </a:rPr>
              <a:t> </a:t>
            </a:r>
            <a:r>
              <a:rPr lang="en-US" sz="2400" dirty="0" smtClean="0">
                <a:solidFill>
                  <a:schemeClr val="bg1"/>
                </a:solidFill>
              </a:rPr>
              <a:t>10:22)</a:t>
            </a:r>
          </a:p>
          <a:p>
            <a:pPr lvl="1"/>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26435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642329" y="2226939"/>
            <a:ext cx="7720359" cy="3046988"/>
          </a:xfrm>
          <a:prstGeom prst="rect">
            <a:avLst/>
          </a:prstGeom>
        </p:spPr>
        <p:txBody>
          <a:bodyPr wrap="square">
            <a:spAutoFit/>
          </a:bodyPr>
          <a:lstStyle/>
          <a:p>
            <a:pPr lvl="1"/>
            <a:r>
              <a:rPr lang="en-US" sz="3200" dirty="0" smtClean="0">
                <a:solidFill>
                  <a:schemeClr val="bg1"/>
                </a:solidFill>
              </a:rPr>
              <a:t>let </a:t>
            </a:r>
            <a:r>
              <a:rPr lang="en-US" sz="3200" dirty="0">
                <a:solidFill>
                  <a:schemeClr val="bg1"/>
                </a:solidFill>
              </a:rPr>
              <a:t>us draw near with a true heart in full assurance of faith, with our hearts sprinkled clean from an evil conscience and our bodies washed with pure water.	</a:t>
            </a:r>
            <a:endParaRPr lang="en-US" sz="3200" dirty="0" smtClean="0">
              <a:solidFill>
                <a:schemeClr val="bg1"/>
              </a:solidFill>
            </a:endParaRPr>
          </a:p>
          <a:p>
            <a:pPr lvl="1"/>
            <a:endParaRPr lang="en-US" sz="3200" dirty="0">
              <a:solidFill>
                <a:schemeClr val="bg1"/>
              </a:solidFill>
            </a:endParaRPr>
          </a:p>
          <a:p>
            <a:pPr lvl="1"/>
            <a:r>
              <a:rPr lang="en-US" sz="3200" dirty="0" smtClean="0">
                <a:solidFill>
                  <a:schemeClr val="bg1"/>
                </a:solidFill>
              </a:rPr>
              <a:t>(</a:t>
            </a:r>
            <a:r>
              <a:rPr lang="en-US" sz="3200" dirty="0">
                <a:solidFill>
                  <a:schemeClr val="bg1"/>
                </a:solidFill>
              </a:rPr>
              <a:t>Hebrews </a:t>
            </a:r>
            <a:r>
              <a:rPr lang="en-US" sz="3200" dirty="0" smtClean="0">
                <a:solidFill>
                  <a:schemeClr val="bg1"/>
                </a:solidFill>
              </a:rPr>
              <a:t>10:22 </a:t>
            </a:r>
            <a:r>
              <a:rPr lang="en-US" sz="3200" dirty="0">
                <a:solidFill>
                  <a:schemeClr val="bg1"/>
                </a:solidFill>
              </a:rPr>
              <a:t>ESV)</a:t>
            </a:r>
            <a:endParaRPr lang="en-US" sz="3200" dirty="0">
              <a:solidFill>
                <a:schemeClr val="bg1"/>
              </a:solidFill>
            </a:endParaRPr>
          </a:p>
        </p:txBody>
      </p:sp>
    </p:spTree>
    <p:extLst>
      <p:ext uri="{BB962C8B-B14F-4D97-AF65-F5344CB8AC3E}">
        <p14:creationId xmlns:p14="http://schemas.microsoft.com/office/powerpoint/2010/main" val="1158603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1260641" cy="2677656"/>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endParaRPr lang="en-US" sz="2800" dirty="0">
              <a:solidFill>
                <a:schemeClr val="bg1"/>
              </a:solidFill>
            </a:endParaRPr>
          </a:p>
          <a:p>
            <a:pPr marL="514350" indent="-514350">
              <a:buAutoNum type="alphaLcPeriod"/>
            </a:pPr>
            <a:r>
              <a:rPr lang="en-US" sz="2800" dirty="0" smtClean="0">
                <a:solidFill>
                  <a:schemeClr val="bg1"/>
                </a:solidFill>
              </a:rPr>
              <a:t>Why </a:t>
            </a:r>
            <a:r>
              <a:rPr lang="en-US" sz="2800" dirty="0">
                <a:solidFill>
                  <a:schemeClr val="bg1"/>
                </a:solidFill>
              </a:rPr>
              <a:t>does the office of Christ matter? </a:t>
            </a:r>
            <a:endParaRPr lang="en-US" sz="2800" dirty="0" smtClean="0">
              <a:solidFill>
                <a:schemeClr val="bg1"/>
              </a:solidFill>
            </a:endParaRPr>
          </a:p>
          <a:p>
            <a:pPr marL="971550" lvl="1" indent="-514350">
              <a:buAutoNum type="arabicPeriod"/>
            </a:pPr>
            <a:r>
              <a:rPr lang="en-US" sz="2800" dirty="0" smtClean="0">
                <a:solidFill>
                  <a:schemeClr val="bg1"/>
                </a:solidFill>
              </a:rPr>
              <a:t>Who </a:t>
            </a:r>
            <a:r>
              <a:rPr lang="en-US" sz="2800" dirty="0">
                <a:solidFill>
                  <a:schemeClr val="bg1"/>
                </a:solidFill>
              </a:rPr>
              <a:t>Jesus is and what Jesus does are </a:t>
            </a:r>
            <a:r>
              <a:rPr lang="en-US" sz="2800" dirty="0" smtClean="0">
                <a:solidFill>
                  <a:schemeClr val="bg1"/>
                </a:solidFill>
              </a:rPr>
              <a:t>inseparable</a:t>
            </a:r>
          </a:p>
          <a:p>
            <a:pPr lvl="2"/>
            <a:endParaRPr lang="en-US" sz="2800" dirty="0" smtClean="0">
              <a:solidFill>
                <a:schemeClr val="bg1"/>
              </a:solidFill>
            </a:endParaRPr>
          </a:p>
          <a:p>
            <a:pPr lvl="2"/>
            <a:r>
              <a:rPr lang="en-US" sz="2800" dirty="0" smtClean="0">
                <a:solidFill>
                  <a:schemeClr val="bg1"/>
                </a:solidFill>
              </a:rPr>
              <a:t>If </a:t>
            </a:r>
            <a:r>
              <a:rPr lang="en-US" sz="2800" dirty="0">
                <a:solidFill>
                  <a:schemeClr val="bg1"/>
                </a:solidFill>
              </a:rPr>
              <a:t>we want to know Jesus in his fullness we need to know who he is and also what he </a:t>
            </a:r>
            <a:r>
              <a:rPr lang="en-US" sz="2800" dirty="0" smtClean="0">
                <a:solidFill>
                  <a:schemeClr val="bg1"/>
                </a:solidFill>
              </a:rPr>
              <a:t>does</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64555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4154984"/>
          </a:xfrm>
          <a:prstGeom prst="rect">
            <a:avLst/>
          </a:prstGeom>
          <a:noFill/>
        </p:spPr>
        <p:txBody>
          <a:bodyPr wrap="square" rtlCol="0">
            <a:spAutoFit/>
          </a:bodyPr>
          <a:lstStyle/>
          <a:p>
            <a:pPr marL="457200" indent="-457200">
              <a:buAutoNum type="alphaLcPeriod"/>
            </a:pPr>
            <a:r>
              <a:rPr lang="en-US" sz="2400" dirty="0" smtClean="0">
                <a:solidFill>
                  <a:schemeClr val="bg1"/>
                </a:solidFill>
              </a:rPr>
              <a:t>Jesus </a:t>
            </a:r>
            <a:r>
              <a:rPr lang="en-US" sz="2400" dirty="0">
                <a:solidFill>
                  <a:schemeClr val="bg1"/>
                </a:solidFill>
              </a:rPr>
              <a:t>saves to the uttermost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914400" lvl="1" indent="-457200">
              <a:buAutoNum type="arabicPeriod"/>
            </a:pPr>
            <a:r>
              <a:rPr lang="en-US" sz="2400" dirty="0" smtClean="0">
                <a:solidFill>
                  <a:schemeClr val="bg1"/>
                </a:solidFill>
              </a:rPr>
              <a:t>It </a:t>
            </a:r>
            <a:r>
              <a:rPr lang="en-US" sz="2400" dirty="0">
                <a:solidFill>
                  <a:schemeClr val="bg1"/>
                </a:solidFill>
              </a:rPr>
              <a:t>has been </a:t>
            </a:r>
            <a:r>
              <a:rPr lang="en-US" sz="2400" dirty="0" smtClean="0">
                <a:solidFill>
                  <a:schemeClr val="bg1"/>
                </a:solidFill>
              </a:rPr>
              <a:t>paid</a:t>
            </a:r>
          </a:p>
          <a:p>
            <a:pPr marL="914400" lvl="1" indent="-457200">
              <a:buAutoNum type="arabicPeriod"/>
            </a:pPr>
            <a:r>
              <a:rPr lang="en-US" sz="2400" dirty="0" smtClean="0">
                <a:solidFill>
                  <a:schemeClr val="bg1"/>
                </a:solidFill>
              </a:rPr>
              <a:t>See </a:t>
            </a:r>
            <a:r>
              <a:rPr lang="en-US" sz="2400" dirty="0">
                <a:solidFill>
                  <a:schemeClr val="bg1"/>
                </a:solidFill>
              </a:rPr>
              <a:t>what it has </a:t>
            </a:r>
            <a:r>
              <a:rPr lang="en-US" sz="2400" dirty="0" smtClean="0">
                <a:solidFill>
                  <a:schemeClr val="bg1"/>
                </a:solidFill>
              </a:rPr>
              <a:t>cost</a:t>
            </a:r>
          </a:p>
          <a:p>
            <a:pPr marL="914400" lvl="1" indent="-457200">
              <a:buAutoNum type="arabicPeriod"/>
            </a:pPr>
            <a:r>
              <a:rPr lang="en-US" sz="2400" dirty="0" smtClean="0">
                <a:solidFill>
                  <a:schemeClr val="bg1"/>
                </a:solidFill>
              </a:rPr>
              <a:t>Rejoice </a:t>
            </a:r>
            <a:r>
              <a:rPr lang="en-US" sz="2400" dirty="0">
                <a:solidFill>
                  <a:schemeClr val="bg1"/>
                </a:solidFill>
              </a:rPr>
              <a:t>in what the Lord has done for you </a:t>
            </a:r>
            <a:endParaRPr lang="en-US" sz="2400" dirty="0" smtClean="0">
              <a:solidFill>
                <a:schemeClr val="bg1"/>
              </a:solidFill>
            </a:endParaRPr>
          </a:p>
          <a:p>
            <a:pPr marL="457200" indent="-457200">
              <a:buAutoNum type="alphaLcPeriod"/>
            </a:pPr>
            <a:r>
              <a:rPr lang="en-US" sz="2400" dirty="0" smtClean="0">
                <a:solidFill>
                  <a:schemeClr val="bg1"/>
                </a:solidFill>
              </a:rPr>
              <a:t>Jesus </a:t>
            </a:r>
            <a:r>
              <a:rPr lang="en-US" sz="2400" dirty="0">
                <a:solidFill>
                  <a:schemeClr val="bg1"/>
                </a:solidFill>
              </a:rPr>
              <a:t>is praying for us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457200" indent="-457200">
              <a:buAutoNum type="alphaLcPeriod"/>
            </a:pPr>
            <a:r>
              <a:rPr lang="en-US" sz="2400" dirty="0" smtClean="0">
                <a:solidFill>
                  <a:schemeClr val="bg1"/>
                </a:solidFill>
              </a:rPr>
              <a:t>Jesus </a:t>
            </a:r>
            <a:r>
              <a:rPr lang="en-US" sz="2400" dirty="0">
                <a:solidFill>
                  <a:schemeClr val="bg1"/>
                </a:solidFill>
              </a:rPr>
              <a:t>can sympathize with us (</a:t>
            </a:r>
            <a:r>
              <a:rPr lang="en-US" sz="2400" dirty="0" err="1">
                <a:solidFill>
                  <a:schemeClr val="bg1"/>
                </a:solidFill>
              </a:rPr>
              <a:t>Heb</a:t>
            </a:r>
            <a:r>
              <a:rPr lang="en-US" sz="2400" dirty="0">
                <a:solidFill>
                  <a:schemeClr val="bg1"/>
                </a:solidFill>
              </a:rPr>
              <a:t> </a:t>
            </a:r>
            <a:r>
              <a:rPr lang="en-US" sz="2400" dirty="0" smtClean="0">
                <a:solidFill>
                  <a:schemeClr val="bg1"/>
                </a:solidFill>
              </a:rPr>
              <a:t>4:15)</a:t>
            </a:r>
          </a:p>
          <a:p>
            <a:pPr marL="457200" indent="-457200">
              <a:buAutoNum type="alphaLcPeriod"/>
            </a:pPr>
            <a:r>
              <a:rPr lang="en-US" sz="2400" dirty="0" smtClean="0">
                <a:solidFill>
                  <a:schemeClr val="bg1"/>
                </a:solidFill>
              </a:rPr>
              <a:t>You </a:t>
            </a:r>
            <a:r>
              <a:rPr lang="en-US" sz="2400" dirty="0">
                <a:solidFill>
                  <a:schemeClr val="bg1"/>
                </a:solidFill>
              </a:rPr>
              <a:t>only need one mediator (1 Tim </a:t>
            </a:r>
            <a:r>
              <a:rPr lang="en-US" sz="2400" dirty="0" smtClean="0">
                <a:solidFill>
                  <a:schemeClr val="bg1"/>
                </a:solidFill>
              </a:rPr>
              <a:t>2:5)</a:t>
            </a:r>
          </a:p>
          <a:p>
            <a:pPr marL="457200" indent="-457200">
              <a:buAutoNum type="alphaLcPeriod"/>
            </a:pPr>
            <a:r>
              <a:rPr lang="en-US" sz="2400" dirty="0" smtClean="0">
                <a:solidFill>
                  <a:schemeClr val="bg1"/>
                </a:solidFill>
              </a:rPr>
              <a:t>Jesus </a:t>
            </a:r>
            <a:r>
              <a:rPr lang="en-US" sz="2400" dirty="0">
                <a:solidFill>
                  <a:schemeClr val="bg1"/>
                </a:solidFill>
              </a:rPr>
              <a:t>brings us to God: Let us draw near with a true heart in full assurance of faith (</a:t>
            </a:r>
            <a:r>
              <a:rPr lang="en-US" sz="2400" dirty="0" err="1">
                <a:solidFill>
                  <a:schemeClr val="bg1"/>
                </a:solidFill>
              </a:rPr>
              <a:t>Heb</a:t>
            </a:r>
            <a:r>
              <a:rPr lang="en-US" sz="2400" dirty="0">
                <a:solidFill>
                  <a:schemeClr val="bg1"/>
                </a:solidFill>
              </a:rPr>
              <a:t> </a:t>
            </a:r>
            <a:r>
              <a:rPr lang="en-US" sz="2400" dirty="0" smtClean="0">
                <a:solidFill>
                  <a:schemeClr val="bg1"/>
                </a:solidFill>
              </a:rPr>
              <a:t>10:22)</a:t>
            </a:r>
          </a:p>
          <a:p>
            <a:pPr marL="457200" indent="-457200">
              <a:buAutoNum type="alphaLcPeriod"/>
            </a:pPr>
            <a:r>
              <a:rPr lang="en-US" sz="2400" dirty="0" smtClean="0">
                <a:solidFill>
                  <a:schemeClr val="bg1"/>
                </a:solidFill>
              </a:rPr>
              <a:t>The </a:t>
            </a:r>
            <a:r>
              <a:rPr lang="en-US" sz="2400" dirty="0">
                <a:solidFill>
                  <a:schemeClr val="bg1"/>
                </a:solidFill>
              </a:rPr>
              <a:t>Lord’s Supper comes alive (Luke </a:t>
            </a:r>
            <a:r>
              <a:rPr lang="en-US" sz="2400" dirty="0" smtClean="0">
                <a:solidFill>
                  <a:schemeClr val="bg1"/>
                </a:solidFill>
              </a:rPr>
              <a:t>22:14-23)</a:t>
            </a:r>
          </a:p>
          <a:p>
            <a:pPr lvl="1"/>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7312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4524315"/>
          </a:xfrm>
          <a:prstGeom prst="rect">
            <a:avLst/>
          </a:prstGeom>
          <a:noFill/>
        </p:spPr>
        <p:txBody>
          <a:bodyPr wrap="square" rtlCol="0">
            <a:spAutoFit/>
          </a:bodyPr>
          <a:lstStyle/>
          <a:p>
            <a:pPr marL="457200" indent="-457200">
              <a:buAutoNum type="alphaLcPeriod"/>
            </a:pPr>
            <a:r>
              <a:rPr lang="en-US" sz="2400" dirty="0" smtClean="0">
                <a:solidFill>
                  <a:schemeClr val="bg1"/>
                </a:solidFill>
              </a:rPr>
              <a:t>Jesus </a:t>
            </a:r>
            <a:r>
              <a:rPr lang="en-US" sz="2400" dirty="0">
                <a:solidFill>
                  <a:schemeClr val="bg1"/>
                </a:solidFill>
              </a:rPr>
              <a:t>saves to the uttermost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914400" lvl="1" indent="-457200">
              <a:buAutoNum type="arabicPeriod"/>
            </a:pPr>
            <a:r>
              <a:rPr lang="en-US" sz="2400" dirty="0" smtClean="0">
                <a:solidFill>
                  <a:schemeClr val="bg1"/>
                </a:solidFill>
              </a:rPr>
              <a:t>It </a:t>
            </a:r>
            <a:r>
              <a:rPr lang="en-US" sz="2400" dirty="0">
                <a:solidFill>
                  <a:schemeClr val="bg1"/>
                </a:solidFill>
              </a:rPr>
              <a:t>has been </a:t>
            </a:r>
            <a:r>
              <a:rPr lang="en-US" sz="2400" dirty="0" smtClean="0">
                <a:solidFill>
                  <a:schemeClr val="bg1"/>
                </a:solidFill>
              </a:rPr>
              <a:t>paid</a:t>
            </a:r>
          </a:p>
          <a:p>
            <a:pPr marL="914400" lvl="1" indent="-457200">
              <a:buAutoNum type="arabicPeriod"/>
            </a:pPr>
            <a:r>
              <a:rPr lang="en-US" sz="2400" dirty="0" smtClean="0">
                <a:solidFill>
                  <a:schemeClr val="bg1"/>
                </a:solidFill>
              </a:rPr>
              <a:t>See </a:t>
            </a:r>
            <a:r>
              <a:rPr lang="en-US" sz="2400" dirty="0">
                <a:solidFill>
                  <a:schemeClr val="bg1"/>
                </a:solidFill>
              </a:rPr>
              <a:t>what it has </a:t>
            </a:r>
            <a:r>
              <a:rPr lang="en-US" sz="2400" dirty="0" smtClean="0">
                <a:solidFill>
                  <a:schemeClr val="bg1"/>
                </a:solidFill>
              </a:rPr>
              <a:t>cost</a:t>
            </a:r>
          </a:p>
          <a:p>
            <a:pPr marL="914400" lvl="1" indent="-457200">
              <a:buAutoNum type="arabicPeriod"/>
            </a:pPr>
            <a:r>
              <a:rPr lang="en-US" sz="2400" dirty="0" smtClean="0">
                <a:solidFill>
                  <a:schemeClr val="bg1"/>
                </a:solidFill>
              </a:rPr>
              <a:t>Rejoice </a:t>
            </a:r>
            <a:r>
              <a:rPr lang="en-US" sz="2400" dirty="0">
                <a:solidFill>
                  <a:schemeClr val="bg1"/>
                </a:solidFill>
              </a:rPr>
              <a:t>in what the Lord has done for you </a:t>
            </a:r>
            <a:endParaRPr lang="en-US" sz="2400" dirty="0" smtClean="0">
              <a:solidFill>
                <a:schemeClr val="bg1"/>
              </a:solidFill>
            </a:endParaRPr>
          </a:p>
          <a:p>
            <a:pPr marL="457200" indent="-457200">
              <a:buAutoNum type="alphaLcPeriod"/>
            </a:pPr>
            <a:r>
              <a:rPr lang="en-US" sz="2400" dirty="0" smtClean="0">
                <a:solidFill>
                  <a:schemeClr val="bg1"/>
                </a:solidFill>
              </a:rPr>
              <a:t>Jesus </a:t>
            </a:r>
            <a:r>
              <a:rPr lang="en-US" sz="2400" dirty="0">
                <a:solidFill>
                  <a:schemeClr val="bg1"/>
                </a:solidFill>
              </a:rPr>
              <a:t>is praying for us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457200" indent="-457200">
              <a:buAutoNum type="alphaLcPeriod"/>
            </a:pPr>
            <a:r>
              <a:rPr lang="en-US" sz="2400" dirty="0" smtClean="0">
                <a:solidFill>
                  <a:schemeClr val="bg1"/>
                </a:solidFill>
              </a:rPr>
              <a:t>Jesus </a:t>
            </a:r>
            <a:r>
              <a:rPr lang="en-US" sz="2400" dirty="0">
                <a:solidFill>
                  <a:schemeClr val="bg1"/>
                </a:solidFill>
              </a:rPr>
              <a:t>can sympathize with us (</a:t>
            </a:r>
            <a:r>
              <a:rPr lang="en-US" sz="2400" dirty="0" err="1">
                <a:solidFill>
                  <a:schemeClr val="bg1"/>
                </a:solidFill>
              </a:rPr>
              <a:t>Heb</a:t>
            </a:r>
            <a:r>
              <a:rPr lang="en-US" sz="2400" dirty="0">
                <a:solidFill>
                  <a:schemeClr val="bg1"/>
                </a:solidFill>
              </a:rPr>
              <a:t> </a:t>
            </a:r>
            <a:r>
              <a:rPr lang="en-US" sz="2400" dirty="0" smtClean="0">
                <a:solidFill>
                  <a:schemeClr val="bg1"/>
                </a:solidFill>
              </a:rPr>
              <a:t>4:15)</a:t>
            </a:r>
          </a:p>
          <a:p>
            <a:pPr marL="457200" indent="-457200">
              <a:buAutoNum type="alphaLcPeriod"/>
            </a:pPr>
            <a:r>
              <a:rPr lang="en-US" sz="2400" dirty="0" smtClean="0">
                <a:solidFill>
                  <a:schemeClr val="bg1"/>
                </a:solidFill>
              </a:rPr>
              <a:t>You </a:t>
            </a:r>
            <a:r>
              <a:rPr lang="en-US" sz="2400" dirty="0">
                <a:solidFill>
                  <a:schemeClr val="bg1"/>
                </a:solidFill>
              </a:rPr>
              <a:t>only need one mediator (1 Tim </a:t>
            </a:r>
            <a:r>
              <a:rPr lang="en-US" sz="2400" dirty="0" smtClean="0">
                <a:solidFill>
                  <a:schemeClr val="bg1"/>
                </a:solidFill>
              </a:rPr>
              <a:t>2:5)</a:t>
            </a:r>
          </a:p>
          <a:p>
            <a:pPr marL="457200" indent="-457200">
              <a:buAutoNum type="alphaLcPeriod"/>
            </a:pPr>
            <a:r>
              <a:rPr lang="en-US" sz="2400" dirty="0" smtClean="0">
                <a:solidFill>
                  <a:schemeClr val="bg1"/>
                </a:solidFill>
              </a:rPr>
              <a:t>Jesus </a:t>
            </a:r>
            <a:r>
              <a:rPr lang="en-US" sz="2400" dirty="0">
                <a:solidFill>
                  <a:schemeClr val="bg1"/>
                </a:solidFill>
              </a:rPr>
              <a:t>brings us to God: Let us draw near with a true heart in full assurance of faith (</a:t>
            </a:r>
            <a:r>
              <a:rPr lang="en-US" sz="2400" dirty="0" err="1">
                <a:solidFill>
                  <a:schemeClr val="bg1"/>
                </a:solidFill>
              </a:rPr>
              <a:t>Heb</a:t>
            </a:r>
            <a:r>
              <a:rPr lang="en-US" sz="2400" dirty="0">
                <a:solidFill>
                  <a:schemeClr val="bg1"/>
                </a:solidFill>
              </a:rPr>
              <a:t> </a:t>
            </a:r>
            <a:r>
              <a:rPr lang="en-US" sz="2400" dirty="0" smtClean="0">
                <a:solidFill>
                  <a:schemeClr val="bg1"/>
                </a:solidFill>
              </a:rPr>
              <a:t>10:22)</a:t>
            </a:r>
          </a:p>
          <a:p>
            <a:pPr marL="457200" indent="-457200">
              <a:buAutoNum type="alphaLcPeriod"/>
            </a:pPr>
            <a:r>
              <a:rPr lang="en-US" sz="2400" dirty="0" smtClean="0">
                <a:solidFill>
                  <a:schemeClr val="bg1"/>
                </a:solidFill>
              </a:rPr>
              <a:t>The </a:t>
            </a:r>
            <a:r>
              <a:rPr lang="en-US" sz="2400" dirty="0">
                <a:solidFill>
                  <a:schemeClr val="bg1"/>
                </a:solidFill>
              </a:rPr>
              <a:t>Lord’s Supper comes alive (Luke </a:t>
            </a:r>
            <a:r>
              <a:rPr lang="en-US" sz="2400" dirty="0" smtClean="0">
                <a:solidFill>
                  <a:schemeClr val="bg1"/>
                </a:solidFill>
              </a:rPr>
              <a:t>22:14-23)</a:t>
            </a:r>
          </a:p>
          <a:p>
            <a:pPr marL="457200" indent="-457200">
              <a:buAutoNum type="alphaLcPeriod"/>
            </a:pPr>
            <a:r>
              <a:rPr lang="en-US" sz="2400" dirty="0" smtClean="0">
                <a:solidFill>
                  <a:schemeClr val="bg1"/>
                </a:solidFill>
              </a:rPr>
              <a:t>You </a:t>
            </a:r>
            <a:r>
              <a:rPr lang="en-US" sz="2400" dirty="0">
                <a:solidFill>
                  <a:schemeClr val="bg1"/>
                </a:solidFill>
              </a:rPr>
              <a:t>understand what it means to be a royal priesthood (1 Pet </a:t>
            </a:r>
            <a:r>
              <a:rPr lang="en-US" sz="2400" dirty="0" smtClean="0">
                <a:solidFill>
                  <a:schemeClr val="bg1"/>
                </a:solidFill>
              </a:rPr>
              <a:t>2:9)</a:t>
            </a:r>
          </a:p>
          <a:p>
            <a:pPr lvl="1"/>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92823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1659285"/>
            <a:ext cx="7720359" cy="3539430"/>
          </a:xfrm>
          <a:prstGeom prst="rect">
            <a:avLst/>
          </a:prstGeom>
        </p:spPr>
        <p:txBody>
          <a:bodyPr wrap="square">
            <a:spAutoFit/>
          </a:bodyPr>
          <a:lstStyle/>
          <a:p>
            <a:pPr lvl="1"/>
            <a:r>
              <a:rPr lang="en-US" sz="3200" dirty="0" smtClean="0">
                <a:solidFill>
                  <a:schemeClr val="bg1"/>
                </a:solidFill>
              </a:rPr>
              <a:t>But </a:t>
            </a:r>
            <a:r>
              <a:rPr lang="en-US" sz="3200" dirty="0">
                <a:solidFill>
                  <a:schemeClr val="bg1"/>
                </a:solidFill>
              </a:rPr>
              <a:t>you are a chosen race, a royal priesthood, a holy nation, a people for his own possession, that you may proclaim the </a:t>
            </a:r>
            <a:r>
              <a:rPr lang="en-US" sz="3200" dirty="0" err="1">
                <a:solidFill>
                  <a:schemeClr val="bg1"/>
                </a:solidFill>
              </a:rPr>
              <a:t>excellencies</a:t>
            </a:r>
            <a:r>
              <a:rPr lang="en-US" sz="3200" dirty="0">
                <a:solidFill>
                  <a:schemeClr val="bg1"/>
                </a:solidFill>
              </a:rPr>
              <a:t> of him who called you out of darkness into his marvelous light</a:t>
            </a:r>
            <a:r>
              <a:rPr lang="en-US" sz="3200" dirty="0" smtClean="0">
                <a:solidFill>
                  <a:schemeClr val="bg1"/>
                </a:solidFill>
              </a:rPr>
              <a:t>.</a:t>
            </a:r>
          </a:p>
          <a:p>
            <a:pPr lvl="1"/>
            <a:endParaRPr lang="en-US" sz="3200" dirty="0">
              <a:solidFill>
                <a:schemeClr val="bg1"/>
              </a:solidFill>
            </a:endParaRPr>
          </a:p>
          <a:p>
            <a:pPr lvl="1"/>
            <a:r>
              <a:rPr lang="en-US" sz="3200" dirty="0" smtClean="0">
                <a:solidFill>
                  <a:schemeClr val="bg1"/>
                </a:solidFill>
              </a:rPr>
              <a:t>(</a:t>
            </a:r>
            <a:r>
              <a:rPr lang="en-US" sz="3200" dirty="0">
                <a:solidFill>
                  <a:schemeClr val="bg1"/>
                </a:solidFill>
              </a:rPr>
              <a:t>1 Peter 2:9 ESV)</a:t>
            </a:r>
            <a:endParaRPr lang="en-US" sz="3200" dirty="0">
              <a:solidFill>
                <a:schemeClr val="bg1"/>
              </a:solidFill>
            </a:endParaRPr>
          </a:p>
        </p:txBody>
      </p:sp>
    </p:spTree>
    <p:extLst>
      <p:ext uri="{BB962C8B-B14F-4D97-AF65-F5344CB8AC3E}">
        <p14:creationId xmlns:p14="http://schemas.microsoft.com/office/powerpoint/2010/main" val="31926598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5262979"/>
          </a:xfrm>
          <a:prstGeom prst="rect">
            <a:avLst/>
          </a:prstGeom>
          <a:noFill/>
        </p:spPr>
        <p:txBody>
          <a:bodyPr wrap="square" rtlCol="0">
            <a:spAutoFit/>
          </a:bodyPr>
          <a:lstStyle/>
          <a:p>
            <a:pPr marL="457200" indent="-457200">
              <a:buAutoNum type="alphaLcPeriod"/>
            </a:pPr>
            <a:r>
              <a:rPr lang="en-US" sz="2400" dirty="0" smtClean="0">
                <a:solidFill>
                  <a:schemeClr val="bg1"/>
                </a:solidFill>
              </a:rPr>
              <a:t>Jesus </a:t>
            </a:r>
            <a:r>
              <a:rPr lang="en-US" sz="2400" dirty="0">
                <a:solidFill>
                  <a:schemeClr val="bg1"/>
                </a:solidFill>
              </a:rPr>
              <a:t>saves to the uttermost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914400" lvl="1" indent="-457200">
              <a:buAutoNum type="arabicPeriod"/>
            </a:pPr>
            <a:r>
              <a:rPr lang="en-US" sz="2400" dirty="0" smtClean="0">
                <a:solidFill>
                  <a:schemeClr val="bg1"/>
                </a:solidFill>
              </a:rPr>
              <a:t>It </a:t>
            </a:r>
            <a:r>
              <a:rPr lang="en-US" sz="2400" dirty="0">
                <a:solidFill>
                  <a:schemeClr val="bg1"/>
                </a:solidFill>
              </a:rPr>
              <a:t>has been </a:t>
            </a:r>
            <a:r>
              <a:rPr lang="en-US" sz="2400" dirty="0" smtClean="0">
                <a:solidFill>
                  <a:schemeClr val="bg1"/>
                </a:solidFill>
              </a:rPr>
              <a:t>paid</a:t>
            </a:r>
          </a:p>
          <a:p>
            <a:pPr marL="914400" lvl="1" indent="-457200">
              <a:buAutoNum type="arabicPeriod"/>
            </a:pPr>
            <a:r>
              <a:rPr lang="en-US" sz="2400" dirty="0" smtClean="0">
                <a:solidFill>
                  <a:schemeClr val="bg1"/>
                </a:solidFill>
              </a:rPr>
              <a:t>See </a:t>
            </a:r>
            <a:r>
              <a:rPr lang="en-US" sz="2400" dirty="0">
                <a:solidFill>
                  <a:schemeClr val="bg1"/>
                </a:solidFill>
              </a:rPr>
              <a:t>what it has </a:t>
            </a:r>
            <a:r>
              <a:rPr lang="en-US" sz="2400" dirty="0" smtClean="0">
                <a:solidFill>
                  <a:schemeClr val="bg1"/>
                </a:solidFill>
              </a:rPr>
              <a:t>cost</a:t>
            </a:r>
          </a:p>
          <a:p>
            <a:pPr marL="914400" lvl="1" indent="-457200">
              <a:buAutoNum type="arabicPeriod"/>
            </a:pPr>
            <a:r>
              <a:rPr lang="en-US" sz="2400" dirty="0" smtClean="0">
                <a:solidFill>
                  <a:schemeClr val="bg1"/>
                </a:solidFill>
              </a:rPr>
              <a:t>Rejoice </a:t>
            </a:r>
            <a:r>
              <a:rPr lang="en-US" sz="2400" dirty="0">
                <a:solidFill>
                  <a:schemeClr val="bg1"/>
                </a:solidFill>
              </a:rPr>
              <a:t>in what the Lord has done for you </a:t>
            </a:r>
            <a:endParaRPr lang="en-US" sz="2400" dirty="0" smtClean="0">
              <a:solidFill>
                <a:schemeClr val="bg1"/>
              </a:solidFill>
            </a:endParaRPr>
          </a:p>
          <a:p>
            <a:pPr marL="457200" indent="-457200">
              <a:buAutoNum type="alphaLcPeriod"/>
            </a:pPr>
            <a:r>
              <a:rPr lang="en-US" sz="2400" dirty="0" smtClean="0">
                <a:solidFill>
                  <a:schemeClr val="bg1"/>
                </a:solidFill>
              </a:rPr>
              <a:t>Jesus </a:t>
            </a:r>
            <a:r>
              <a:rPr lang="en-US" sz="2400" dirty="0">
                <a:solidFill>
                  <a:schemeClr val="bg1"/>
                </a:solidFill>
              </a:rPr>
              <a:t>is praying for us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457200" indent="-457200">
              <a:buAutoNum type="alphaLcPeriod"/>
            </a:pPr>
            <a:r>
              <a:rPr lang="en-US" sz="2400" dirty="0" smtClean="0">
                <a:solidFill>
                  <a:schemeClr val="bg1"/>
                </a:solidFill>
              </a:rPr>
              <a:t>Jesus </a:t>
            </a:r>
            <a:r>
              <a:rPr lang="en-US" sz="2400" dirty="0">
                <a:solidFill>
                  <a:schemeClr val="bg1"/>
                </a:solidFill>
              </a:rPr>
              <a:t>can sympathize with us (</a:t>
            </a:r>
            <a:r>
              <a:rPr lang="en-US" sz="2400" dirty="0" err="1">
                <a:solidFill>
                  <a:schemeClr val="bg1"/>
                </a:solidFill>
              </a:rPr>
              <a:t>Heb</a:t>
            </a:r>
            <a:r>
              <a:rPr lang="en-US" sz="2400" dirty="0">
                <a:solidFill>
                  <a:schemeClr val="bg1"/>
                </a:solidFill>
              </a:rPr>
              <a:t> </a:t>
            </a:r>
            <a:r>
              <a:rPr lang="en-US" sz="2400" dirty="0" smtClean="0">
                <a:solidFill>
                  <a:schemeClr val="bg1"/>
                </a:solidFill>
              </a:rPr>
              <a:t>4:15)</a:t>
            </a:r>
          </a:p>
          <a:p>
            <a:pPr marL="457200" indent="-457200">
              <a:buAutoNum type="alphaLcPeriod"/>
            </a:pPr>
            <a:r>
              <a:rPr lang="en-US" sz="2400" dirty="0" smtClean="0">
                <a:solidFill>
                  <a:schemeClr val="bg1"/>
                </a:solidFill>
              </a:rPr>
              <a:t>You </a:t>
            </a:r>
            <a:r>
              <a:rPr lang="en-US" sz="2400" dirty="0">
                <a:solidFill>
                  <a:schemeClr val="bg1"/>
                </a:solidFill>
              </a:rPr>
              <a:t>only need one mediator (1 Tim </a:t>
            </a:r>
            <a:r>
              <a:rPr lang="en-US" sz="2400" dirty="0" smtClean="0">
                <a:solidFill>
                  <a:schemeClr val="bg1"/>
                </a:solidFill>
              </a:rPr>
              <a:t>2:5)</a:t>
            </a:r>
          </a:p>
          <a:p>
            <a:pPr marL="457200" indent="-457200">
              <a:buAutoNum type="alphaLcPeriod"/>
            </a:pPr>
            <a:r>
              <a:rPr lang="en-US" sz="2400" dirty="0" smtClean="0">
                <a:solidFill>
                  <a:schemeClr val="bg1"/>
                </a:solidFill>
              </a:rPr>
              <a:t>Jesus </a:t>
            </a:r>
            <a:r>
              <a:rPr lang="en-US" sz="2400" dirty="0">
                <a:solidFill>
                  <a:schemeClr val="bg1"/>
                </a:solidFill>
              </a:rPr>
              <a:t>brings us to God: Let us draw near with a true heart in full assurance of faith (</a:t>
            </a:r>
            <a:r>
              <a:rPr lang="en-US" sz="2400" dirty="0" err="1">
                <a:solidFill>
                  <a:schemeClr val="bg1"/>
                </a:solidFill>
              </a:rPr>
              <a:t>Heb</a:t>
            </a:r>
            <a:r>
              <a:rPr lang="en-US" sz="2400" dirty="0">
                <a:solidFill>
                  <a:schemeClr val="bg1"/>
                </a:solidFill>
              </a:rPr>
              <a:t> </a:t>
            </a:r>
            <a:r>
              <a:rPr lang="en-US" sz="2400" dirty="0" smtClean="0">
                <a:solidFill>
                  <a:schemeClr val="bg1"/>
                </a:solidFill>
              </a:rPr>
              <a:t>10:22)</a:t>
            </a:r>
          </a:p>
          <a:p>
            <a:pPr marL="457200" indent="-457200">
              <a:buAutoNum type="alphaLcPeriod"/>
            </a:pPr>
            <a:r>
              <a:rPr lang="en-US" sz="2400" dirty="0" smtClean="0">
                <a:solidFill>
                  <a:schemeClr val="bg1"/>
                </a:solidFill>
              </a:rPr>
              <a:t>The </a:t>
            </a:r>
            <a:r>
              <a:rPr lang="en-US" sz="2400" dirty="0">
                <a:solidFill>
                  <a:schemeClr val="bg1"/>
                </a:solidFill>
              </a:rPr>
              <a:t>Lord’s Supper comes alive (Luke </a:t>
            </a:r>
            <a:r>
              <a:rPr lang="en-US" sz="2400" dirty="0" smtClean="0">
                <a:solidFill>
                  <a:schemeClr val="bg1"/>
                </a:solidFill>
              </a:rPr>
              <a:t>22:14-23)</a:t>
            </a:r>
          </a:p>
          <a:p>
            <a:pPr marL="457200" indent="-457200">
              <a:buAutoNum type="alphaLcPeriod"/>
            </a:pPr>
            <a:r>
              <a:rPr lang="en-US" sz="2400" dirty="0" smtClean="0">
                <a:solidFill>
                  <a:schemeClr val="bg1"/>
                </a:solidFill>
              </a:rPr>
              <a:t>You </a:t>
            </a:r>
            <a:r>
              <a:rPr lang="en-US" sz="2400" dirty="0">
                <a:solidFill>
                  <a:schemeClr val="bg1"/>
                </a:solidFill>
              </a:rPr>
              <a:t>understand what it means to be a royal priesthood (1 Pet </a:t>
            </a:r>
            <a:r>
              <a:rPr lang="en-US" sz="2400" dirty="0" smtClean="0">
                <a:solidFill>
                  <a:schemeClr val="bg1"/>
                </a:solidFill>
              </a:rPr>
              <a:t>2:9)</a:t>
            </a:r>
          </a:p>
          <a:p>
            <a:pPr marL="914400" lvl="1" indent="-457200">
              <a:buAutoNum type="arabicPeriod"/>
            </a:pPr>
            <a:r>
              <a:rPr lang="en-US" sz="2400" dirty="0" smtClean="0">
                <a:solidFill>
                  <a:schemeClr val="bg1"/>
                </a:solidFill>
              </a:rPr>
              <a:t>You </a:t>
            </a:r>
            <a:r>
              <a:rPr lang="en-US" sz="2400" dirty="0">
                <a:solidFill>
                  <a:schemeClr val="bg1"/>
                </a:solidFill>
              </a:rPr>
              <a:t>are ministers of reconciliation (1 </a:t>
            </a:r>
            <a:r>
              <a:rPr lang="en-US" sz="2400" dirty="0" err="1">
                <a:solidFill>
                  <a:schemeClr val="bg1"/>
                </a:solidFill>
              </a:rPr>
              <a:t>Cor</a:t>
            </a:r>
            <a:r>
              <a:rPr lang="en-US" sz="2400" dirty="0">
                <a:solidFill>
                  <a:schemeClr val="bg1"/>
                </a:solidFill>
              </a:rPr>
              <a:t> </a:t>
            </a:r>
            <a:r>
              <a:rPr lang="en-US" sz="2400" dirty="0" smtClean="0">
                <a:solidFill>
                  <a:schemeClr val="bg1"/>
                </a:solidFill>
              </a:rPr>
              <a:t>5:17-21)</a:t>
            </a:r>
          </a:p>
          <a:p>
            <a:pPr marL="914400" lvl="1" indent="-457200">
              <a:buAutoNum type="arabicPeriod"/>
            </a:pPr>
            <a:endParaRPr lang="en-US" sz="2400" dirty="0" smtClean="0">
              <a:solidFill>
                <a:schemeClr val="bg1"/>
              </a:solidFill>
            </a:endParaRPr>
          </a:p>
          <a:p>
            <a:pPr lvl="1"/>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53564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361563"/>
            <a:ext cx="7720359" cy="6124754"/>
          </a:xfrm>
          <a:prstGeom prst="rect">
            <a:avLst/>
          </a:prstGeom>
        </p:spPr>
        <p:txBody>
          <a:bodyPr wrap="square">
            <a:spAutoFit/>
          </a:bodyPr>
          <a:lstStyle/>
          <a:p>
            <a:pPr lvl="1"/>
            <a:r>
              <a:rPr lang="en-US" sz="2800" dirty="0" smtClean="0">
                <a:solidFill>
                  <a:schemeClr val="bg1"/>
                </a:solidFill>
              </a:rPr>
              <a:t>Therefore</a:t>
            </a:r>
            <a:r>
              <a:rPr lang="en-US" sz="2800" dirty="0">
                <a:solidFill>
                  <a:schemeClr val="bg1"/>
                </a:solidFill>
              </a:rPr>
              <a:t>, if anyone is in Christ, he is a new creation. The old has passed away; behold, the new has come. All this is from God, who through Christ reconciled us to himself and gave us the ministry of reconciliation; that is, in Christ God was reconciling the world to himself, not counting their trespasses against them, and entrusting to us the message of reconciliation. Therefore, we are ambassadors for Christ, God making his appeal through us. We implore you on behalf of Christ, be reconciled to God. For our sake he made him to be sin who knew no sin, so that in him we might become the righteousness of God.	</a:t>
            </a:r>
            <a:endParaRPr lang="en-US" sz="2800" dirty="0" smtClean="0">
              <a:solidFill>
                <a:schemeClr val="bg1"/>
              </a:solidFill>
            </a:endParaRPr>
          </a:p>
          <a:p>
            <a:pPr lvl="1"/>
            <a:r>
              <a:rPr lang="en-US" sz="2800" dirty="0" smtClean="0">
                <a:solidFill>
                  <a:schemeClr val="bg1"/>
                </a:solidFill>
              </a:rPr>
              <a:t>(</a:t>
            </a:r>
            <a:r>
              <a:rPr lang="en-US" sz="2800" dirty="0">
                <a:solidFill>
                  <a:schemeClr val="bg1"/>
                </a:solidFill>
              </a:rPr>
              <a:t>2 Corinthians 5:17-21 ESV)</a:t>
            </a:r>
            <a:endParaRPr lang="en-US" sz="2800" dirty="0">
              <a:solidFill>
                <a:schemeClr val="bg1"/>
              </a:solidFill>
            </a:endParaRPr>
          </a:p>
        </p:txBody>
      </p:sp>
    </p:spTree>
    <p:extLst>
      <p:ext uri="{BB962C8B-B14F-4D97-AF65-F5344CB8AC3E}">
        <p14:creationId xmlns:p14="http://schemas.microsoft.com/office/powerpoint/2010/main" val="352483883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a:solidFill>
                  <a:schemeClr val="bg1"/>
                </a:solidFill>
              </a:rPr>
              <a:t>V</a:t>
            </a:r>
            <a:r>
              <a:rPr lang="en-US" sz="8800" dirty="0" smtClean="0">
                <a:solidFill>
                  <a:schemeClr val="bg1"/>
                </a:solidFill>
              </a:rPr>
              <a:t>. What does This Mean For Us?</a:t>
            </a:r>
            <a:endParaRPr lang="en-US" sz="8800" dirty="0">
              <a:solidFill>
                <a:schemeClr val="bg1"/>
              </a:solidFill>
            </a:endParaRPr>
          </a:p>
        </p:txBody>
      </p:sp>
      <p:sp>
        <p:nvSpPr>
          <p:cNvPr id="4" name="TextBox 3"/>
          <p:cNvSpPr txBox="1"/>
          <p:nvPr/>
        </p:nvSpPr>
        <p:spPr>
          <a:xfrm>
            <a:off x="433620" y="1419225"/>
            <a:ext cx="11758380" cy="5262979"/>
          </a:xfrm>
          <a:prstGeom prst="rect">
            <a:avLst/>
          </a:prstGeom>
          <a:noFill/>
        </p:spPr>
        <p:txBody>
          <a:bodyPr wrap="square" rtlCol="0">
            <a:spAutoFit/>
          </a:bodyPr>
          <a:lstStyle/>
          <a:p>
            <a:pPr marL="457200" indent="-457200">
              <a:buAutoNum type="alphaLcPeriod"/>
            </a:pPr>
            <a:r>
              <a:rPr lang="en-US" sz="2400" dirty="0" smtClean="0">
                <a:solidFill>
                  <a:schemeClr val="bg1"/>
                </a:solidFill>
              </a:rPr>
              <a:t>Jesus </a:t>
            </a:r>
            <a:r>
              <a:rPr lang="en-US" sz="2400" dirty="0">
                <a:solidFill>
                  <a:schemeClr val="bg1"/>
                </a:solidFill>
              </a:rPr>
              <a:t>saves to the uttermost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914400" lvl="1" indent="-457200">
              <a:buAutoNum type="arabicPeriod"/>
            </a:pPr>
            <a:r>
              <a:rPr lang="en-US" sz="2400" dirty="0" smtClean="0">
                <a:solidFill>
                  <a:schemeClr val="bg1"/>
                </a:solidFill>
              </a:rPr>
              <a:t>It </a:t>
            </a:r>
            <a:r>
              <a:rPr lang="en-US" sz="2400" dirty="0">
                <a:solidFill>
                  <a:schemeClr val="bg1"/>
                </a:solidFill>
              </a:rPr>
              <a:t>has been </a:t>
            </a:r>
            <a:r>
              <a:rPr lang="en-US" sz="2400" dirty="0" smtClean="0">
                <a:solidFill>
                  <a:schemeClr val="bg1"/>
                </a:solidFill>
              </a:rPr>
              <a:t>paid</a:t>
            </a:r>
          </a:p>
          <a:p>
            <a:pPr marL="914400" lvl="1" indent="-457200">
              <a:buAutoNum type="arabicPeriod"/>
            </a:pPr>
            <a:r>
              <a:rPr lang="en-US" sz="2400" dirty="0" smtClean="0">
                <a:solidFill>
                  <a:schemeClr val="bg1"/>
                </a:solidFill>
              </a:rPr>
              <a:t>See </a:t>
            </a:r>
            <a:r>
              <a:rPr lang="en-US" sz="2400" dirty="0">
                <a:solidFill>
                  <a:schemeClr val="bg1"/>
                </a:solidFill>
              </a:rPr>
              <a:t>what it has </a:t>
            </a:r>
            <a:r>
              <a:rPr lang="en-US" sz="2400" dirty="0" smtClean="0">
                <a:solidFill>
                  <a:schemeClr val="bg1"/>
                </a:solidFill>
              </a:rPr>
              <a:t>cost</a:t>
            </a:r>
          </a:p>
          <a:p>
            <a:pPr marL="914400" lvl="1" indent="-457200">
              <a:buAutoNum type="arabicPeriod"/>
            </a:pPr>
            <a:r>
              <a:rPr lang="en-US" sz="2400" dirty="0" smtClean="0">
                <a:solidFill>
                  <a:schemeClr val="bg1"/>
                </a:solidFill>
              </a:rPr>
              <a:t>Rejoice </a:t>
            </a:r>
            <a:r>
              <a:rPr lang="en-US" sz="2400" dirty="0">
                <a:solidFill>
                  <a:schemeClr val="bg1"/>
                </a:solidFill>
              </a:rPr>
              <a:t>in what the Lord has done for you </a:t>
            </a:r>
            <a:endParaRPr lang="en-US" sz="2400" dirty="0" smtClean="0">
              <a:solidFill>
                <a:schemeClr val="bg1"/>
              </a:solidFill>
            </a:endParaRPr>
          </a:p>
          <a:p>
            <a:pPr marL="457200" indent="-457200">
              <a:buAutoNum type="alphaLcPeriod"/>
            </a:pPr>
            <a:r>
              <a:rPr lang="en-US" sz="2400" dirty="0" smtClean="0">
                <a:solidFill>
                  <a:schemeClr val="bg1"/>
                </a:solidFill>
              </a:rPr>
              <a:t>Jesus </a:t>
            </a:r>
            <a:r>
              <a:rPr lang="en-US" sz="2400" dirty="0">
                <a:solidFill>
                  <a:schemeClr val="bg1"/>
                </a:solidFill>
              </a:rPr>
              <a:t>is praying for us (</a:t>
            </a:r>
            <a:r>
              <a:rPr lang="en-US" sz="2400" dirty="0" err="1">
                <a:solidFill>
                  <a:schemeClr val="bg1"/>
                </a:solidFill>
              </a:rPr>
              <a:t>Heb</a:t>
            </a:r>
            <a:r>
              <a:rPr lang="en-US" sz="2400" dirty="0">
                <a:solidFill>
                  <a:schemeClr val="bg1"/>
                </a:solidFill>
              </a:rPr>
              <a:t> </a:t>
            </a:r>
            <a:r>
              <a:rPr lang="en-US" sz="2400" dirty="0" smtClean="0">
                <a:solidFill>
                  <a:schemeClr val="bg1"/>
                </a:solidFill>
              </a:rPr>
              <a:t>7:25)</a:t>
            </a:r>
          </a:p>
          <a:p>
            <a:pPr marL="457200" indent="-457200">
              <a:buAutoNum type="alphaLcPeriod"/>
            </a:pPr>
            <a:r>
              <a:rPr lang="en-US" sz="2400" dirty="0" smtClean="0">
                <a:solidFill>
                  <a:schemeClr val="bg1"/>
                </a:solidFill>
              </a:rPr>
              <a:t>Jesus </a:t>
            </a:r>
            <a:r>
              <a:rPr lang="en-US" sz="2400" dirty="0">
                <a:solidFill>
                  <a:schemeClr val="bg1"/>
                </a:solidFill>
              </a:rPr>
              <a:t>can sympathize with us (</a:t>
            </a:r>
            <a:r>
              <a:rPr lang="en-US" sz="2400" dirty="0" err="1">
                <a:solidFill>
                  <a:schemeClr val="bg1"/>
                </a:solidFill>
              </a:rPr>
              <a:t>Heb</a:t>
            </a:r>
            <a:r>
              <a:rPr lang="en-US" sz="2400" dirty="0">
                <a:solidFill>
                  <a:schemeClr val="bg1"/>
                </a:solidFill>
              </a:rPr>
              <a:t> </a:t>
            </a:r>
            <a:r>
              <a:rPr lang="en-US" sz="2400" dirty="0" smtClean="0">
                <a:solidFill>
                  <a:schemeClr val="bg1"/>
                </a:solidFill>
              </a:rPr>
              <a:t>4:15)</a:t>
            </a:r>
          </a:p>
          <a:p>
            <a:pPr marL="457200" indent="-457200">
              <a:buAutoNum type="alphaLcPeriod"/>
            </a:pPr>
            <a:r>
              <a:rPr lang="en-US" sz="2400" dirty="0" smtClean="0">
                <a:solidFill>
                  <a:schemeClr val="bg1"/>
                </a:solidFill>
              </a:rPr>
              <a:t>You </a:t>
            </a:r>
            <a:r>
              <a:rPr lang="en-US" sz="2400" dirty="0">
                <a:solidFill>
                  <a:schemeClr val="bg1"/>
                </a:solidFill>
              </a:rPr>
              <a:t>only need one mediator (1 Tim </a:t>
            </a:r>
            <a:r>
              <a:rPr lang="en-US" sz="2400" dirty="0" smtClean="0">
                <a:solidFill>
                  <a:schemeClr val="bg1"/>
                </a:solidFill>
              </a:rPr>
              <a:t>2:5)</a:t>
            </a:r>
          </a:p>
          <a:p>
            <a:pPr marL="457200" indent="-457200">
              <a:buAutoNum type="alphaLcPeriod"/>
            </a:pPr>
            <a:r>
              <a:rPr lang="en-US" sz="2400" dirty="0" smtClean="0">
                <a:solidFill>
                  <a:schemeClr val="bg1"/>
                </a:solidFill>
              </a:rPr>
              <a:t>Jesus </a:t>
            </a:r>
            <a:r>
              <a:rPr lang="en-US" sz="2400" dirty="0">
                <a:solidFill>
                  <a:schemeClr val="bg1"/>
                </a:solidFill>
              </a:rPr>
              <a:t>brings us to God: Let us draw near with a true heart in full assurance of faith (</a:t>
            </a:r>
            <a:r>
              <a:rPr lang="en-US" sz="2400" dirty="0" err="1">
                <a:solidFill>
                  <a:schemeClr val="bg1"/>
                </a:solidFill>
              </a:rPr>
              <a:t>Heb</a:t>
            </a:r>
            <a:r>
              <a:rPr lang="en-US" sz="2400" dirty="0">
                <a:solidFill>
                  <a:schemeClr val="bg1"/>
                </a:solidFill>
              </a:rPr>
              <a:t> </a:t>
            </a:r>
            <a:r>
              <a:rPr lang="en-US" sz="2400" dirty="0" smtClean="0">
                <a:solidFill>
                  <a:schemeClr val="bg1"/>
                </a:solidFill>
              </a:rPr>
              <a:t>10:22)</a:t>
            </a:r>
          </a:p>
          <a:p>
            <a:pPr marL="457200" indent="-457200">
              <a:buAutoNum type="alphaLcPeriod"/>
            </a:pPr>
            <a:r>
              <a:rPr lang="en-US" sz="2400" dirty="0" smtClean="0">
                <a:solidFill>
                  <a:schemeClr val="bg1"/>
                </a:solidFill>
              </a:rPr>
              <a:t>The </a:t>
            </a:r>
            <a:r>
              <a:rPr lang="en-US" sz="2400" dirty="0">
                <a:solidFill>
                  <a:schemeClr val="bg1"/>
                </a:solidFill>
              </a:rPr>
              <a:t>Lord’s Supper comes alive (Luke </a:t>
            </a:r>
            <a:r>
              <a:rPr lang="en-US" sz="2400" dirty="0" smtClean="0">
                <a:solidFill>
                  <a:schemeClr val="bg1"/>
                </a:solidFill>
              </a:rPr>
              <a:t>22:14-23)</a:t>
            </a:r>
          </a:p>
          <a:p>
            <a:pPr marL="457200" indent="-457200">
              <a:buAutoNum type="alphaLcPeriod"/>
            </a:pPr>
            <a:r>
              <a:rPr lang="en-US" sz="2400" dirty="0" smtClean="0">
                <a:solidFill>
                  <a:schemeClr val="bg1"/>
                </a:solidFill>
              </a:rPr>
              <a:t>You </a:t>
            </a:r>
            <a:r>
              <a:rPr lang="en-US" sz="2400" dirty="0">
                <a:solidFill>
                  <a:schemeClr val="bg1"/>
                </a:solidFill>
              </a:rPr>
              <a:t>understand what it means to be a royal priesthood (1 Pet </a:t>
            </a:r>
            <a:r>
              <a:rPr lang="en-US" sz="2400" dirty="0" smtClean="0">
                <a:solidFill>
                  <a:schemeClr val="bg1"/>
                </a:solidFill>
              </a:rPr>
              <a:t>2:9)</a:t>
            </a:r>
          </a:p>
          <a:p>
            <a:pPr marL="914400" lvl="1" indent="-457200">
              <a:buAutoNum type="arabicPeriod"/>
            </a:pPr>
            <a:r>
              <a:rPr lang="en-US" sz="2400" dirty="0" smtClean="0">
                <a:solidFill>
                  <a:schemeClr val="bg1"/>
                </a:solidFill>
              </a:rPr>
              <a:t>You </a:t>
            </a:r>
            <a:r>
              <a:rPr lang="en-US" sz="2400" dirty="0">
                <a:solidFill>
                  <a:schemeClr val="bg1"/>
                </a:solidFill>
              </a:rPr>
              <a:t>are ministers of reconciliation (1 </a:t>
            </a:r>
            <a:r>
              <a:rPr lang="en-US" sz="2400" dirty="0" err="1">
                <a:solidFill>
                  <a:schemeClr val="bg1"/>
                </a:solidFill>
              </a:rPr>
              <a:t>Cor</a:t>
            </a:r>
            <a:r>
              <a:rPr lang="en-US" sz="2400" dirty="0">
                <a:solidFill>
                  <a:schemeClr val="bg1"/>
                </a:solidFill>
              </a:rPr>
              <a:t> </a:t>
            </a:r>
            <a:r>
              <a:rPr lang="en-US" sz="2400" dirty="0" smtClean="0">
                <a:solidFill>
                  <a:schemeClr val="bg1"/>
                </a:solidFill>
              </a:rPr>
              <a:t>5:17-21)</a:t>
            </a:r>
          </a:p>
          <a:p>
            <a:pPr marL="914400" lvl="1" indent="-457200">
              <a:buAutoNum type="arabicPeriod"/>
            </a:pPr>
            <a:r>
              <a:rPr lang="en-US" sz="2400" dirty="0" smtClean="0">
                <a:solidFill>
                  <a:schemeClr val="bg1"/>
                </a:solidFill>
              </a:rPr>
              <a:t>You </a:t>
            </a:r>
            <a:r>
              <a:rPr lang="en-US" sz="2400" dirty="0">
                <a:solidFill>
                  <a:schemeClr val="bg1"/>
                </a:solidFill>
              </a:rPr>
              <a:t>are called to be spotless (</a:t>
            </a:r>
            <a:r>
              <a:rPr lang="en-US" sz="2400" dirty="0" err="1">
                <a:solidFill>
                  <a:schemeClr val="bg1"/>
                </a:solidFill>
              </a:rPr>
              <a:t>Eph</a:t>
            </a:r>
            <a:r>
              <a:rPr lang="en-US" sz="2400" dirty="0">
                <a:solidFill>
                  <a:schemeClr val="bg1"/>
                </a:solidFill>
              </a:rPr>
              <a:t> 5:25-27; 1 Tim 6:13-14; 2 Pet 3:13-14</a:t>
            </a:r>
            <a:r>
              <a:rPr lang="en-US" sz="2400" dirty="0" smtClean="0">
                <a:solidFill>
                  <a:schemeClr val="bg1"/>
                </a:solidFill>
              </a:rPr>
              <a:t>)</a:t>
            </a:r>
            <a:endParaRPr lang="en-US" sz="2400" dirty="0" smtClean="0">
              <a:solidFill>
                <a:schemeClr val="bg1"/>
              </a:solidFill>
            </a:endParaRPr>
          </a:p>
          <a:p>
            <a:pPr lvl="1"/>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62339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337529" y="1763643"/>
            <a:ext cx="7720359" cy="4031873"/>
          </a:xfrm>
          <a:prstGeom prst="rect">
            <a:avLst/>
          </a:prstGeom>
        </p:spPr>
        <p:txBody>
          <a:bodyPr wrap="square">
            <a:spAutoFit/>
          </a:bodyPr>
          <a:lstStyle/>
          <a:p>
            <a:pPr lvl="1"/>
            <a:r>
              <a:rPr lang="en-US" sz="3200" dirty="0" smtClean="0">
                <a:solidFill>
                  <a:schemeClr val="bg1"/>
                </a:solidFill>
              </a:rPr>
              <a:t>But </a:t>
            </a:r>
            <a:r>
              <a:rPr lang="en-US" sz="3200" dirty="0">
                <a:solidFill>
                  <a:schemeClr val="bg1"/>
                </a:solidFill>
              </a:rPr>
              <a:t>according to his promise we are waiting for new heavens and a new earth in which righteousness dwells.	Therefore, beloved, since you are waiting for these, be diligent to be found by him without spot or blemish, and at peace</a:t>
            </a:r>
            <a:r>
              <a:rPr lang="en-US" sz="3200" dirty="0" smtClean="0">
                <a:solidFill>
                  <a:schemeClr val="bg1"/>
                </a:solidFill>
              </a:rPr>
              <a:t>.</a:t>
            </a:r>
          </a:p>
          <a:p>
            <a:pPr lvl="1"/>
            <a:endParaRPr lang="en-US" sz="3200" dirty="0">
              <a:solidFill>
                <a:schemeClr val="bg1"/>
              </a:solidFill>
            </a:endParaRPr>
          </a:p>
          <a:p>
            <a:pPr lvl="1"/>
            <a:r>
              <a:rPr lang="en-US" sz="3200" dirty="0" smtClean="0">
                <a:solidFill>
                  <a:schemeClr val="bg1"/>
                </a:solidFill>
              </a:rPr>
              <a:t>(</a:t>
            </a:r>
            <a:r>
              <a:rPr lang="en-US" sz="3200" dirty="0">
                <a:solidFill>
                  <a:schemeClr val="bg1"/>
                </a:solidFill>
              </a:rPr>
              <a:t>2 Peter 3:13-14 ESV)</a:t>
            </a:r>
            <a:endParaRPr lang="en-US" sz="3200" dirty="0">
              <a:solidFill>
                <a:schemeClr val="bg1"/>
              </a:solidFill>
            </a:endParaRPr>
          </a:p>
        </p:txBody>
      </p:sp>
    </p:spTree>
    <p:extLst>
      <p:ext uri="{BB962C8B-B14F-4D97-AF65-F5344CB8AC3E}">
        <p14:creationId xmlns:p14="http://schemas.microsoft.com/office/powerpoint/2010/main" val="229672732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itle 6"/>
          <p:cNvSpPr txBox="1">
            <a:spLocks/>
          </p:cNvSpPr>
          <p:nvPr/>
        </p:nvSpPr>
        <p:spPr>
          <a:xfrm>
            <a:off x="301082" y="2632851"/>
            <a:ext cx="11620500" cy="2047875"/>
          </a:xfrm>
          <a:prstGeom prst="rect">
            <a:avLst/>
          </a:prstGeom>
        </p:spPr>
        <p:txBody>
          <a:bodyPr>
            <a:normAutofit fontScale="8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11500" dirty="0" smtClean="0">
                <a:solidFill>
                  <a:prstClr val="white"/>
                </a:solidFill>
              </a:rPr>
              <a:t>Bow Down and Worship: For this is Your God</a:t>
            </a:r>
            <a:endParaRPr lang="en-US" sz="8000" dirty="0">
              <a:solidFill>
                <a:prstClr val="white"/>
              </a:solidFill>
            </a:endParaRPr>
          </a:p>
        </p:txBody>
      </p:sp>
    </p:spTree>
    <p:extLst>
      <p:ext uri="{BB962C8B-B14F-4D97-AF65-F5344CB8AC3E}">
        <p14:creationId xmlns:p14="http://schemas.microsoft.com/office/powerpoint/2010/main" val="39245099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361563"/>
            <a:ext cx="7720359" cy="6001643"/>
          </a:xfrm>
          <a:prstGeom prst="rect">
            <a:avLst/>
          </a:prstGeom>
        </p:spPr>
        <p:txBody>
          <a:bodyPr wrap="square">
            <a:spAutoFit/>
          </a:bodyPr>
          <a:lstStyle/>
          <a:p>
            <a:pPr lvl="1"/>
            <a:r>
              <a:rPr lang="en-US" sz="3200" dirty="0" smtClean="0">
                <a:solidFill>
                  <a:schemeClr val="bg1"/>
                </a:solidFill>
              </a:rPr>
              <a:t>Therefore</a:t>
            </a:r>
            <a:r>
              <a:rPr lang="en-US" sz="3200" dirty="0">
                <a:solidFill>
                  <a:schemeClr val="bg1"/>
                </a:solidFill>
              </a:rPr>
              <a:t>, brothers, since we have confidence to enter the holy places by the blood of Jesus, by the new and living way that he opened for us through the curtain, that is, through his flesh, and since we have a great priest over the house of God, let us draw near with a true heart in full assurance of faith, with our hearts sprinkled clean from an evil conscience and our bodies washed with pure water.	</a:t>
            </a:r>
            <a:endParaRPr lang="en-US" sz="3200" dirty="0" smtClean="0">
              <a:solidFill>
                <a:schemeClr val="bg1"/>
              </a:solidFill>
            </a:endParaRPr>
          </a:p>
          <a:p>
            <a:pPr lvl="1"/>
            <a:endParaRPr lang="en-US" sz="3200" dirty="0">
              <a:solidFill>
                <a:schemeClr val="bg1"/>
              </a:solidFill>
            </a:endParaRPr>
          </a:p>
          <a:p>
            <a:pPr lvl="1"/>
            <a:r>
              <a:rPr lang="en-US" sz="3200" dirty="0" smtClean="0">
                <a:solidFill>
                  <a:schemeClr val="bg1"/>
                </a:solidFill>
              </a:rPr>
              <a:t>(</a:t>
            </a:r>
            <a:r>
              <a:rPr lang="en-US" sz="3200" dirty="0">
                <a:solidFill>
                  <a:schemeClr val="bg1"/>
                </a:solidFill>
              </a:rPr>
              <a:t>Hebrews 10:19-22 ESV)</a:t>
            </a:r>
            <a:endParaRPr lang="en-US" sz="3200" dirty="0">
              <a:solidFill>
                <a:schemeClr val="bg1"/>
              </a:solidFill>
            </a:endParaRPr>
          </a:p>
        </p:txBody>
      </p:sp>
    </p:spTree>
    <p:extLst>
      <p:ext uri="{BB962C8B-B14F-4D97-AF65-F5344CB8AC3E}">
        <p14:creationId xmlns:p14="http://schemas.microsoft.com/office/powerpoint/2010/main" val="1041653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1260641" cy="2677656"/>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endParaRPr lang="en-US" sz="2800" dirty="0">
              <a:solidFill>
                <a:schemeClr val="bg1"/>
              </a:solidFill>
            </a:endParaRPr>
          </a:p>
          <a:p>
            <a:pPr marL="514350" indent="-514350">
              <a:buAutoNum type="alphaLcPeriod"/>
            </a:pPr>
            <a:r>
              <a:rPr lang="en-US" sz="2800" dirty="0" smtClean="0">
                <a:solidFill>
                  <a:schemeClr val="bg1"/>
                </a:solidFill>
              </a:rPr>
              <a:t>Why </a:t>
            </a:r>
            <a:r>
              <a:rPr lang="en-US" sz="2800" dirty="0">
                <a:solidFill>
                  <a:schemeClr val="bg1"/>
                </a:solidFill>
              </a:rPr>
              <a:t>does the office of Christ matter? </a:t>
            </a:r>
            <a:endParaRPr lang="en-US" sz="2800" dirty="0" smtClean="0">
              <a:solidFill>
                <a:schemeClr val="bg1"/>
              </a:solidFill>
            </a:endParaRPr>
          </a:p>
          <a:p>
            <a:pPr marL="971550" lvl="1" indent="-514350">
              <a:buAutoNum type="arabicPeriod"/>
            </a:pPr>
            <a:r>
              <a:rPr lang="en-US" sz="2800" dirty="0" smtClean="0">
                <a:solidFill>
                  <a:schemeClr val="bg1"/>
                </a:solidFill>
              </a:rPr>
              <a:t>Who </a:t>
            </a:r>
            <a:r>
              <a:rPr lang="en-US" sz="2800" dirty="0">
                <a:solidFill>
                  <a:schemeClr val="bg1"/>
                </a:solidFill>
              </a:rPr>
              <a:t>Jesus is and what Jesus does are </a:t>
            </a:r>
            <a:r>
              <a:rPr lang="en-US" sz="2800" dirty="0" smtClean="0">
                <a:solidFill>
                  <a:schemeClr val="bg1"/>
                </a:solidFill>
              </a:rPr>
              <a:t>inseparable</a:t>
            </a:r>
          </a:p>
          <a:p>
            <a:pPr marL="971550" lvl="1" indent="-514350">
              <a:buAutoNum type="arabicPeriod"/>
            </a:pPr>
            <a:r>
              <a:rPr lang="en-US" sz="2800" dirty="0" smtClean="0">
                <a:solidFill>
                  <a:schemeClr val="bg1"/>
                </a:solidFill>
              </a:rPr>
              <a:t>Understanding </a:t>
            </a:r>
            <a:r>
              <a:rPr lang="en-US" sz="2800" dirty="0">
                <a:solidFill>
                  <a:schemeClr val="bg1"/>
                </a:solidFill>
              </a:rPr>
              <a:t>the three-fold office of Christ helps us grasp the comprehensive nature of what Jesus has </a:t>
            </a:r>
            <a:r>
              <a:rPr lang="en-US" sz="2800" dirty="0" smtClean="0">
                <a:solidFill>
                  <a:schemeClr val="bg1"/>
                </a:solidFill>
              </a:rPr>
              <a:t>accomplished</a:t>
            </a:r>
          </a:p>
          <a:p>
            <a:pPr marL="514350" indent="-514350">
              <a:buAutoNum type="alphaL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192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1260641" cy="3539430"/>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endParaRPr lang="en-US" sz="2800" dirty="0">
              <a:solidFill>
                <a:schemeClr val="bg1"/>
              </a:solidFill>
            </a:endParaRPr>
          </a:p>
          <a:p>
            <a:pPr marL="514350" indent="-514350">
              <a:buAutoNum type="alphaLcPeriod"/>
            </a:pPr>
            <a:r>
              <a:rPr lang="en-US" sz="2800" dirty="0" smtClean="0">
                <a:solidFill>
                  <a:schemeClr val="bg1"/>
                </a:solidFill>
              </a:rPr>
              <a:t>Why </a:t>
            </a:r>
            <a:r>
              <a:rPr lang="en-US" sz="2800" dirty="0">
                <a:solidFill>
                  <a:schemeClr val="bg1"/>
                </a:solidFill>
              </a:rPr>
              <a:t>does the office of Christ matter? </a:t>
            </a:r>
            <a:endParaRPr lang="en-US" sz="2800" dirty="0" smtClean="0">
              <a:solidFill>
                <a:schemeClr val="bg1"/>
              </a:solidFill>
            </a:endParaRPr>
          </a:p>
          <a:p>
            <a:pPr marL="971550" lvl="1" indent="-514350">
              <a:buAutoNum type="arabicPeriod"/>
            </a:pPr>
            <a:r>
              <a:rPr lang="en-US" sz="2800" dirty="0" smtClean="0">
                <a:solidFill>
                  <a:schemeClr val="bg1"/>
                </a:solidFill>
              </a:rPr>
              <a:t>Who </a:t>
            </a:r>
            <a:r>
              <a:rPr lang="en-US" sz="2800" dirty="0">
                <a:solidFill>
                  <a:schemeClr val="bg1"/>
                </a:solidFill>
              </a:rPr>
              <a:t>Jesus is and what Jesus does are </a:t>
            </a:r>
            <a:r>
              <a:rPr lang="en-US" sz="2800" dirty="0" smtClean="0">
                <a:solidFill>
                  <a:schemeClr val="bg1"/>
                </a:solidFill>
              </a:rPr>
              <a:t>inseparable</a:t>
            </a:r>
          </a:p>
          <a:p>
            <a:pPr marL="971550" lvl="1" indent="-514350">
              <a:buAutoNum type="arabicPeriod"/>
            </a:pPr>
            <a:r>
              <a:rPr lang="en-US" sz="2800" dirty="0" smtClean="0">
                <a:solidFill>
                  <a:schemeClr val="bg1"/>
                </a:solidFill>
              </a:rPr>
              <a:t>Understanding </a:t>
            </a:r>
            <a:r>
              <a:rPr lang="en-US" sz="2800" dirty="0">
                <a:solidFill>
                  <a:schemeClr val="bg1"/>
                </a:solidFill>
              </a:rPr>
              <a:t>the three-fold office of Christ helps us grasp the comprehensive nature of what Jesus has </a:t>
            </a:r>
            <a:r>
              <a:rPr lang="en-US" sz="2800" dirty="0" smtClean="0">
                <a:solidFill>
                  <a:schemeClr val="bg1"/>
                </a:solidFill>
              </a:rPr>
              <a:t>accomplished</a:t>
            </a:r>
          </a:p>
          <a:p>
            <a:pPr marL="971550" lvl="1" indent="-514350">
              <a:buAutoNum type="arabicPeriod"/>
            </a:pPr>
            <a:r>
              <a:rPr lang="en-US" sz="2800" dirty="0" smtClean="0">
                <a:solidFill>
                  <a:schemeClr val="bg1"/>
                </a:solidFill>
              </a:rPr>
              <a:t>It </a:t>
            </a:r>
            <a:r>
              <a:rPr lang="en-US" sz="2800" dirty="0">
                <a:solidFill>
                  <a:schemeClr val="bg1"/>
                </a:solidFill>
              </a:rPr>
              <a:t>also helps us put our Bibles together as the three divine representatives in the Old Testament find their fulfillment in Jesus</a:t>
            </a:r>
          </a:p>
          <a:p>
            <a:pPr marL="514350" indent="-514350">
              <a:buAutoNum type="alphaL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379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1260641" cy="2246769"/>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endParaRPr lang="en-US" sz="2800" dirty="0">
              <a:solidFill>
                <a:schemeClr val="bg1"/>
              </a:solidFill>
            </a:endParaRPr>
          </a:p>
          <a:p>
            <a:pPr marL="514350" indent="-514350">
              <a:buAutoNum type="alphaLcPeriod"/>
            </a:pPr>
            <a:r>
              <a:rPr lang="en-US" sz="2800" dirty="0" smtClean="0">
                <a:solidFill>
                  <a:schemeClr val="bg1"/>
                </a:solidFill>
              </a:rPr>
              <a:t>Why </a:t>
            </a:r>
            <a:r>
              <a:rPr lang="en-US" sz="2800" dirty="0">
                <a:solidFill>
                  <a:schemeClr val="bg1"/>
                </a:solidFill>
              </a:rPr>
              <a:t>does the office of Christ matter? </a:t>
            </a:r>
            <a:endParaRPr lang="en-US" sz="2800" dirty="0" smtClean="0">
              <a:solidFill>
                <a:schemeClr val="bg1"/>
              </a:solidFill>
            </a:endParaRPr>
          </a:p>
          <a:p>
            <a:pPr marL="514350" indent="-514350">
              <a:buAutoNum type="alphaLcPeriod"/>
            </a:pPr>
            <a:r>
              <a:rPr lang="en-US" sz="2800" dirty="0" smtClean="0">
                <a:solidFill>
                  <a:schemeClr val="bg1"/>
                </a:solidFill>
              </a:rPr>
              <a:t>The Role of Prophet and Priest in the OT: </a:t>
            </a:r>
          </a:p>
          <a:p>
            <a:endParaRPr lang="en-US" sz="2800" dirty="0" smtClean="0">
              <a:solidFill>
                <a:schemeClr val="bg1"/>
              </a:solidFill>
            </a:endParaRPr>
          </a:p>
          <a:p>
            <a:pPr marL="971550" lvl="1" indent="-514350">
              <a:buAutoNum type="arabi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552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1260641" cy="2677656"/>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endParaRPr lang="en-US" sz="2800" dirty="0">
              <a:solidFill>
                <a:schemeClr val="bg1"/>
              </a:solidFill>
            </a:endParaRPr>
          </a:p>
          <a:p>
            <a:pPr marL="514350" indent="-514350">
              <a:buAutoNum type="alphaLcPeriod"/>
            </a:pPr>
            <a:r>
              <a:rPr lang="en-US" sz="2800" dirty="0" smtClean="0">
                <a:solidFill>
                  <a:schemeClr val="bg1"/>
                </a:solidFill>
              </a:rPr>
              <a:t>Why </a:t>
            </a:r>
            <a:r>
              <a:rPr lang="en-US" sz="2800" dirty="0">
                <a:solidFill>
                  <a:schemeClr val="bg1"/>
                </a:solidFill>
              </a:rPr>
              <a:t>does the office of Christ matter? </a:t>
            </a:r>
            <a:endParaRPr lang="en-US" sz="2800" dirty="0" smtClean="0">
              <a:solidFill>
                <a:schemeClr val="bg1"/>
              </a:solidFill>
            </a:endParaRPr>
          </a:p>
          <a:p>
            <a:pPr marL="514350" indent="-514350">
              <a:buAutoNum type="alphaLcPeriod"/>
            </a:pPr>
            <a:r>
              <a:rPr lang="en-US" sz="2800" dirty="0" smtClean="0">
                <a:solidFill>
                  <a:schemeClr val="bg1"/>
                </a:solidFill>
              </a:rPr>
              <a:t>The Role of Prophet and Priest in the OT: </a:t>
            </a:r>
          </a:p>
          <a:p>
            <a:endParaRPr lang="en-US" sz="2800" dirty="0" smtClean="0">
              <a:solidFill>
                <a:schemeClr val="bg1"/>
              </a:solidFill>
            </a:endParaRPr>
          </a:p>
          <a:p>
            <a:pPr marL="971550" lvl="1" indent="-514350">
              <a:buAutoNum type="arabicPeriod"/>
            </a:pPr>
            <a:r>
              <a:rPr lang="en-US" sz="2800" dirty="0" smtClean="0">
                <a:solidFill>
                  <a:schemeClr val="bg1"/>
                </a:solidFill>
              </a:rPr>
              <a:t>OT Prophets: Representatives of God before the people</a:t>
            </a:r>
          </a:p>
          <a:p>
            <a:pPr marL="971550" lvl="1" indent="-514350">
              <a:buAutoNum type="arabi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585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1260641" cy="3108543"/>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endParaRPr lang="en-US" sz="2800" dirty="0">
              <a:solidFill>
                <a:schemeClr val="bg1"/>
              </a:solidFill>
            </a:endParaRPr>
          </a:p>
          <a:p>
            <a:pPr marL="514350" indent="-514350">
              <a:buAutoNum type="alphaLcPeriod"/>
            </a:pPr>
            <a:r>
              <a:rPr lang="en-US" sz="2800" dirty="0" smtClean="0">
                <a:solidFill>
                  <a:schemeClr val="bg1"/>
                </a:solidFill>
              </a:rPr>
              <a:t>Why </a:t>
            </a:r>
            <a:r>
              <a:rPr lang="en-US" sz="2800" dirty="0">
                <a:solidFill>
                  <a:schemeClr val="bg1"/>
                </a:solidFill>
              </a:rPr>
              <a:t>does the office of Christ matter? </a:t>
            </a:r>
            <a:endParaRPr lang="en-US" sz="2800" dirty="0" smtClean="0">
              <a:solidFill>
                <a:schemeClr val="bg1"/>
              </a:solidFill>
            </a:endParaRPr>
          </a:p>
          <a:p>
            <a:pPr marL="514350" indent="-514350">
              <a:buAutoNum type="alphaLcPeriod"/>
            </a:pPr>
            <a:r>
              <a:rPr lang="en-US" sz="2800" dirty="0" smtClean="0">
                <a:solidFill>
                  <a:schemeClr val="bg1"/>
                </a:solidFill>
              </a:rPr>
              <a:t>The Role of Prophet and Priest in the OT: </a:t>
            </a:r>
          </a:p>
          <a:p>
            <a:endParaRPr lang="en-US" sz="2800" dirty="0" smtClean="0">
              <a:solidFill>
                <a:schemeClr val="bg1"/>
              </a:solidFill>
            </a:endParaRPr>
          </a:p>
          <a:p>
            <a:pPr marL="971550" lvl="1" indent="-514350">
              <a:buAutoNum type="arabicPeriod"/>
            </a:pPr>
            <a:r>
              <a:rPr lang="en-US" sz="2800" dirty="0" smtClean="0">
                <a:solidFill>
                  <a:schemeClr val="bg1"/>
                </a:solidFill>
              </a:rPr>
              <a:t>OT Prophets: Representatives of God before the people</a:t>
            </a:r>
          </a:p>
          <a:p>
            <a:pPr marL="971550" lvl="1" indent="-514350">
              <a:buAutoNum type="arabicPeriod"/>
            </a:pPr>
            <a:endParaRPr lang="en-US" sz="2800" dirty="0" smtClean="0">
              <a:solidFill>
                <a:schemeClr val="bg1"/>
              </a:solidFill>
            </a:endParaRPr>
          </a:p>
          <a:p>
            <a:pPr marL="971550" lvl="1" indent="-514350">
              <a:buAutoNum type="arabicPeriod"/>
            </a:pPr>
            <a:r>
              <a:rPr lang="en-US" sz="2800" dirty="0" smtClean="0">
                <a:solidFill>
                  <a:schemeClr val="bg1"/>
                </a:solidFill>
              </a:rPr>
              <a:t>OT Priests: Representatives of the people before God</a:t>
            </a: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426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95825"/>
            <a:ext cx="11620500" cy="2047875"/>
          </a:xfrm>
        </p:spPr>
        <p:txBody>
          <a:bodyPr>
            <a:normAutofit/>
          </a:bodyPr>
          <a:lstStyle/>
          <a:p>
            <a:r>
              <a:rPr lang="en-US" sz="6600" dirty="0" smtClean="0">
                <a:solidFill>
                  <a:schemeClr val="bg1"/>
                </a:solidFill>
              </a:rPr>
              <a:t>ii. Old Testament Background: </a:t>
            </a:r>
            <a:br>
              <a:rPr lang="en-US" sz="6600" dirty="0" smtClean="0">
                <a:solidFill>
                  <a:schemeClr val="bg1"/>
                </a:solidFill>
              </a:rPr>
            </a:br>
            <a:r>
              <a:rPr lang="en-US" sz="6600" dirty="0" smtClean="0">
                <a:solidFill>
                  <a:schemeClr val="bg1"/>
                </a:solidFill>
              </a:rPr>
              <a:t>What is a </a:t>
            </a:r>
            <a:r>
              <a:rPr lang="en-US" sz="6600" dirty="0" smtClean="0">
                <a:solidFill>
                  <a:schemeClr val="bg1"/>
                </a:solidFill>
              </a:rPr>
              <a:t>Priest? </a:t>
            </a:r>
            <a:endParaRPr lang="en-US" dirty="0">
              <a:solidFill>
                <a:schemeClr val="bg1"/>
              </a:solidFill>
            </a:endParaRPr>
          </a:p>
        </p:txBody>
      </p:sp>
      <p:pic>
        <p:nvPicPr>
          <p:cNvPr id="16" name="Picture 15"/>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3219450" y="604693"/>
            <a:ext cx="6096000" cy="3524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Placeholder 2"/>
          <p:cNvPicPr>
            <a:picLocks noGrp="1" noChangeAspect="1"/>
          </p:cNvPicPr>
          <p:nvPr>
            <p:ph type="pic" idx="1"/>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rcRect t="3520" b="3520"/>
          <a:stretch>
            <a:fillRect/>
          </a:stretch>
        </p:blipFill>
        <p:spPr/>
      </p:pic>
    </p:spTree>
    <p:extLst>
      <p:ext uri="{BB962C8B-B14F-4D97-AF65-F5344CB8AC3E}">
        <p14:creationId xmlns:p14="http://schemas.microsoft.com/office/powerpoint/2010/main" val="870555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65859" y="4810125"/>
            <a:ext cx="11620500" cy="2047875"/>
          </a:xfrm>
        </p:spPr>
        <p:txBody>
          <a:bodyPr>
            <a:noAutofit/>
          </a:bodyPr>
          <a:lstStyle/>
          <a:p>
            <a:r>
              <a:rPr lang="en-US" sz="8800" dirty="0" smtClean="0">
                <a:solidFill>
                  <a:schemeClr val="bg1"/>
                </a:solidFill>
              </a:rPr>
              <a:t>Lesson Four: Jesus, </a:t>
            </a:r>
            <a:r>
              <a:rPr lang="en-US" sz="8800" dirty="0" smtClean="0">
                <a:solidFill>
                  <a:schemeClr val="bg1"/>
                </a:solidFill>
              </a:rPr>
              <a:t>Our Great High Priest</a:t>
            </a:r>
            <a:endParaRPr lang="en-US" sz="6600" dirty="0">
              <a:solidFill>
                <a:schemeClr val="bg1"/>
              </a:solidFill>
            </a:endParaRPr>
          </a:p>
        </p:txBody>
      </p:sp>
      <p:pic>
        <p:nvPicPr>
          <p:cNvPr id="3" name="Picture Placeholder 2"/>
          <p:cNvPicPr>
            <a:picLocks noGrp="1" noChangeAspect="1"/>
          </p:cNvPicPr>
          <p:nvPr>
            <p:ph type="pic" idx="1"/>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l="5567" r="5567"/>
          <a:stretch>
            <a:fillRect/>
          </a:stretch>
        </p:blipFill>
        <p:spPr/>
      </p:pic>
    </p:spTree>
    <p:extLst>
      <p:ext uri="{BB962C8B-B14F-4D97-AF65-F5344CB8AC3E}">
        <p14:creationId xmlns:p14="http://schemas.microsoft.com/office/powerpoint/2010/main" val="1144092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1200329"/>
          </a:xfrm>
          <a:prstGeom prst="rect">
            <a:avLst/>
          </a:prstGeom>
          <a:noFill/>
        </p:spPr>
        <p:txBody>
          <a:bodyPr wrap="square" rtlCol="0">
            <a:spAutoFit/>
          </a:bodyPr>
          <a:lstStyle/>
          <a:p>
            <a:pPr marL="457200" indent="-457200">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smtClean="0">
              <a:solidFill>
                <a:schemeClr val="bg1"/>
              </a:solidFill>
            </a:endParaRPr>
          </a:p>
          <a:p>
            <a:r>
              <a:rPr lang="en-US" sz="2400" dirty="0">
                <a:solidFill>
                  <a:schemeClr val="bg1"/>
                </a:solidFill>
              </a:rPr>
              <a:t> </a:t>
            </a:r>
          </a:p>
          <a:p>
            <a:r>
              <a:rPr lang="en-US" sz="2400" dirty="0">
                <a:solidFill>
                  <a:schemeClr val="bg1"/>
                </a:solidFill>
              </a:rPr>
              <a:t> </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544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1569660"/>
          </a:xfrm>
          <a:prstGeom prst="rect">
            <a:avLst/>
          </a:prstGeom>
          <a:noFill/>
        </p:spPr>
        <p:txBody>
          <a:bodyPr wrap="square" rtlCol="0">
            <a:spAutoFit/>
          </a:bodyPr>
          <a:lstStyle/>
          <a:p>
            <a:pPr marL="457200" indent="-457200">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smtClean="0">
              <a:solidFill>
                <a:schemeClr val="bg1"/>
              </a:solidFill>
            </a:endParaRPr>
          </a:p>
          <a:p>
            <a:pPr marL="914400" lvl="1" indent="-457200">
              <a:buAutoNum type="arabicPeriod"/>
            </a:pPr>
            <a:r>
              <a:rPr lang="en-US" sz="2400" dirty="0" smtClean="0">
                <a:solidFill>
                  <a:schemeClr val="bg1"/>
                </a:solidFill>
              </a:rPr>
              <a:t>Mediation</a:t>
            </a:r>
            <a:r>
              <a:rPr lang="en-US" sz="2400" dirty="0">
                <a:solidFill>
                  <a:schemeClr val="bg1"/>
                </a:solidFill>
              </a:rPr>
              <a:t>: The priest stands between God and the </a:t>
            </a:r>
            <a:r>
              <a:rPr lang="en-US" sz="2400" dirty="0" smtClean="0">
                <a:solidFill>
                  <a:schemeClr val="bg1"/>
                </a:solidFill>
              </a:rPr>
              <a:t>people</a:t>
            </a:r>
          </a:p>
          <a:p>
            <a:r>
              <a:rPr lang="en-US" sz="2400" dirty="0">
                <a:solidFill>
                  <a:schemeClr val="bg1"/>
                </a:solidFill>
              </a:rPr>
              <a:t> </a:t>
            </a:r>
          </a:p>
          <a:p>
            <a:r>
              <a:rPr lang="en-US" sz="2400" dirty="0">
                <a:solidFill>
                  <a:schemeClr val="bg1"/>
                </a:solidFill>
              </a:rPr>
              <a:t> </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352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2308324"/>
          </a:xfrm>
          <a:prstGeom prst="rect">
            <a:avLst/>
          </a:prstGeom>
          <a:noFill/>
        </p:spPr>
        <p:txBody>
          <a:bodyPr wrap="square" rtlCol="0">
            <a:spAutoFit/>
          </a:bodyPr>
          <a:lstStyle/>
          <a:p>
            <a:pPr marL="457200" indent="-457200">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smtClean="0">
              <a:solidFill>
                <a:schemeClr val="bg1"/>
              </a:solidFill>
            </a:endParaRPr>
          </a:p>
          <a:p>
            <a:pPr marL="914400" lvl="1" indent="-457200">
              <a:buAutoNum type="arabicPeriod"/>
            </a:pPr>
            <a:r>
              <a:rPr lang="en-US" sz="2400" dirty="0" smtClean="0">
                <a:solidFill>
                  <a:schemeClr val="bg1"/>
                </a:solidFill>
              </a:rPr>
              <a:t>Mediation</a:t>
            </a:r>
            <a:r>
              <a:rPr lang="en-US" sz="2400" dirty="0">
                <a:solidFill>
                  <a:schemeClr val="bg1"/>
                </a:solidFill>
              </a:rPr>
              <a:t>: The priest stands between God and the </a:t>
            </a:r>
            <a:r>
              <a:rPr lang="en-US" sz="2400" dirty="0" smtClean="0">
                <a:solidFill>
                  <a:schemeClr val="bg1"/>
                </a:solidFill>
              </a:rPr>
              <a:t>people</a:t>
            </a:r>
          </a:p>
          <a:p>
            <a:pPr marL="1371600" lvl="2" indent="-457200">
              <a:buAutoNum type="alphaLcPeriod"/>
            </a:pPr>
            <a:r>
              <a:rPr lang="en-US" sz="2400" dirty="0" smtClean="0">
                <a:solidFill>
                  <a:schemeClr val="bg1"/>
                </a:solidFill>
              </a:rPr>
              <a:t>Intercession</a:t>
            </a:r>
            <a:r>
              <a:rPr lang="en-US" sz="2400" dirty="0">
                <a:solidFill>
                  <a:schemeClr val="bg1"/>
                </a:solidFill>
              </a:rPr>
              <a:t>: OT priests prayed to God on behalf of the people of </a:t>
            </a:r>
            <a:r>
              <a:rPr lang="en-US" sz="2400" dirty="0" smtClean="0">
                <a:solidFill>
                  <a:schemeClr val="bg1"/>
                </a:solidFill>
              </a:rPr>
              <a:t>God (</a:t>
            </a:r>
            <a:r>
              <a:rPr lang="en-US" sz="2400" dirty="0">
                <a:solidFill>
                  <a:schemeClr val="bg1"/>
                </a:solidFill>
              </a:rPr>
              <a:t>Joel 2:17; Malachi 1:9</a:t>
            </a:r>
            <a:r>
              <a:rPr lang="en-US" sz="2400" dirty="0" smtClean="0">
                <a:solidFill>
                  <a:schemeClr val="bg1"/>
                </a:solidFill>
              </a:rPr>
              <a:t>)</a:t>
            </a:r>
            <a:endParaRPr lang="en-US" sz="2400" dirty="0">
              <a:solidFill>
                <a:schemeClr val="bg1"/>
              </a:solidFill>
            </a:endParaRPr>
          </a:p>
          <a:p>
            <a:r>
              <a:rPr lang="en-US" sz="2400" dirty="0">
                <a:solidFill>
                  <a:schemeClr val="bg1"/>
                </a:solidFill>
              </a:rPr>
              <a:t> </a:t>
            </a:r>
          </a:p>
          <a:p>
            <a:r>
              <a:rPr lang="en-US" sz="2400" dirty="0">
                <a:solidFill>
                  <a:schemeClr val="bg1"/>
                </a:solidFill>
              </a:rPr>
              <a:t> </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9206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971163"/>
            <a:ext cx="7720359" cy="4031873"/>
          </a:xfrm>
          <a:prstGeom prst="rect">
            <a:avLst/>
          </a:prstGeom>
        </p:spPr>
        <p:txBody>
          <a:bodyPr wrap="square">
            <a:spAutoFit/>
          </a:bodyPr>
          <a:lstStyle/>
          <a:p>
            <a:pPr lvl="1"/>
            <a:r>
              <a:rPr lang="en-US" sz="3200" dirty="0" smtClean="0">
                <a:solidFill>
                  <a:schemeClr val="bg1"/>
                </a:solidFill>
              </a:rPr>
              <a:t>Between </a:t>
            </a:r>
            <a:r>
              <a:rPr lang="en-US" sz="3200" dirty="0">
                <a:solidFill>
                  <a:schemeClr val="bg1"/>
                </a:solidFill>
              </a:rPr>
              <a:t>the vestibule and the altar		</a:t>
            </a:r>
            <a:endParaRPr lang="en-US" sz="3200" dirty="0" smtClean="0">
              <a:solidFill>
                <a:schemeClr val="bg1"/>
              </a:solidFill>
            </a:endParaRPr>
          </a:p>
          <a:p>
            <a:pPr lvl="1"/>
            <a:r>
              <a:rPr lang="en-US" sz="3200" dirty="0" smtClean="0">
                <a:solidFill>
                  <a:schemeClr val="bg1"/>
                </a:solidFill>
              </a:rPr>
              <a:t>let </a:t>
            </a:r>
            <a:r>
              <a:rPr lang="en-US" sz="3200" dirty="0">
                <a:solidFill>
                  <a:schemeClr val="bg1"/>
                </a:solidFill>
              </a:rPr>
              <a:t>the priests, the ministers of the LORD, weep	and say, </a:t>
            </a:r>
            <a:endParaRPr lang="en-US" sz="3200" dirty="0" smtClean="0">
              <a:solidFill>
                <a:schemeClr val="bg1"/>
              </a:solidFill>
            </a:endParaRPr>
          </a:p>
          <a:p>
            <a:pPr lvl="1"/>
            <a:r>
              <a:rPr lang="en-US" sz="3200" dirty="0" smtClean="0">
                <a:solidFill>
                  <a:schemeClr val="bg1"/>
                </a:solidFill>
              </a:rPr>
              <a:t>“</a:t>
            </a:r>
            <a:r>
              <a:rPr lang="en-US" sz="3200" dirty="0">
                <a:solidFill>
                  <a:schemeClr val="bg1"/>
                </a:solidFill>
              </a:rPr>
              <a:t>Spare your people, O LORD,		</a:t>
            </a:r>
            <a:endParaRPr lang="en-US" sz="3200" dirty="0" smtClean="0">
              <a:solidFill>
                <a:schemeClr val="bg1"/>
              </a:solidFill>
            </a:endParaRPr>
          </a:p>
          <a:p>
            <a:pPr lvl="1"/>
            <a:r>
              <a:rPr lang="en-US" sz="3200" dirty="0" smtClean="0">
                <a:solidFill>
                  <a:schemeClr val="bg1"/>
                </a:solidFill>
              </a:rPr>
              <a:t>and </a:t>
            </a:r>
            <a:r>
              <a:rPr lang="en-US" sz="3200" dirty="0">
                <a:solidFill>
                  <a:schemeClr val="bg1"/>
                </a:solidFill>
              </a:rPr>
              <a:t>make not your heritage a </a:t>
            </a:r>
            <a:r>
              <a:rPr lang="en-US" sz="3200" dirty="0" smtClean="0">
                <a:solidFill>
                  <a:schemeClr val="bg1"/>
                </a:solidFill>
              </a:rPr>
              <a:t>reproach,</a:t>
            </a:r>
          </a:p>
          <a:p>
            <a:pPr lvl="1"/>
            <a:r>
              <a:rPr lang="en-US" sz="3200" dirty="0" smtClean="0">
                <a:solidFill>
                  <a:schemeClr val="bg1"/>
                </a:solidFill>
              </a:rPr>
              <a:t>a </a:t>
            </a:r>
            <a:r>
              <a:rPr lang="en-US" sz="3200" dirty="0">
                <a:solidFill>
                  <a:schemeClr val="bg1"/>
                </a:solidFill>
              </a:rPr>
              <a:t>byword among the nations.	</a:t>
            </a:r>
            <a:endParaRPr lang="en-US" sz="3200" dirty="0" smtClean="0">
              <a:solidFill>
                <a:schemeClr val="bg1"/>
              </a:solidFill>
            </a:endParaRPr>
          </a:p>
          <a:p>
            <a:pPr lvl="1"/>
            <a:r>
              <a:rPr lang="en-US" sz="3200" dirty="0" smtClean="0">
                <a:solidFill>
                  <a:schemeClr val="bg1"/>
                </a:solidFill>
              </a:rPr>
              <a:t>Why </a:t>
            </a:r>
            <a:r>
              <a:rPr lang="en-US" sz="3200" dirty="0">
                <a:solidFill>
                  <a:schemeClr val="bg1"/>
                </a:solidFill>
              </a:rPr>
              <a:t>should they say among the peoples,		</a:t>
            </a:r>
            <a:r>
              <a:rPr lang="en-US" sz="3200" dirty="0" smtClean="0">
                <a:solidFill>
                  <a:schemeClr val="bg1"/>
                </a:solidFill>
              </a:rPr>
              <a:t>‘</a:t>
            </a:r>
            <a:r>
              <a:rPr lang="en-US" sz="3200" dirty="0">
                <a:solidFill>
                  <a:schemeClr val="bg1"/>
                </a:solidFill>
              </a:rPr>
              <a:t>Where is their God?’”(Joel 2:17 ESV)</a:t>
            </a:r>
            <a:endParaRPr lang="en-US" sz="3200" dirty="0">
              <a:solidFill>
                <a:schemeClr val="bg1"/>
              </a:solidFill>
            </a:endParaRPr>
          </a:p>
        </p:txBody>
      </p:sp>
    </p:spTree>
    <p:extLst>
      <p:ext uri="{BB962C8B-B14F-4D97-AF65-F5344CB8AC3E}">
        <p14:creationId xmlns:p14="http://schemas.microsoft.com/office/powerpoint/2010/main" val="2244296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3046988"/>
          </a:xfrm>
          <a:prstGeom prst="rect">
            <a:avLst/>
          </a:prstGeom>
          <a:noFill/>
        </p:spPr>
        <p:txBody>
          <a:bodyPr wrap="square" rtlCol="0">
            <a:spAutoFit/>
          </a:bodyPr>
          <a:lstStyle/>
          <a:p>
            <a:pPr marL="457200" indent="-457200">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smtClean="0">
              <a:solidFill>
                <a:schemeClr val="bg1"/>
              </a:solidFill>
            </a:endParaRPr>
          </a:p>
          <a:p>
            <a:pPr marL="914400" lvl="1" indent="-457200">
              <a:buAutoNum type="arabicPeriod"/>
            </a:pPr>
            <a:r>
              <a:rPr lang="en-US" sz="2400" dirty="0" smtClean="0">
                <a:solidFill>
                  <a:schemeClr val="bg1"/>
                </a:solidFill>
              </a:rPr>
              <a:t>Mediation</a:t>
            </a:r>
            <a:r>
              <a:rPr lang="en-US" sz="2400" dirty="0">
                <a:solidFill>
                  <a:schemeClr val="bg1"/>
                </a:solidFill>
              </a:rPr>
              <a:t>: The priest stands between God and the </a:t>
            </a:r>
            <a:r>
              <a:rPr lang="en-US" sz="2400" dirty="0" smtClean="0">
                <a:solidFill>
                  <a:schemeClr val="bg1"/>
                </a:solidFill>
              </a:rPr>
              <a:t>people</a:t>
            </a:r>
          </a:p>
          <a:p>
            <a:pPr marL="1371600" lvl="2" indent="-457200">
              <a:buAutoNum type="alphaLcPeriod"/>
            </a:pPr>
            <a:r>
              <a:rPr lang="en-US" sz="2400" dirty="0" smtClean="0">
                <a:solidFill>
                  <a:schemeClr val="bg1"/>
                </a:solidFill>
              </a:rPr>
              <a:t>Intercession</a:t>
            </a:r>
            <a:r>
              <a:rPr lang="en-US" sz="2400" dirty="0">
                <a:solidFill>
                  <a:schemeClr val="bg1"/>
                </a:solidFill>
              </a:rPr>
              <a:t>: OT priests prayed to God on behalf of the people of </a:t>
            </a:r>
            <a:r>
              <a:rPr lang="en-US" sz="2400" dirty="0" smtClean="0">
                <a:solidFill>
                  <a:schemeClr val="bg1"/>
                </a:solidFill>
              </a:rPr>
              <a:t>God (</a:t>
            </a:r>
            <a:r>
              <a:rPr lang="en-US" sz="2400" dirty="0">
                <a:solidFill>
                  <a:schemeClr val="bg1"/>
                </a:solidFill>
              </a:rPr>
              <a:t>Joel 2:17; Malachi 1:9)</a:t>
            </a:r>
            <a:endParaRPr lang="en-US" sz="2400" dirty="0" smtClean="0">
              <a:solidFill>
                <a:schemeClr val="bg1"/>
              </a:solidFill>
            </a:endParaRPr>
          </a:p>
          <a:p>
            <a:pPr marL="1371600" lvl="2" indent="-457200">
              <a:buAutoNum type="alphaLcPeriod"/>
            </a:pPr>
            <a:r>
              <a:rPr lang="en-US" sz="2400" dirty="0" smtClean="0">
                <a:solidFill>
                  <a:schemeClr val="bg1"/>
                </a:solidFill>
              </a:rPr>
              <a:t>Benediction</a:t>
            </a:r>
            <a:r>
              <a:rPr lang="en-US" sz="2400" dirty="0">
                <a:solidFill>
                  <a:schemeClr val="bg1"/>
                </a:solidFill>
              </a:rPr>
              <a:t>: OT priests declared the covenant blessings of the Lord to the people of God (Numbers 6:22-27)</a:t>
            </a:r>
          </a:p>
          <a:p>
            <a:r>
              <a:rPr lang="en-US" sz="2400" dirty="0">
                <a:solidFill>
                  <a:schemeClr val="bg1"/>
                </a:solidFill>
              </a:rPr>
              <a:t> </a:t>
            </a:r>
          </a:p>
          <a:p>
            <a:r>
              <a:rPr lang="en-US" sz="2400" dirty="0">
                <a:solidFill>
                  <a:schemeClr val="bg1"/>
                </a:solidFill>
              </a:rPr>
              <a:t> </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7697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849243"/>
            <a:ext cx="7720359" cy="5509200"/>
          </a:xfrm>
          <a:prstGeom prst="rect">
            <a:avLst/>
          </a:prstGeom>
        </p:spPr>
        <p:txBody>
          <a:bodyPr wrap="square">
            <a:spAutoFit/>
          </a:bodyPr>
          <a:lstStyle/>
          <a:p>
            <a:pPr lvl="1"/>
            <a:r>
              <a:rPr lang="en-US" sz="3200" dirty="0" smtClean="0">
                <a:solidFill>
                  <a:schemeClr val="bg1"/>
                </a:solidFill>
              </a:rPr>
              <a:t>The </a:t>
            </a:r>
            <a:r>
              <a:rPr lang="en-US" sz="3200" dirty="0">
                <a:solidFill>
                  <a:schemeClr val="bg1"/>
                </a:solidFill>
              </a:rPr>
              <a:t>LORD spoke to Moses, saying, “Speak to Aaron and his sons, saying, Thus you shall bless the people of Israel: you shall say to them,	The LORD bless you and keep </a:t>
            </a:r>
            <a:r>
              <a:rPr lang="en-US" sz="3200" dirty="0" smtClean="0">
                <a:solidFill>
                  <a:schemeClr val="bg1"/>
                </a:solidFill>
              </a:rPr>
              <a:t>you; the </a:t>
            </a:r>
            <a:r>
              <a:rPr lang="en-US" sz="3200" dirty="0">
                <a:solidFill>
                  <a:schemeClr val="bg1"/>
                </a:solidFill>
              </a:rPr>
              <a:t>LORD make his face to shine upon you and be gracious to you;	the LORD lift up his countenance upon you and give you peace.	“So shall they put my name upon the people of Israel, and I will bless them</a:t>
            </a:r>
            <a:r>
              <a:rPr lang="en-US" sz="3200" dirty="0" smtClean="0">
                <a:solidFill>
                  <a:schemeClr val="bg1"/>
                </a:solidFill>
              </a:rPr>
              <a:t>.”</a:t>
            </a:r>
          </a:p>
          <a:p>
            <a:pPr lvl="1"/>
            <a:endParaRPr lang="en-US" sz="3200" dirty="0">
              <a:solidFill>
                <a:schemeClr val="bg1"/>
              </a:solidFill>
            </a:endParaRPr>
          </a:p>
          <a:p>
            <a:pPr lvl="1"/>
            <a:r>
              <a:rPr lang="en-US" sz="3200" dirty="0" smtClean="0">
                <a:solidFill>
                  <a:schemeClr val="bg1"/>
                </a:solidFill>
              </a:rPr>
              <a:t>(</a:t>
            </a:r>
            <a:r>
              <a:rPr lang="en-US" sz="3200" dirty="0">
                <a:solidFill>
                  <a:schemeClr val="bg1"/>
                </a:solidFill>
              </a:rPr>
              <a:t>Numbers 6:22-27 ESV)</a:t>
            </a:r>
            <a:endParaRPr lang="en-US" sz="3200" dirty="0">
              <a:solidFill>
                <a:schemeClr val="bg1"/>
              </a:solidFill>
            </a:endParaRPr>
          </a:p>
        </p:txBody>
      </p:sp>
    </p:spTree>
    <p:extLst>
      <p:ext uri="{BB962C8B-B14F-4D97-AF65-F5344CB8AC3E}">
        <p14:creationId xmlns:p14="http://schemas.microsoft.com/office/powerpoint/2010/main" val="726537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1569660"/>
          </a:xfrm>
          <a:prstGeom prst="rect">
            <a:avLst/>
          </a:prstGeom>
          <a:noFill/>
        </p:spPr>
        <p:txBody>
          <a:bodyPr wrap="square" rtlCol="0">
            <a:spAutoFit/>
          </a:bodyPr>
          <a:lstStyle/>
          <a:p>
            <a:pPr marL="457200" indent="-457200">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smtClean="0">
              <a:solidFill>
                <a:schemeClr val="bg1"/>
              </a:solidFill>
            </a:endParaRPr>
          </a:p>
          <a:p>
            <a:pPr marL="914400" lvl="1" indent="-457200">
              <a:buAutoNum type="arabicPeriod"/>
            </a:pPr>
            <a:r>
              <a:rPr lang="en-US" sz="2400" dirty="0" smtClean="0">
                <a:solidFill>
                  <a:schemeClr val="bg1"/>
                </a:solidFill>
              </a:rPr>
              <a:t>Mediation</a:t>
            </a:r>
            <a:r>
              <a:rPr lang="en-US" sz="2400" dirty="0">
                <a:solidFill>
                  <a:schemeClr val="bg1"/>
                </a:solidFill>
              </a:rPr>
              <a:t>: The priest stands between God and the </a:t>
            </a:r>
            <a:r>
              <a:rPr lang="en-US" sz="2400" dirty="0" smtClean="0">
                <a:solidFill>
                  <a:schemeClr val="bg1"/>
                </a:solidFill>
              </a:rPr>
              <a:t>people</a:t>
            </a:r>
          </a:p>
          <a:p>
            <a:pPr marL="914400" lvl="1" indent="-457200">
              <a:buAutoNum type="arabicPeriod"/>
            </a:pPr>
            <a:r>
              <a:rPr lang="en-US" sz="2400" dirty="0" smtClean="0">
                <a:solidFill>
                  <a:schemeClr val="bg1"/>
                </a:solidFill>
              </a:rPr>
              <a:t>Reconciliation</a:t>
            </a:r>
            <a:r>
              <a:rPr lang="en-US" sz="2400" dirty="0">
                <a:solidFill>
                  <a:schemeClr val="bg1"/>
                </a:solidFill>
              </a:rPr>
              <a:t>: The work of the priest centers in the offering of sacrifice for the forgiveness of </a:t>
            </a:r>
            <a:r>
              <a:rPr lang="en-US" sz="2400" dirty="0" smtClean="0">
                <a:solidFill>
                  <a:schemeClr val="bg1"/>
                </a:solidFill>
              </a:rPr>
              <a:t>sin</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0285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2308324"/>
          </a:xfrm>
          <a:prstGeom prst="rect">
            <a:avLst/>
          </a:prstGeom>
          <a:noFill/>
        </p:spPr>
        <p:txBody>
          <a:bodyPr wrap="square" rtlCol="0">
            <a:spAutoFit/>
          </a:bodyPr>
          <a:lstStyle/>
          <a:p>
            <a:pPr marL="457200" indent="-457200">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smtClean="0">
              <a:solidFill>
                <a:schemeClr val="bg1"/>
              </a:solidFill>
            </a:endParaRPr>
          </a:p>
          <a:p>
            <a:pPr marL="914400" lvl="1" indent="-457200">
              <a:buAutoNum type="arabicPeriod"/>
            </a:pPr>
            <a:r>
              <a:rPr lang="en-US" sz="2400" dirty="0" smtClean="0">
                <a:solidFill>
                  <a:schemeClr val="bg1"/>
                </a:solidFill>
              </a:rPr>
              <a:t>Mediation</a:t>
            </a:r>
            <a:r>
              <a:rPr lang="en-US" sz="2400" dirty="0">
                <a:solidFill>
                  <a:schemeClr val="bg1"/>
                </a:solidFill>
              </a:rPr>
              <a:t>: The priest stands between God and the </a:t>
            </a:r>
            <a:r>
              <a:rPr lang="en-US" sz="2400" dirty="0" smtClean="0">
                <a:solidFill>
                  <a:schemeClr val="bg1"/>
                </a:solidFill>
              </a:rPr>
              <a:t>people</a:t>
            </a:r>
          </a:p>
          <a:p>
            <a:pPr marL="914400" lvl="1" indent="-457200">
              <a:buAutoNum type="arabicPeriod"/>
            </a:pPr>
            <a:r>
              <a:rPr lang="en-US" sz="2400" dirty="0" smtClean="0">
                <a:solidFill>
                  <a:schemeClr val="bg1"/>
                </a:solidFill>
              </a:rPr>
              <a:t>Reconciliation</a:t>
            </a:r>
            <a:r>
              <a:rPr lang="en-US" sz="2400" dirty="0">
                <a:solidFill>
                  <a:schemeClr val="bg1"/>
                </a:solidFill>
              </a:rPr>
              <a:t>: The work of the priest centers in the offering of sacrifice for the forgiveness of </a:t>
            </a:r>
            <a:r>
              <a:rPr lang="en-US" sz="2400" dirty="0" smtClean="0">
                <a:solidFill>
                  <a:schemeClr val="bg1"/>
                </a:solidFill>
              </a:rPr>
              <a:t>sin</a:t>
            </a:r>
          </a:p>
          <a:p>
            <a:pPr marL="1371600" lvl="2" indent="-457200">
              <a:buAutoNum type="alphaLcPeriod"/>
            </a:pPr>
            <a:r>
              <a:rPr lang="en-US" sz="2400" dirty="0" smtClean="0">
                <a:solidFill>
                  <a:schemeClr val="bg1"/>
                </a:solidFill>
              </a:rPr>
              <a:t>The </a:t>
            </a:r>
            <a:r>
              <a:rPr lang="en-US" sz="2400" dirty="0">
                <a:solidFill>
                  <a:schemeClr val="bg1"/>
                </a:solidFill>
              </a:rPr>
              <a:t>priests offered sacrifices on behalf of Israel before God (bulls, goats, lambs, doves, flour, wine, </a:t>
            </a:r>
            <a:r>
              <a:rPr lang="en-US" sz="2400" dirty="0" smtClean="0">
                <a:solidFill>
                  <a:schemeClr val="bg1"/>
                </a:solidFill>
              </a:rPr>
              <a:t>oil)</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763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3046988"/>
          </a:xfrm>
          <a:prstGeom prst="rect">
            <a:avLst/>
          </a:prstGeom>
          <a:noFill/>
        </p:spPr>
        <p:txBody>
          <a:bodyPr wrap="square" rtlCol="0">
            <a:spAutoFit/>
          </a:bodyPr>
          <a:lstStyle/>
          <a:p>
            <a:pPr marL="457200" indent="-457200">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smtClean="0">
              <a:solidFill>
                <a:schemeClr val="bg1"/>
              </a:solidFill>
            </a:endParaRPr>
          </a:p>
          <a:p>
            <a:pPr marL="914400" lvl="1" indent="-457200">
              <a:buAutoNum type="arabicPeriod"/>
            </a:pPr>
            <a:r>
              <a:rPr lang="en-US" sz="2400" dirty="0" smtClean="0">
                <a:solidFill>
                  <a:schemeClr val="bg1"/>
                </a:solidFill>
              </a:rPr>
              <a:t>Mediation</a:t>
            </a:r>
            <a:r>
              <a:rPr lang="en-US" sz="2400" dirty="0">
                <a:solidFill>
                  <a:schemeClr val="bg1"/>
                </a:solidFill>
              </a:rPr>
              <a:t>: The priest stands between God and the </a:t>
            </a:r>
            <a:r>
              <a:rPr lang="en-US" sz="2400" dirty="0" smtClean="0">
                <a:solidFill>
                  <a:schemeClr val="bg1"/>
                </a:solidFill>
              </a:rPr>
              <a:t>people</a:t>
            </a:r>
          </a:p>
          <a:p>
            <a:pPr marL="914400" lvl="1" indent="-457200">
              <a:buAutoNum type="arabicPeriod"/>
            </a:pPr>
            <a:r>
              <a:rPr lang="en-US" sz="2400" dirty="0" smtClean="0">
                <a:solidFill>
                  <a:schemeClr val="bg1"/>
                </a:solidFill>
              </a:rPr>
              <a:t>Reconciliation</a:t>
            </a:r>
            <a:r>
              <a:rPr lang="en-US" sz="2400" dirty="0">
                <a:solidFill>
                  <a:schemeClr val="bg1"/>
                </a:solidFill>
              </a:rPr>
              <a:t>: The work of the priest centers in the offering of sacrifice for the forgiveness of </a:t>
            </a:r>
            <a:r>
              <a:rPr lang="en-US" sz="2400" dirty="0" smtClean="0">
                <a:solidFill>
                  <a:schemeClr val="bg1"/>
                </a:solidFill>
              </a:rPr>
              <a:t>sin</a:t>
            </a:r>
          </a:p>
          <a:p>
            <a:pPr marL="1371600" lvl="2" indent="-457200">
              <a:buAutoNum type="alphaLcPeriod"/>
            </a:pPr>
            <a:r>
              <a:rPr lang="en-US" sz="2400" dirty="0" smtClean="0">
                <a:solidFill>
                  <a:schemeClr val="bg1"/>
                </a:solidFill>
              </a:rPr>
              <a:t>The </a:t>
            </a:r>
            <a:r>
              <a:rPr lang="en-US" sz="2400" dirty="0">
                <a:solidFill>
                  <a:schemeClr val="bg1"/>
                </a:solidFill>
              </a:rPr>
              <a:t>priests offered sacrifices on behalf of Israel before God (bulls, goats, lambs, doves, flour, wine, </a:t>
            </a:r>
            <a:r>
              <a:rPr lang="en-US" sz="2400" dirty="0" smtClean="0">
                <a:solidFill>
                  <a:schemeClr val="bg1"/>
                </a:solidFill>
              </a:rPr>
              <a:t>oil)</a:t>
            </a:r>
          </a:p>
          <a:p>
            <a:pPr marL="1371600" lvl="2" indent="-457200">
              <a:buAutoNum type="alphaLcPeriod"/>
            </a:pPr>
            <a:r>
              <a:rPr lang="en-US" sz="2400" dirty="0" smtClean="0">
                <a:solidFill>
                  <a:schemeClr val="bg1"/>
                </a:solidFill>
              </a:rPr>
              <a:t>The </a:t>
            </a:r>
            <a:r>
              <a:rPr lang="en-US" sz="2400" dirty="0">
                <a:solidFill>
                  <a:schemeClr val="bg1"/>
                </a:solidFill>
              </a:rPr>
              <a:t>sacrifices procure atonement: a work established to reconcile two contrary parties into oneness (</a:t>
            </a:r>
            <a:r>
              <a:rPr lang="en-US" sz="2400" dirty="0" smtClean="0">
                <a:solidFill>
                  <a:schemeClr val="bg1"/>
                </a:solidFill>
              </a:rPr>
              <a:t>at-one-</a:t>
            </a:r>
            <a:r>
              <a:rPr lang="en-US" sz="2400" dirty="0" err="1" smtClean="0">
                <a:solidFill>
                  <a:schemeClr val="bg1"/>
                </a:solidFill>
              </a:rPr>
              <a:t>ment</a:t>
            </a:r>
            <a:r>
              <a:rPr lang="en-US" sz="2400" dirty="0" smtClean="0">
                <a:solidFill>
                  <a:schemeClr val="bg1"/>
                </a:solidFill>
              </a:rPr>
              <a:t>)</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234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3785652"/>
          </a:xfrm>
          <a:prstGeom prst="rect">
            <a:avLst/>
          </a:prstGeom>
          <a:noFill/>
        </p:spPr>
        <p:txBody>
          <a:bodyPr wrap="square" rtlCol="0">
            <a:spAutoFit/>
          </a:bodyPr>
          <a:lstStyle/>
          <a:p>
            <a:pPr marL="457200" indent="-457200">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smtClean="0">
              <a:solidFill>
                <a:schemeClr val="bg1"/>
              </a:solidFill>
            </a:endParaRPr>
          </a:p>
          <a:p>
            <a:pPr marL="914400" lvl="1" indent="-457200">
              <a:buAutoNum type="arabicPeriod"/>
            </a:pPr>
            <a:r>
              <a:rPr lang="en-US" sz="2400" dirty="0" smtClean="0">
                <a:solidFill>
                  <a:schemeClr val="bg1"/>
                </a:solidFill>
              </a:rPr>
              <a:t>Mediation</a:t>
            </a:r>
            <a:r>
              <a:rPr lang="en-US" sz="2400" dirty="0">
                <a:solidFill>
                  <a:schemeClr val="bg1"/>
                </a:solidFill>
              </a:rPr>
              <a:t>: The priest stands between God and the </a:t>
            </a:r>
            <a:r>
              <a:rPr lang="en-US" sz="2400" dirty="0" smtClean="0">
                <a:solidFill>
                  <a:schemeClr val="bg1"/>
                </a:solidFill>
              </a:rPr>
              <a:t>people</a:t>
            </a:r>
          </a:p>
          <a:p>
            <a:pPr marL="914400" lvl="1" indent="-457200">
              <a:buAutoNum type="arabicPeriod"/>
            </a:pPr>
            <a:r>
              <a:rPr lang="en-US" sz="2400" dirty="0" smtClean="0">
                <a:solidFill>
                  <a:schemeClr val="bg1"/>
                </a:solidFill>
              </a:rPr>
              <a:t>Reconciliation</a:t>
            </a:r>
            <a:r>
              <a:rPr lang="en-US" sz="2400" dirty="0">
                <a:solidFill>
                  <a:schemeClr val="bg1"/>
                </a:solidFill>
              </a:rPr>
              <a:t>: The work of the priest centers in the offering of sacrifice for the forgiveness of </a:t>
            </a:r>
            <a:r>
              <a:rPr lang="en-US" sz="2400" dirty="0" smtClean="0">
                <a:solidFill>
                  <a:schemeClr val="bg1"/>
                </a:solidFill>
              </a:rPr>
              <a:t>sin</a:t>
            </a:r>
          </a:p>
          <a:p>
            <a:pPr marL="1371600" lvl="2" indent="-457200">
              <a:buAutoNum type="alphaLcPeriod"/>
            </a:pPr>
            <a:r>
              <a:rPr lang="en-US" sz="2400" dirty="0" smtClean="0">
                <a:solidFill>
                  <a:schemeClr val="bg1"/>
                </a:solidFill>
              </a:rPr>
              <a:t>The </a:t>
            </a:r>
            <a:r>
              <a:rPr lang="en-US" sz="2400" dirty="0">
                <a:solidFill>
                  <a:schemeClr val="bg1"/>
                </a:solidFill>
              </a:rPr>
              <a:t>priests offered sacrifices on behalf of Israel before God (bulls, goats, lambs, doves, flour, wine, </a:t>
            </a:r>
            <a:r>
              <a:rPr lang="en-US" sz="2400" dirty="0" smtClean="0">
                <a:solidFill>
                  <a:schemeClr val="bg1"/>
                </a:solidFill>
              </a:rPr>
              <a:t>oil)</a:t>
            </a:r>
          </a:p>
          <a:p>
            <a:pPr marL="1371600" lvl="2" indent="-457200">
              <a:buAutoNum type="alphaLcPeriod"/>
            </a:pPr>
            <a:r>
              <a:rPr lang="en-US" sz="2400" dirty="0" smtClean="0">
                <a:solidFill>
                  <a:schemeClr val="bg1"/>
                </a:solidFill>
              </a:rPr>
              <a:t>The </a:t>
            </a:r>
            <a:r>
              <a:rPr lang="en-US" sz="2400" dirty="0">
                <a:solidFill>
                  <a:schemeClr val="bg1"/>
                </a:solidFill>
              </a:rPr>
              <a:t>sacrifices procure atonement: a work established to reconcile two contrary parties into oneness (</a:t>
            </a:r>
            <a:r>
              <a:rPr lang="en-US" sz="2400" dirty="0" smtClean="0">
                <a:solidFill>
                  <a:schemeClr val="bg1"/>
                </a:solidFill>
              </a:rPr>
              <a:t>at-one-</a:t>
            </a:r>
            <a:r>
              <a:rPr lang="en-US" sz="2400" dirty="0" err="1" smtClean="0">
                <a:solidFill>
                  <a:schemeClr val="bg1"/>
                </a:solidFill>
              </a:rPr>
              <a:t>ment</a:t>
            </a:r>
            <a:r>
              <a:rPr lang="en-US" sz="2400" dirty="0" smtClean="0">
                <a:solidFill>
                  <a:schemeClr val="bg1"/>
                </a:solidFill>
              </a:rPr>
              <a:t>)</a:t>
            </a:r>
          </a:p>
          <a:p>
            <a:pPr marL="1371600" lvl="2" indent="-457200">
              <a:buFontTx/>
              <a:buAutoNum type="alphaLcPeriod"/>
            </a:pPr>
            <a:r>
              <a:rPr lang="en-US" sz="2400" dirty="0" smtClean="0">
                <a:solidFill>
                  <a:schemeClr val="bg1"/>
                </a:solidFill>
              </a:rPr>
              <a:t>The </a:t>
            </a:r>
            <a:r>
              <a:rPr lang="en-US" sz="2400" dirty="0">
                <a:solidFill>
                  <a:schemeClr val="bg1"/>
                </a:solidFill>
              </a:rPr>
              <a:t>sacrifice system required: A perfect animal/offering (</a:t>
            </a:r>
            <a:r>
              <a:rPr lang="en-US" sz="2400" dirty="0" err="1">
                <a:solidFill>
                  <a:schemeClr val="bg1"/>
                </a:solidFill>
              </a:rPr>
              <a:t>Exod</a:t>
            </a:r>
            <a:r>
              <a:rPr lang="en-US" sz="2400" dirty="0">
                <a:solidFill>
                  <a:schemeClr val="bg1"/>
                </a:solidFill>
              </a:rPr>
              <a:t> 12:5; 29:1; Lev 1:3): a sacrifice that was of extensive </a:t>
            </a:r>
            <a:r>
              <a:rPr lang="en-US" sz="2400" dirty="0" smtClean="0">
                <a:solidFill>
                  <a:schemeClr val="bg1"/>
                </a:solidFill>
              </a:rPr>
              <a:t>value</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141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3" name="Title 6"/>
          <p:cNvSpPr txBox="1">
            <a:spLocks/>
          </p:cNvSpPr>
          <p:nvPr/>
        </p:nvSpPr>
        <p:spPr>
          <a:xfrm>
            <a:off x="301082" y="2632851"/>
            <a:ext cx="11620500" cy="2047875"/>
          </a:xfrm>
          <a:prstGeom prst="rect">
            <a:avLst/>
          </a:prstGeom>
        </p:spPr>
        <p:txBody>
          <a:bodyPr>
            <a:normAutofit fontScale="85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11500" dirty="0" smtClean="0">
                <a:solidFill>
                  <a:schemeClr val="bg1"/>
                </a:solidFill>
              </a:rPr>
              <a:t>What Is the office of Christ? </a:t>
            </a:r>
            <a:endParaRPr lang="en-US" sz="8000" dirty="0">
              <a:solidFill>
                <a:schemeClr val="bg1"/>
              </a:solidFill>
            </a:endParaRPr>
          </a:p>
        </p:txBody>
      </p:sp>
    </p:spTree>
    <p:extLst>
      <p:ext uri="{BB962C8B-B14F-4D97-AF65-F5344CB8AC3E}">
        <p14:creationId xmlns:p14="http://schemas.microsoft.com/office/powerpoint/2010/main" val="33613523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4154984"/>
          </a:xfrm>
          <a:prstGeom prst="rect">
            <a:avLst/>
          </a:prstGeom>
          <a:noFill/>
        </p:spPr>
        <p:txBody>
          <a:bodyPr wrap="square" rtlCol="0">
            <a:spAutoFit/>
          </a:bodyPr>
          <a:lstStyle/>
          <a:p>
            <a:pPr marL="457200" indent="-457200">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smtClean="0">
              <a:solidFill>
                <a:schemeClr val="bg1"/>
              </a:solidFill>
            </a:endParaRPr>
          </a:p>
          <a:p>
            <a:pPr marL="914400" lvl="1" indent="-457200">
              <a:buAutoNum type="arabicPeriod"/>
            </a:pPr>
            <a:r>
              <a:rPr lang="en-US" sz="2400" dirty="0" smtClean="0">
                <a:solidFill>
                  <a:schemeClr val="bg1"/>
                </a:solidFill>
              </a:rPr>
              <a:t>Mediation</a:t>
            </a:r>
            <a:r>
              <a:rPr lang="en-US" sz="2400" dirty="0">
                <a:solidFill>
                  <a:schemeClr val="bg1"/>
                </a:solidFill>
              </a:rPr>
              <a:t>: The priest stands between God and the </a:t>
            </a:r>
            <a:r>
              <a:rPr lang="en-US" sz="2400" dirty="0" smtClean="0">
                <a:solidFill>
                  <a:schemeClr val="bg1"/>
                </a:solidFill>
              </a:rPr>
              <a:t>people</a:t>
            </a:r>
          </a:p>
          <a:p>
            <a:pPr marL="914400" lvl="1" indent="-457200">
              <a:buAutoNum type="arabicPeriod"/>
            </a:pPr>
            <a:r>
              <a:rPr lang="en-US" sz="2400" dirty="0" smtClean="0">
                <a:solidFill>
                  <a:schemeClr val="bg1"/>
                </a:solidFill>
              </a:rPr>
              <a:t>Reconciliation</a:t>
            </a:r>
            <a:r>
              <a:rPr lang="en-US" sz="2400" dirty="0">
                <a:solidFill>
                  <a:schemeClr val="bg1"/>
                </a:solidFill>
              </a:rPr>
              <a:t>: The work of the priest centers in the offering of sacrifice for the forgiveness of </a:t>
            </a:r>
            <a:r>
              <a:rPr lang="en-US" sz="2400" dirty="0" smtClean="0">
                <a:solidFill>
                  <a:schemeClr val="bg1"/>
                </a:solidFill>
              </a:rPr>
              <a:t>sin</a:t>
            </a:r>
          </a:p>
          <a:p>
            <a:pPr marL="1371600" lvl="2" indent="-457200">
              <a:buAutoNum type="alphaLcPeriod"/>
            </a:pPr>
            <a:r>
              <a:rPr lang="en-US" sz="2400" dirty="0" smtClean="0">
                <a:solidFill>
                  <a:schemeClr val="bg1"/>
                </a:solidFill>
              </a:rPr>
              <a:t>The </a:t>
            </a:r>
            <a:r>
              <a:rPr lang="en-US" sz="2400" dirty="0">
                <a:solidFill>
                  <a:schemeClr val="bg1"/>
                </a:solidFill>
              </a:rPr>
              <a:t>priests offered sacrifices on behalf of Israel before God (bulls, goats, lambs, doves, flour, wine, </a:t>
            </a:r>
            <a:r>
              <a:rPr lang="en-US" sz="2400" dirty="0" smtClean="0">
                <a:solidFill>
                  <a:schemeClr val="bg1"/>
                </a:solidFill>
              </a:rPr>
              <a:t>oil)</a:t>
            </a:r>
          </a:p>
          <a:p>
            <a:pPr marL="1371600" lvl="2" indent="-457200">
              <a:buAutoNum type="alphaLcPeriod"/>
            </a:pPr>
            <a:r>
              <a:rPr lang="en-US" sz="2400" dirty="0" smtClean="0">
                <a:solidFill>
                  <a:schemeClr val="bg1"/>
                </a:solidFill>
              </a:rPr>
              <a:t>The </a:t>
            </a:r>
            <a:r>
              <a:rPr lang="en-US" sz="2400" dirty="0">
                <a:solidFill>
                  <a:schemeClr val="bg1"/>
                </a:solidFill>
              </a:rPr>
              <a:t>sacrifices procure atonement: a work established to reconcile two contrary parties into oneness (</a:t>
            </a:r>
            <a:r>
              <a:rPr lang="en-US" sz="2400" dirty="0" smtClean="0">
                <a:solidFill>
                  <a:schemeClr val="bg1"/>
                </a:solidFill>
              </a:rPr>
              <a:t>at-one-</a:t>
            </a:r>
            <a:r>
              <a:rPr lang="en-US" sz="2400" dirty="0" err="1" smtClean="0">
                <a:solidFill>
                  <a:schemeClr val="bg1"/>
                </a:solidFill>
              </a:rPr>
              <a:t>ment</a:t>
            </a:r>
            <a:r>
              <a:rPr lang="en-US" sz="2400" dirty="0" smtClean="0">
                <a:solidFill>
                  <a:schemeClr val="bg1"/>
                </a:solidFill>
              </a:rPr>
              <a:t>)</a:t>
            </a:r>
          </a:p>
          <a:p>
            <a:pPr marL="1371600" lvl="2" indent="-457200">
              <a:buFontTx/>
              <a:buAutoNum type="alphaLcPeriod"/>
            </a:pPr>
            <a:r>
              <a:rPr lang="en-US" sz="2400" dirty="0" smtClean="0">
                <a:solidFill>
                  <a:schemeClr val="bg1"/>
                </a:solidFill>
              </a:rPr>
              <a:t>The </a:t>
            </a:r>
            <a:r>
              <a:rPr lang="en-US" sz="2400" dirty="0">
                <a:solidFill>
                  <a:schemeClr val="bg1"/>
                </a:solidFill>
              </a:rPr>
              <a:t>sacrifice system required: A perfect animal/offering (</a:t>
            </a:r>
            <a:r>
              <a:rPr lang="en-US" sz="2400" dirty="0" err="1">
                <a:solidFill>
                  <a:schemeClr val="bg1"/>
                </a:solidFill>
              </a:rPr>
              <a:t>Exod</a:t>
            </a:r>
            <a:r>
              <a:rPr lang="en-US" sz="2400" dirty="0">
                <a:solidFill>
                  <a:schemeClr val="bg1"/>
                </a:solidFill>
              </a:rPr>
              <a:t> 12:5; 29:1; Lev 1:3): a sacrifice that was of extensive </a:t>
            </a:r>
            <a:r>
              <a:rPr lang="en-US" sz="2400" dirty="0" smtClean="0">
                <a:solidFill>
                  <a:schemeClr val="bg1"/>
                </a:solidFill>
              </a:rPr>
              <a:t>value</a:t>
            </a:r>
            <a:endParaRPr lang="en-US" sz="2400" dirty="0">
              <a:solidFill>
                <a:schemeClr val="bg1"/>
              </a:solidFill>
            </a:endParaRPr>
          </a:p>
          <a:p>
            <a:pPr marL="1371600" lvl="2" indent="-457200">
              <a:buFontTx/>
              <a:buAutoNum type="alphaLcPeriod"/>
            </a:pPr>
            <a:r>
              <a:rPr lang="en-US" sz="2400" dirty="0" smtClean="0">
                <a:solidFill>
                  <a:schemeClr val="bg1"/>
                </a:solidFill>
              </a:rPr>
              <a:t>Pinnacle </a:t>
            </a:r>
            <a:r>
              <a:rPr lang="en-US" sz="2400" dirty="0">
                <a:solidFill>
                  <a:schemeClr val="bg1"/>
                </a:solidFill>
              </a:rPr>
              <a:t>of the Priest’s Work: The Day of </a:t>
            </a:r>
            <a:r>
              <a:rPr lang="en-US" sz="2400" dirty="0" smtClean="0">
                <a:solidFill>
                  <a:schemeClr val="bg1"/>
                </a:solidFill>
              </a:rPr>
              <a:t>Atonement</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6596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3986784" y="178683"/>
            <a:ext cx="8205216" cy="7971413"/>
          </a:xfrm>
          <a:prstGeom prst="rect">
            <a:avLst/>
          </a:prstGeom>
        </p:spPr>
        <p:txBody>
          <a:bodyPr wrap="square">
            <a:spAutoFit/>
          </a:bodyPr>
          <a:lstStyle/>
          <a:p>
            <a:pPr lvl="1"/>
            <a:r>
              <a:rPr lang="en-US" sz="3200" u="sng" dirty="0" smtClean="0">
                <a:solidFill>
                  <a:schemeClr val="bg1"/>
                </a:solidFill>
              </a:rPr>
              <a:t>Leviticus 16: Pinnacle of the Priest’s Work</a:t>
            </a:r>
          </a:p>
          <a:p>
            <a:pPr marL="857250" lvl="1" indent="-400050">
              <a:buAutoNum type="romanLcPeriod"/>
            </a:pPr>
            <a:r>
              <a:rPr lang="en-US" sz="2400" dirty="0" smtClean="0">
                <a:solidFill>
                  <a:schemeClr val="bg1"/>
                </a:solidFill>
              </a:rPr>
              <a:t>Here </a:t>
            </a:r>
            <a:r>
              <a:rPr lang="en-US" sz="2400" dirty="0">
                <a:solidFill>
                  <a:schemeClr val="bg1"/>
                </a:solidFill>
              </a:rPr>
              <a:t>is how you stand in my presence in the Holy of Holies inside the temple/tabernacle without </a:t>
            </a:r>
            <a:r>
              <a:rPr lang="en-US" sz="2400" dirty="0" smtClean="0">
                <a:solidFill>
                  <a:schemeClr val="bg1"/>
                </a:solidFill>
              </a:rPr>
              <a:t>dying</a:t>
            </a:r>
          </a:p>
          <a:p>
            <a:pPr marL="857250" lvl="1" indent="-400050">
              <a:buAutoNum type="romanLcPeriod"/>
            </a:pPr>
            <a:r>
              <a:rPr lang="en-US" sz="2400" dirty="0" smtClean="0">
                <a:solidFill>
                  <a:schemeClr val="bg1"/>
                </a:solidFill>
              </a:rPr>
              <a:t>The </a:t>
            </a:r>
            <a:r>
              <a:rPr lang="en-US" sz="2400" dirty="0">
                <a:solidFill>
                  <a:schemeClr val="bg1"/>
                </a:solidFill>
              </a:rPr>
              <a:t>high priest (Aaron and those from his line) shall wash and put on the holy </a:t>
            </a:r>
            <a:r>
              <a:rPr lang="en-US" sz="2400" dirty="0" smtClean="0">
                <a:solidFill>
                  <a:schemeClr val="bg1"/>
                </a:solidFill>
              </a:rPr>
              <a:t>garments</a:t>
            </a:r>
            <a:endParaRPr lang="en-US" sz="2400" dirty="0">
              <a:solidFill>
                <a:schemeClr val="bg1"/>
              </a:solidFill>
            </a:endParaRPr>
          </a:p>
          <a:p>
            <a:pPr marL="857250" lvl="1" indent="-400050">
              <a:buAutoNum type="romanLcPeriod"/>
            </a:pPr>
            <a:r>
              <a:rPr lang="en-US" sz="2400" dirty="0" smtClean="0">
                <a:solidFill>
                  <a:schemeClr val="bg1"/>
                </a:solidFill>
              </a:rPr>
              <a:t>Bring </a:t>
            </a:r>
            <a:r>
              <a:rPr lang="en-US" sz="2400" dirty="0">
                <a:solidFill>
                  <a:schemeClr val="bg1"/>
                </a:solidFill>
              </a:rPr>
              <a:t>a bull for a sin offering, a ram for a burnt offering, and two male goats from the </a:t>
            </a:r>
            <a:r>
              <a:rPr lang="en-US" sz="2400" dirty="0" smtClean="0">
                <a:solidFill>
                  <a:schemeClr val="bg1"/>
                </a:solidFill>
              </a:rPr>
              <a:t>congregation</a:t>
            </a:r>
            <a:endParaRPr lang="en-US" sz="2400" dirty="0">
              <a:solidFill>
                <a:schemeClr val="bg1"/>
              </a:solidFill>
            </a:endParaRPr>
          </a:p>
          <a:p>
            <a:pPr marL="1371600" lvl="2" indent="-457200">
              <a:buAutoNum type="arabicPeriod"/>
            </a:pPr>
            <a:r>
              <a:rPr lang="en-US" sz="2400" dirty="0" smtClean="0">
                <a:solidFill>
                  <a:schemeClr val="bg1"/>
                </a:solidFill>
              </a:rPr>
              <a:t>The </a:t>
            </a:r>
            <a:r>
              <a:rPr lang="en-US" sz="2400" dirty="0">
                <a:solidFill>
                  <a:schemeClr val="bg1"/>
                </a:solidFill>
              </a:rPr>
              <a:t>bull: a sin offering for the high priest </a:t>
            </a:r>
            <a:r>
              <a:rPr lang="en-US" sz="2400" dirty="0" smtClean="0">
                <a:solidFill>
                  <a:schemeClr val="bg1"/>
                </a:solidFill>
              </a:rPr>
              <a:t>himself</a:t>
            </a:r>
          </a:p>
          <a:p>
            <a:pPr marL="1371600" lvl="2" indent="-457200">
              <a:buAutoNum type="arabicPeriod"/>
            </a:pPr>
            <a:r>
              <a:rPr lang="en-US" sz="2400" dirty="0" smtClean="0">
                <a:solidFill>
                  <a:schemeClr val="bg1"/>
                </a:solidFill>
              </a:rPr>
              <a:t>One </a:t>
            </a:r>
            <a:r>
              <a:rPr lang="en-US" sz="2400" dirty="0">
                <a:solidFill>
                  <a:schemeClr val="bg1"/>
                </a:solidFill>
              </a:rPr>
              <a:t>goat shall be offered as a sacrifice for sin for the people to remove their uncleanness and </a:t>
            </a:r>
            <a:r>
              <a:rPr lang="en-US" sz="2400" dirty="0" smtClean="0">
                <a:solidFill>
                  <a:schemeClr val="bg1"/>
                </a:solidFill>
              </a:rPr>
              <a:t>transgressions</a:t>
            </a:r>
            <a:endParaRPr lang="en-US" sz="2400" dirty="0">
              <a:solidFill>
                <a:schemeClr val="bg1"/>
              </a:solidFill>
            </a:endParaRPr>
          </a:p>
          <a:p>
            <a:pPr marL="1371600" lvl="2" indent="-457200">
              <a:buAutoNum type="arabicPeriod"/>
            </a:pPr>
            <a:r>
              <a:rPr lang="en-US" sz="2400" dirty="0" smtClean="0">
                <a:solidFill>
                  <a:schemeClr val="bg1"/>
                </a:solidFill>
              </a:rPr>
              <a:t>The </a:t>
            </a:r>
            <a:r>
              <a:rPr lang="en-US" sz="2400" dirty="0">
                <a:solidFill>
                  <a:schemeClr val="bg1"/>
                </a:solidFill>
              </a:rPr>
              <a:t>other goat (scapegoat) shall have the sins of the people transferred to it and sent out into the wilderness </a:t>
            </a:r>
          </a:p>
          <a:p>
            <a:pPr marL="857250" lvl="1" indent="-400050">
              <a:buAutoNum type="romanLcPeriod"/>
            </a:pPr>
            <a:r>
              <a:rPr lang="en-US" sz="2400" dirty="0" smtClean="0">
                <a:solidFill>
                  <a:schemeClr val="bg1"/>
                </a:solidFill>
              </a:rPr>
              <a:t>Upon </a:t>
            </a:r>
            <a:r>
              <a:rPr lang="en-US" sz="2400" dirty="0">
                <a:solidFill>
                  <a:schemeClr val="bg1"/>
                </a:solidFill>
              </a:rPr>
              <a:t>completion of the sacrificial work, Aaron and the high priests shall remove the holy garments, bathe again, and then offer the burnt offerings of the ram for himself and the people. </a:t>
            </a:r>
          </a:p>
          <a:p>
            <a:pPr lvl="1"/>
            <a:endParaRPr lang="en-US" sz="3200" dirty="0" smtClean="0">
              <a:solidFill>
                <a:schemeClr val="bg1"/>
              </a:solidFill>
            </a:endParaRPr>
          </a:p>
          <a:p>
            <a:pPr lvl="1"/>
            <a:endParaRPr lang="en-US" sz="3200" dirty="0">
              <a:solidFill>
                <a:schemeClr val="bg1"/>
              </a:solidFill>
            </a:endParaRPr>
          </a:p>
          <a:p>
            <a:pPr lvl="1"/>
            <a:endParaRPr lang="en-US" sz="3200" dirty="0">
              <a:solidFill>
                <a:schemeClr val="bg1"/>
              </a:solidFill>
            </a:endParaRPr>
          </a:p>
        </p:txBody>
      </p:sp>
    </p:spTree>
    <p:extLst>
      <p:ext uri="{BB962C8B-B14F-4D97-AF65-F5344CB8AC3E}">
        <p14:creationId xmlns:p14="http://schemas.microsoft.com/office/powerpoint/2010/main" val="2082294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830997"/>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11051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1200329"/>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914400" lvl="1" indent="-457200">
              <a:buAutoNum type="arabicPeriod"/>
            </a:pPr>
            <a:r>
              <a:rPr lang="en-US" sz="2400" dirty="0" smtClean="0">
                <a:solidFill>
                  <a:schemeClr val="bg1"/>
                </a:solidFill>
              </a:rPr>
              <a:t>Universal </a:t>
            </a:r>
            <a:r>
              <a:rPr lang="en-US" sz="2400" dirty="0">
                <a:solidFill>
                  <a:schemeClr val="bg1"/>
                </a:solidFill>
              </a:rPr>
              <a:t>Sinfulness of Man (Rom </a:t>
            </a:r>
            <a:r>
              <a:rPr lang="en-US" sz="2400" dirty="0" smtClean="0">
                <a:solidFill>
                  <a:schemeClr val="bg1"/>
                </a:solidFill>
              </a:rPr>
              <a:t>3:11ff)</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8152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1938992"/>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914400" lvl="1" indent="-457200">
              <a:buAutoNum type="arabicPeriod"/>
            </a:pPr>
            <a:r>
              <a:rPr lang="en-US" sz="2400" dirty="0" smtClean="0">
                <a:solidFill>
                  <a:schemeClr val="bg1"/>
                </a:solidFill>
              </a:rPr>
              <a:t>Universal </a:t>
            </a:r>
            <a:r>
              <a:rPr lang="en-US" sz="2400" dirty="0">
                <a:solidFill>
                  <a:schemeClr val="bg1"/>
                </a:solidFill>
              </a:rPr>
              <a:t>Sinfulness of Man (Rom </a:t>
            </a:r>
            <a:r>
              <a:rPr lang="en-US" sz="2400" dirty="0" smtClean="0">
                <a:solidFill>
                  <a:schemeClr val="bg1"/>
                </a:solidFill>
              </a:rPr>
              <a:t>3:11ff)</a:t>
            </a:r>
          </a:p>
          <a:p>
            <a:pPr marL="1371600" lvl="2" indent="-457200">
              <a:buAutoNum type="alphaLcPeriod"/>
            </a:pPr>
            <a:r>
              <a:rPr lang="en-US" sz="2400" dirty="0" smtClean="0">
                <a:solidFill>
                  <a:schemeClr val="bg1"/>
                </a:solidFill>
              </a:rPr>
              <a:t>When </a:t>
            </a:r>
            <a:r>
              <a:rPr lang="en-US" sz="2400" dirty="0">
                <a:solidFill>
                  <a:schemeClr val="bg1"/>
                </a:solidFill>
              </a:rPr>
              <a:t>Israel is confronted by the law they are shown to be what they had always been: sinners </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437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2677656"/>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914400" lvl="1" indent="-457200">
              <a:buAutoNum type="arabicPeriod"/>
            </a:pPr>
            <a:r>
              <a:rPr lang="en-US" sz="2400" dirty="0" smtClean="0">
                <a:solidFill>
                  <a:schemeClr val="bg1"/>
                </a:solidFill>
              </a:rPr>
              <a:t>Universal </a:t>
            </a:r>
            <a:r>
              <a:rPr lang="en-US" sz="2400" dirty="0">
                <a:solidFill>
                  <a:schemeClr val="bg1"/>
                </a:solidFill>
              </a:rPr>
              <a:t>Sinfulness of Man (Rom </a:t>
            </a:r>
            <a:r>
              <a:rPr lang="en-US" sz="2400" dirty="0" smtClean="0">
                <a:solidFill>
                  <a:schemeClr val="bg1"/>
                </a:solidFill>
              </a:rPr>
              <a:t>3:11ff)</a:t>
            </a:r>
          </a:p>
          <a:p>
            <a:pPr marL="1371600" lvl="2" indent="-457200">
              <a:buAutoNum type="alphaLcPeriod"/>
            </a:pPr>
            <a:r>
              <a:rPr lang="en-US" sz="2400" dirty="0" smtClean="0">
                <a:solidFill>
                  <a:schemeClr val="bg1"/>
                </a:solidFill>
              </a:rPr>
              <a:t>When </a:t>
            </a:r>
            <a:r>
              <a:rPr lang="en-US" sz="2400" dirty="0">
                <a:solidFill>
                  <a:schemeClr val="bg1"/>
                </a:solidFill>
              </a:rPr>
              <a:t>Israel is confronted by the law they are shown to be what they had always been: sinners </a:t>
            </a:r>
            <a:endParaRPr lang="en-US" sz="2400" dirty="0">
              <a:solidFill>
                <a:schemeClr val="bg1"/>
              </a:solidFill>
            </a:endParaRPr>
          </a:p>
          <a:p>
            <a:pPr marL="1371600" lvl="2" indent="-457200">
              <a:buAutoNum type="alphaLcPeriod"/>
            </a:pPr>
            <a:r>
              <a:rPr lang="en-US" sz="2400" dirty="0" smtClean="0">
                <a:solidFill>
                  <a:schemeClr val="bg1"/>
                </a:solidFill>
              </a:rPr>
              <a:t>This </a:t>
            </a:r>
            <a:r>
              <a:rPr lang="en-US" sz="2400" dirty="0">
                <a:solidFill>
                  <a:schemeClr val="bg1"/>
                </a:solidFill>
              </a:rPr>
              <a:t>is why the law and priestly work are always connected—the law exposes sin and the work of the priest shows how this sin can and will be dealt </a:t>
            </a:r>
            <a:r>
              <a:rPr lang="en-US" sz="2400" dirty="0" smtClean="0">
                <a:solidFill>
                  <a:schemeClr val="bg1"/>
                </a:solidFill>
              </a:rPr>
              <a:t>with</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14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3416320"/>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914400" lvl="1" indent="-457200">
              <a:buAutoNum type="arabicPeriod"/>
            </a:pPr>
            <a:r>
              <a:rPr lang="en-US" sz="2400" dirty="0" smtClean="0">
                <a:solidFill>
                  <a:schemeClr val="bg1"/>
                </a:solidFill>
              </a:rPr>
              <a:t>Universal </a:t>
            </a:r>
            <a:r>
              <a:rPr lang="en-US" sz="2400" dirty="0">
                <a:solidFill>
                  <a:schemeClr val="bg1"/>
                </a:solidFill>
              </a:rPr>
              <a:t>Sinfulness of Man (Rom </a:t>
            </a:r>
            <a:r>
              <a:rPr lang="en-US" sz="2400" dirty="0" smtClean="0">
                <a:solidFill>
                  <a:schemeClr val="bg1"/>
                </a:solidFill>
              </a:rPr>
              <a:t>3:11ff)</a:t>
            </a:r>
          </a:p>
          <a:p>
            <a:pPr marL="1371600" lvl="2" indent="-457200">
              <a:buAutoNum type="alphaLcPeriod"/>
            </a:pPr>
            <a:r>
              <a:rPr lang="en-US" sz="2400" dirty="0" smtClean="0">
                <a:solidFill>
                  <a:schemeClr val="bg1"/>
                </a:solidFill>
              </a:rPr>
              <a:t>When </a:t>
            </a:r>
            <a:r>
              <a:rPr lang="en-US" sz="2400" dirty="0">
                <a:solidFill>
                  <a:schemeClr val="bg1"/>
                </a:solidFill>
              </a:rPr>
              <a:t>Israel is confronted by the law they are shown to be what they had always been: sinners </a:t>
            </a:r>
            <a:endParaRPr lang="en-US" sz="2400" dirty="0">
              <a:solidFill>
                <a:schemeClr val="bg1"/>
              </a:solidFill>
            </a:endParaRPr>
          </a:p>
          <a:p>
            <a:pPr marL="1371600" lvl="2" indent="-457200">
              <a:buAutoNum type="alphaLcPeriod"/>
            </a:pPr>
            <a:r>
              <a:rPr lang="en-US" sz="2400" dirty="0" smtClean="0">
                <a:solidFill>
                  <a:schemeClr val="bg1"/>
                </a:solidFill>
              </a:rPr>
              <a:t>This </a:t>
            </a:r>
            <a:r>
              <a:rPr lang="en-US" sz="2400" dirty="0">
                <a:solidFill>
                  <a:schemeClr val="bg1"/>
                </a:solidFill>
              </a:rPr>
              <a:t>is why the law and priestly work are always connected—the law exposes sin and the work of the priest shows how this sin can and will be dealt </a:t>
            </a:r>
            <a:r>
              <a:rPr lang="en-US" sz="2400" dirty="0" smtClean="0">
                <a:solidFill>
                  <a:schemeClr val="bg1"/>
                </a:solidFill>
              </a:rPr>
              <a:t>with</a:t>
            </a:r>
          </a:p>
          <a:p>
            <a:pPr marL="1371600" lvl="2" indent="-457200">
              <a:buAutoNum type="alphaLcPeriod"/>
            </a:pPr>
            <a:r>
              <a:rPr lang="en-US" sz="2400" dirty="0" smtClean="0">
                <a:solidFill>
                  <a:schemeClr val="bg1"/>
                </a:solidFill>
              </a:rPr>
              <a:t>Sinners </a:t>
            </a:r>
            <a:r>
              <a:rPr lang="en-US" sz="2400" dirty="0">
                <a:solidFill>
                  <a:schemeClr val="bg1"/>
                </a:solidFill>
              </a:rPr>
              <a:t>need mediation if they are going to be in the presence of the Lord (Rom </a:t>
            </a:r>
            <a:r>
              <a:rPr lang="en-US" sz="2400" dirty="0" smtClean="0">
                <a:solidFill>
                  <a:schemeClr val="bg1"/>
                </a:solidFill>
              </a:rPr>
              <a:t>7:10)</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217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4154984"/>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914400" lvl="1" indent="-457200">
              <a:buAutoNum type="arabicPeriod"/>
            </a:pPr>
            <a:r>
              <a:rPr lang="en-US" sz="2400" dirty="0" smtClean="0">
                <a:solidFill>
                  <a:schemeClr val="bg1"/>
                </a:solidFill>
              </a:rPr>
              <a:t>Universal </a:t>
            </a:r>
            <a:r>
              <a:rPr lang="en-US" sz="2400" dirty="0">
                <a:solidFill>
                  <a:schemeClr val="bg1"/>
                </a:solidFill>
              </a:rPr>
              <a:t>Sinfulness of Man (Rom </a:t>
            </a:r>
            <a:r>
              <a:rPr lang="en-US" sz="2400" dirty="0" smtClean="0">
                <a:solidFill>
                  <a:schemeClr val="bg1"/>
                </a:solidFill>
              </a:rPr>
              <a:t>3:11ff)</a:t>
            </a:r>
          </a:p>
          <a:p>
            <a:pPr marL="1371600" lvl="2" indent="-457200">
              <a:buAutoNum type="alphaLcPeriod"/>
            </a:pPr>
            <a:r>
              <a:rPr lang="en-US" sz="2400" dirty="0" smtClean="0">
                <a:solidFill>
                  <a:schemeClr val="bg1"/>
                </a:solidFill>
              </a:rPr>
              <a:t>When </a:t>
            </a:r>
            <a:r>
              <a:rPr lang="en-US" sz="2400" dirty="0">
                <a:solidFill>
                  <a:schemeClr val="bg1"/>
                </a:solidFill>
              </a:rPr>
              <a:t>Israel is confronted by the law they are shown to be what they had always been: sinners </a:t>
            </a:r>
            <a:endParaRPr lang="en-US" sz="2400" dirty="0">
              <a:solidFill>
                <a:schemeClr val="bg1"/>
              </a:solidFill>
            </a:endParaRPr>
          </a:p>
          <a:p>
            <a:pPr marL="1371600" lvl="2" indent="-457200">
              <a:buAutoNum type="alphaLcPeriod"/>
            </a:pPr>
            <a:r>
              <a:rPr lang="en-US" sz="2400" dirty="0" smtClean="0">
                <a:solidFill>
                  <a:schemeClr val="bg1"/>
                </a:solidFill>
              </a:rPr>
              <a:t>This </a:t>
            </a:r>
            <a:r>
              <a:rPr lang="en-US" sz="2400" dirty="0">
                <a:solidFill>
                  <a:schemeClr val="bg1"/>
                </a:solidFill>
              </a:rPr>
              <a:t>is why the law and priestly work are always connected—the law exposes sin and the work of the priest shows how this sin can and will be dealt </a:t>
            </a:r>
            <a:r>
              <a:rPr lang="en-US" sz="2400" dirty="0" smtClean="0">
                <a:solidFill>
                  <a:schemeClr val="bg1"/>
                </a:solidFill>
              </a:rPr>
              <a:t>with</a:t>
            </a:r>
          </a:p>
          <a:p>
            <a:pPr marL="1371600" lvl="2" indent="-457200">
              <a:buAutoNum type="alphaLcPeriod"/>
            </a:pPr>
            <a:r>
              <a:rPr lang="en-US" sz="2400" dirty="0" smtClean="0">
                <a:solidFill>
                  <a:schemeClr val="bg1"/>
                </a:solidFill>
              </a:rPr>
              <a:t>Sinners </a:t>
            </a:r>
            <a:r>
              <a:rPr lang="en-US" sz="2400" dirty="0">
                <a:solidFill>
                  <a:schemeClr val="bg1"/>
                </a:solidFill>
              </a:rPr>
              <a:t>need mediation if they are going to be in the presence of the Lord (Rom </a:t>
            </a:r>
            <a:r>
              <a:rPr lang="en-US" sz="2400" dirty="0" smtClean="0">
                <a:solidFill>
                  <a:schemeClr val="bg1"/>
                </a:solidFill>
              </a:rPr>
              <a:t>7:10)</a:t>
            </a:r>
          </a:p>
          <a:p>
            <a:pPr marL="1885950" lvl="3" indent="-514350">
              <a:buAutoNum type="romanLcPeriod"/>
            </a:pPr>
            <a:r>
              <a:rPr lang="en-US" sz="2400" dirty="0" smtClean="0">
                <a:solidFill>
                  <a:schemeClr val="bg1"/>
                </a:solidFill>
              </a:rPr>
              <a:t>Sinners </a:t>
            </a:r>
            <a:r>
              <a:rPr lang="en-US" sz="2400" dirty="0">
                <a:solidFill>
                  <a:schemeClr val="bg1"/>
                </a:solidFill>
              </a:rPr>
              <a:t>need a sacrifice to die for them because sin demands life and life is in the blood (Lev </a:t>
            </a:r>
            <a:r>
              <a:rPr lang="en-US" sz="2400" dirty="0" smtClean="0">
                <a:solidFill>
                  <a:schemeClr val="bg1"/>
                </a:solidFill>
              </a:rPr>
              <a:t>17:11)</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8997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2031867"/>
            <a:ext cx="7720359" cy="3847207"/>
          </a:xfrm>
          <a:prstGeom prst="rect">
            <a:avLst/>
          </a:prstGeom>
        </p:spPr>
        <p:txBody>
          <a:bodyPr wrap="square">
            <a:spAutoFit/>
          </a:bodyPr>
          <a:lstStyle/>
          <a:p>
            <a:pPr lvl="1"/>
            <a:r>
              <a:rPr lang="en-US" sz="3600" dirty="0" smtClean="0">
                <a:solidFill>
                  <a:prstClr val="white"/>
                </a:solidFill>
              </a:rPr>
              <a:t>For </a:t>
            </a:r>
            <a:r>
              <a:rPr lang="en-US" sz="3600" dirty="0">
                <a:solidFill>
                  <a:prstClr val="white"/>
                </a:solidFill>
              </a:rPr>
              <a:t>the life of the flesh is in the blood, and I have given it for you on the altar to make atonement for your souls, for it is the blood that makes atonement by the life</a:t>
            </a:r>
            <a:r>
              <a:rPr lang="en-US" sz="3600" dirty="0" smtClean="0">
                <a:solidFill>
                  <a:prstClr val="white"/>
                </a:solidFill>
              </a:rPr>
              <a:t>.</a:t>
            </a:r>
          </a:p>
          <a:p>
            <a:pPr lvl="1"/>
            <a:endParaRPr lang="en-US" sz="3200" dirty="0">
              <a:solidFill>
                <a:prstClr val="white"/>
              </a:solidFill>
            </a:endParaRPr>
          </a:p>
          <a:p>
            <a:pPr lvl="1"/>
            <a:r>
              <a:rPr lang="en-US" sz="3200" dirty="0" smtClean="0">
                <a:solidFill>
                  <a:prstClr val="white"/>
                </a:solidFill>
              </a:rPr>
              <a:t>(</a:t>
            </a:r>
            <a:r>
              <a:rPr lang="en-US" sz="3200" dirty="0">
                <a:solidFill>
                  <a:prstClr val="white"/>
                </a:solidFill>
              </a:rPr>
              <a:t>Leviticus 17:11 ESV)</a:t>
            </a:r>
          </a:p>
        </p:txBody>
      </p:sp>
    </p:spTree>
    <p:extLst>
      <p:ext uri="{BB962C8B-B14F-4D97-AF65-F5344CB8AC3E}">
        <p14:creationId xmlns:p14="http://schemas.microsoft.com/office/powerpoint/2010/main" val="25786527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1569660"/>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914400" lvl="1" indent="-457200">
              <a:buAutoNum type="arabicPeriod"/>
            </a:pPr>
            <a:r>
              <a:rPr lang="en-US" sz="2400" dirty="0" smtClean="0">
                <a:solidFill>
                  <a:schemeClr val="bg1"/>
                </a:solidFill>
              </a:rPr>
              <a:t>Universal </a:t>
            </a:r>
            <a:r>
              <a:rPr lang="en-US" sz="2400" dirty="0">
                <a:solidFill>
                  <a:schemeClr val="bg1"/>
                </a:solidFill>
              </a:rPr>
              <a:t>Sinfulness of Man (Rom </a:t>
            </a:r>
            <a:r>
              <a:rPr lang="en-US" sz="2400" dirty="0" smtClean="0">
                <a:solidFill>
                  <a:schemeClr val="bg1"/>
                </a:solidFill>
              </a:rPr>
              <a:t>3:11ff)</a:t>
            </a:r>
          </a:p>
          <a:p>
            <a:pPr marL="914400" lvl="1" indent="-457200">
              <a:buAutoNum type="arabicPeriod"/>
            </a:pPr>
            <a:r>
              <a:rPr lang="en-US" sz="2400" dirty="0" smtClean="0">
                <a:solidFill>
                  <a:schemeClr val="bg1"/>
                </a:solidFill>
              </a:rPr>
              <a:t>God’s </a:t>
            </a:r>
            <a:r>
              <a:rPr lang="en-US" sz="2400" dirty="0">
                <a:solidFill>
                  <a:schemeClr val="bg1"/>
                </a:solidFill>
              </a:rPr>
              <a:t>Covenant </a:t>
            </a:r>
            <a:r>
              <a:rPr lang="en-US" sz="2400" dirty="0" smtClean="0">
                <a:solidFill>
                  <a:schemeClr val="bg1"/>
                </a:solidFill>
              </a:rPr>
              <a:t>Promises</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898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954107"/>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p>
          <a:p>
            <a:pPr marL="800100" lvl="1" indent="-342900">
              <a:buAutoNum type="arabi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297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2308324"/>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914400" lvl="1" indent="-457200">
              <a:buAutoNum type="arabicPeriod"/>
            </a:pPr>
            <a:r>
              <a:rPr lang="en-US" sz="2400" dirty="0" smtClean="0">
                <a:solidFill>
                  <a:schemeClr val="bg1"/>
                </a:solidFill>
              </a:rPr>
              <a:t>Universal </a:t>
            </a:r>
            <a:r>
              <a:rPr lang="en-US" sz="2400" dirty="0">
                <a:solidFill>
                  <a:schemeClr val="bg1"/>
                </a:solidFill>
              </a:rPr>
              <a:t>Sinfulness of Man (Rom </a:t>
            </a:r>
            <a:r>
              <a:rPr lang="en-US" sz="2400" dirty="0" smtClean="0">
                <a:solidFill>
                  <a:schemeClr val="bg1"/>
                </a:solidFill>
              </a:rPr>
              <a:t>3:11ff)</a:t>
            </a:r>
          </a:p>
          <a:p>
            <a:pPr marL="914400" lvl="1" indent="-457200">
              <a:buAutoNum type="arabicPeriod"/>
            </a:pPr>
            <a:r>
              <a:rPr lang="en-US" sz="2400" dirty="0" smtClean="0">
                <a:solidFill>
                  <a:schemeClr val="bg1"/>
                </a:solidFill>
              </a:rPr>
              <a:t>God’s </a:t>
            </a:r>
            <a:r>
              <a:rPr lang="en-US" sz="2400" dirty="0">
                <a:solidFill>
                  <a:schemeClr val="bg1"/>
                </a:solidFill>
              </a:rPr>
              <a:t>Covenant </a:t>
            </a:r>
            <a:r>
              <a:rPr lang="en-US" sz="2400" dirty="0" smtClean="0">
                <a:solidFill>
                  <a:schemeClr val="bg1"/>
                </a:solidFill>
              </a:rPr>
              <a:t>Promises</a:t>
            </a:r>
          </a:p>
          <a:p>
            <a:pPr marL="1371600" lvl="2" indent="-457200">
              <a:buAutoNum type="alphaLcPeriod"/>
            </a:pPr>
            <a:r>
              <a:rPr lang="en-US" sz="2400" dirty="0" smtClean="0">
                <a:solidFill>
                  <a:schemeClr val="bg1"/>
                </a:solidFill>
              </a:rPr>
              <a:t>Remember </a:t>
            </a:r>
            <a:r>
              <a:rPr lang="en-US" sz="2400" dirty="0">
                <a:solidFill>
                  <a:schemeClr val="bg1"/>
                </a:solidFill>
              </a:rPr>
              <a:t>who establishes the Priesthood and the Sacrificial System:  The Lord—he is the one who provides salvation  (Jonah 2:9; Ps </a:t>
            </a:r>
            <a:r>
              <a:rPr lang="en-US" sz="2400" dirty="0" smtClean="0">
                <a:solidFill>
                  <a:schemeClr val="bg1"/>
                </a:solidFill>
              </a:rPr>
              <a:t>37:39)</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2123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361563"/>
            <a:ext cx="7720359" cy="5509200"/>
          </a:xfrm>
          <a:prstGeom prst="rect">
            <a:avLst/>
          </a:prstGeom>
        </p:spPr>
        <p:txBody>
          <a:bodyPr wrap="square">
            <a:spAutoFit/>
          </a:bodyPr>
          <a:lstStyle/>
          <a:p>
            <a:pPr lvl="1"/>
            <a:r>
              <a:rPr lang="en-US" sz="3200" dirty="0" smtClean="0">
                <a:solidFill>
                  <a:prstClr val="white"/>
                </a:solidFill>
              </a:rPr>
              <a:t>The </a:t>
            </a:r>
            <a:r>
              <a:rPr lang="en-US" sz="3200" dirty="0">
                <a:solidFill>
                  <a:prstClr val="white"/>
                </a:solidFill>
              </a:rPr>
              <a:t>salvation of the righteous is from the </a:t>
            </a:r>
            <a:r>
              <a:rPr lang="en-US" sz="3200" dirty="0" smtClean="0">
                <a:solidFill>
                  <a:prstClr val="white"/>
                </a:solidFill>
              </a:rPr>
              <a:t>LORD; he </a:t>
            </a:r>
            <a:r>
              <a:rPr lang="en-US" sz="3200" dirty="0">
                <a:solidFill>
                  <a:prstClr val="white"/>
                </a:solidFill>
              </a:rPr>
              <a:t>is their stronghold in the time of trouble</a:t>
            </a:r>
            <a:r>
              <a:rPr lang="en-US" sz="3200" dirty="0" smtClean="0">
                <a:solidFill>
                  <a:prstClr val="white"/>
                </a:solidFill>
              </a:rPr>
              <a:t>.</a:t>
            </a:r>
          </a:p>
          <a:p>
            <a:pPr lvl="1"/>
            <a:endParaRPr lang="en-US" sz="3200" dirty="0">
              <a:solidFill>
                <a:prstClr val="white"/>
              </a:solidFill>
            </a:endParaRPr>
          </a:p>
          <a:p>
            <a:pPr lvl="1"/>
            <a:r>
              <a:rPr lang="en-US" sz="3200" dirty="0" smtClean="0">
                <a:solidFill>
                  <a:prstClr val="white"/>
                </a:solidFill>
              </a:rPr>
              <a:t>(</a:t>
            </a:r>
            <a:r>
              <a:rPr lang="en-US" sz="3200" dirty="0">
                <a:solidFill>
                  <a:prstClr val="white"/>
                </a:solidFill>
              </a:rPr>
              <a:t>Psalm 37:39 ESV</a:t>
            </a:r>
            <a:r>
              <a:rPr lang="en-US" sz="3200" dirty="0" smtClean="0">
                <a:solidFill>
                  <a:prstClr val="white"/>
                </a:solidFill>
              </a:rPr>
              <a:t>)</a:t>
            </a:r>
          </a:p>
          <a:p>
            <a:pPr lvl="1"/>
            <a:endParaRPr lang="en-US" sz="3200" dirty="0">
              <a:solidFill>
                <a:prstClr val="white"/>
              </a:solidFill>
            </a:endParaRPr>
          </a:p>
          <a:p>
            <a:pPr lvl="1"/>
            <a:r>
              <a:rPr lang="en-US" sz="3200" dirty="0" smtClean="0">
                <a:solidFill>
                  <a:prstClr val="white"/>
                </a:solidFill>
              </a:rPr>
              <a:t>But </a:t>
            </a:r>
            <a:r>
              <a:rPr lang="en-US" sz="3200" dirty="0">
                <a:solidFill>
                  <a:prstClr val="white"/>
                </a:solidFill>
              </a:rPr>
              <a:t>I with the voice of thanksgiving		</a:t>
            </a:r>
            <a:endParaRPr lang="en-US" sz="3200" dirty="0" smtClean="0">
              <a:solidFill>
                <a:prstClr val="white"/>
              </a:solidFill>
            </a:endParaRPr>
          </a:p>
          <a:p>
            <a:pPr lvl="1"/>
            <a:r>
              <a:rPr lang="en-US" sz="3200" dirty="0" smtClean="0">
                <a:solidFill>
                  <a:prstClr val="white"/>
                </a:solidFill>
              </a:rPr>
              <a:t>will </a:t>
            </a:r>
            <a:r>
              <a:rPr lang="en-US" sz="3200" dirty="0">
                <a:solidFill>
                  <a:prstClr val="white"/>
                </a:solidFill>
              </a:rPr>
              <a:t>sacrifice to you;	</a:t>
            </a:r>
            <a:r>
              <a:rPr lang="en-US" sz="3200" dirty="0" smtClean="0">
                <a:solidFill>
                  <a:prstClr val="white"/>
                </a:solidFill>
              </a:rPr>
              <a:t> what </a:t>
            </a:r>
            <a:r>
              <a:rPr lang="en-US" sz="3200" dirty="0">
                <a:solidFill>
                  <a:prstClr val="white"/>
                </a:solidFill>
              </a:rPr>
              <a:t>I have vowed I will pay.		</a:t>
            </a:r>
            <a:endParaRPr lang="en-US" sz="3200" dirty="0" smtClean="0">
              <a:solidFill>
                <a:prstClr val="white"/>
              </a:solidFill>
            </a:endParaRPr>
          </a:p>
          <a:p>
            <a:pPr lvl="1"/>
            <a:r>
              <a:rPr lang="en-US" sz="3200" dirty="0" smtClean="0">
                <a:solidFill>
                  <a:prstClr val="white"/>
                </a:solidFill>
              </a:rPr>
              <a:t>Salvation </a:t>
            </a:r>
            <a:r>
              <a:rPr lang="en-US" sz="3200" dirty="0">
                <a:solidFill>
                  <a:prstClr val="white"/>
                </a:solidFill>
              </a:rPr>
              <a:t>belongs to the LORD!”(Jonah 2:9 ESV)</a:t>
            </a:r>
          </a:p>
        </p:txBody>
      </p:sp>
    </p:spTree>
    <p:extLst>
      <p:ext uri="{BB962C8B-B14F-4D97-AF65-F5344CB8AC3E}">
        <p14:creationId xmlns:p14="http://schemas.microsoft.com/office/powerpoint/2010/main" val="246384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3046988"/>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914400" lvl="1" indent="-457200">
              <a:buAutoNum type="arabicPeriod"/>
            </a:pPr>
            <a:r>
              <a:rPr lang="en-US" sz="2400" dirty="0" smtClean="0">
                <a:solidFill>
                  <a:schemeClr val="bg1"/>
                </a:solidFill>
              </a:rPr>
              <a:t>Universal </a:t>
            </a:r>
            <a:r>
              <a:rPr lang="en-US" sz="2400" dirty="0">
                <a:solidFill>
                  <a:schemeClr val="bg1"/>
                </a:solidFill>
              </a:rPr>
              <a:t>Sinfulness of Man (Rom </a:t>
            </a:r>
            <a:r>
              <a:rPr lang="en-US" sz="2400" dirty="0" smtClean="0">
                <a:solidFill>
                  <a:schemeClr val="bg1"/>
                </a:solidFill>
              </a:rPr>
              <a:t>3:11ff)</a:t>
            </a:r>
          </a:p>
          <a:p>
            <a:pPr marL="914400" lvl="1" indent="-457200">
              <a:buAutoNum type="arabicPeriod"/>
            </a:pPr>
            <a:r>
              <a:rPr lang="en-US" sz="2400" dirty="0" smtClean="0">
                <a:solidFill>
                  <a:schemeClr val="bg1"/>
                </a:solidFill>
              </a:rPr>
              <a:t>God’s </a:t>
            </a:r>
            <a:r>
              <a:rPr lang="en-US" sz="2400" dirty="0">
                <a:solidFill>
                  <a:schemeClr val="bg1"/>
                </a:solidFill>
              </a:rPr>
              <a:t>Covenant </a:t>
            </a:r>
            <a:r>
              <a:rPr lang="en-US" sz="2400" dirty="0" smtClean="0">
                <a:solidFill>
                  <a:schemeClr val="bg1"/>
                </a:solidFill>
              </a:rPr>
              <a:t>Promises</a:t>
            </a:r>
          </a:p>
          <a:p>
            <a:pPr marL="1371600" lvl="2" indent="-457200">
              <a:buAutoNum type="alphaLcPeriod"/>
            </a:pPr>
            <a:r>
              <a:rPr lang="en-US" sz="2400" dirty="0" smtClean="0">
                <a:solidFill>
                  <a:schemeClr val="bg1"/>
                </a:solidFill>
              </a:rPr>
              <a:t>Remember </a:t>
            </a:r>
            <a:r>
              <a:rPr lang="en-US" sz="2400" dirty="0">
                <a:solidFill>
                  <a:schemeClr val="bg1"/>
                </a:solidFill>
              </a:rPr>
              <a:t>who establishes the Priesthood and the Sacrificial System:  The Lord—he is the one who provides salvation  (Jonah 2:9; Ps </a:t>
            </a:r>
            <a:r>
              <a:rPr lang="en-US" sz="2400" dirty="0" smtClean="0">
                <a:solidFill>
                  <a:schemeClr val="bg1"/>
                </a:solidFill>
              </a:rPr>
              <a:t>37:39)</a:t>
            </a:r>
          </a:p>
          <a:p>
            <a:pPr marL="1371600" lvl="2" indent="-457200">
              <a:buAutoNum type="alphaLcPeriod"/>
            </a:pPr>
            <a:r>
              <a:rPr lang="en-US" sz="2400" dirty="0" smtClean="0">
                <a:solidFill>
                  <a:schemeClr val="bg1"/>
                </a:solidFill>
              </a:rPr>
              <a:t>God </a:t>
            </a:r>
            <a:r>
              <a:rPr lang="en-US" sz="2400" dirty="0">
                <a:solidFill>
                  <a:schemeClr val="bg1"/>
                </a:solidFill>
              </a:rPr>
              <a:t>establishes these institutions to be with his people, to guide them, and to bring about his redemptive purposes and covenant promises</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8611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1200329"/>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29429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1569660"/>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1284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2308324"/>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1371600" lvl="2" indent="-457200">
              <a:buAutoNum type="alphaLcPeriod"/>
            </a:pPr>
            <a:r>
              <a:rPr lang="en-US" sz="2400" dirty="0" smtClean="0">
                <a:solidFill>
                  <a:schemeClr val="bg1"/>
                </a:solidFill>
              </a:rPr>
              <a:t>The </a:t>
            </a:r>
            <a:r>
              <a:rPr lang="en-US" sz="2400" dirty="0">
                <a:solidFill>
                  <a:schemeClr val="bg1"/>
                </a:solidFill>
              </a:rPr>
              <a:t>need for a priestly succession plan demonstrates that the priests were mired in sin </a:t>
            </a:r>
            <a:r>
              <a:rPr lang="en-US" sz="2400" dirty="0" smtClean="0">
                <a:solidFill>
                  <a:schemeClr val="bg1"/>
                </a:solidFill>
              </a:rPr>
              <a:t>themselves</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3797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2677656"/>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1371600" lvl="2" indent="-457200">
              <a:buAutoNum type="alphaLcPeriod"/>
            </a:pPr>
            <a:r>
              <a:rPr lang="en-US" sz="2400" dirty="0" smtClean="0">
                <a:solidFill>
                  <a:schemeClr val="bg1"/>
                </a:solidFill>
              </a:rPr>
              <a:t>The </a:t>
            </a:r>
            <a:r>
              <a:rPr lang="en-US" sz="2400" dirty="0">
                <a:solidFill>
                  <a:schemeClr val="bg1"/>
                </a:solidFill>
              </a:rPr>
              <a:t>need for a priestly succession plan demonstrates that the priests were mired in sin </a:t>
            </a:r>
            <a:r>
              <a:rPr lang="en-US" sz="2400" dirty="0" smtClean="0">
                <a:solidFill>
                  <a:schemeClr val="bg1"/>
                </a:solidFill>
              </a:rPr>
              <a:t>themselves</a:t>
            </a:r>
          </a:p>
          <a:p>
            <a:pPr marL="1371600" lvl="2" indent="-457200">
              <a:buAutoNum type="alphaLcPeriod"/>
            </a:pPr>
            <a:r>
              <a:rPr lang="en-US" sz="2400" dirty="0" smtClean="0">
                <a:solidFill>
                  <a:schemeClr val="bg1"/>
                </a:solidFill>
              </a:rPr>
              <a:t>Death </a:t>
            </a:r>
            <a:r>
              <a:rPr lang="en-US" sz="2400" dirty="0">
                <a:solidFill>
                  <a:schemeClr val="bg1"/>
                </a:solidFill>
              </a:rPr>
              <a:t>was their end as it is the end of all sinners since </a:t>
            </a:r>
            <a:r>
              <a:rPr lang="en-US" sz="2400" dirty="0" smtClean="0">
                <a:solidFill>
                  <a:schemeClr val="bg1"/>
                </a:solidFill>
              </a:rPr>
              <a:t>Adam</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874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3416320"/>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1371600" lvl="2" indent="-457200">
              <a:buAutoNum type="alphaLcPeriod"/>
            </a:pPr>
            <a:r>
              <a:rPr lang="en-US" sz="2400" dirty="0" smtClean="0">
                <a:solidFill>
                  <a:schemeClr val="bg1"/>
                </a:solidFill>
              </a:rPr>
              <a:t>The </a:t>
            </a:r>
            <a:r>
              <a:rPr lang="en-US" sz="2400" dirty="0">
                <a:solidFill>
                  <a:schemeClr val="bg1"/>
                </a:solidFill>
              </a:rPr>
              <a:t>need for a priestly succession plan demonstrates that the priests were mired in sin </a:t>
            </a:r>
            <a:r>
              <a:rPr lang="en-US" sz="2400" dirty="0" smtClean="0">
                <a:solidFill>
                  <a:schemeClr val="bg1"/>
                </a:solidFill>
              </a:rPr>
              <a:t>themselves</a:t>
            </a:r>
          </a:p>
          <a:p>
            <a:pPr marL="1371600" lvl="2" indent="-457200">
              <a:buAutoNum type="alphaLcPeriod"/>
            </a:pPr>
            <a:r>
              <a:rPr lang="en-US" sz="2400" dirty="0" smtClean="0">
                <a:solidFill>
                  <a:schemeClr val="bg1"/>
                </a:solidFill>
              </a:rPr>
              <a:t>Death </a:t>
            </a:r>
            <a:r>
              <a:rPr lang="en-US" sz="2400" dirty="0">
                <a:solidFill>
                  <a:schemeClr val="bg1"/>
                </a:solidFill>
              </a:rPr>
              <a:t>was their end as it is the end of all sinners since </a:t>
            </a:r>
            <a:r>
              <a:rPr lang="en-US" sz="2400" dirty="0" smtClean="0">
                <a:solidFill>
                  <a:schemeClr val="bg1"/>
                </a:solidFill>
              </a:rPr>
              <a:t>Adam</a:t>
            </a:r>
          </a:p>
          <a:p>
            <a:pPr marL="1371600" lvl="2" indent="-457200">
              <a:buFontTx/>
              <a:buAutoNum type="alphaLcPeriod"/>
            </a:pPr>
            <a:r>
              <a:rPr lang="en-US" sz="2400" dirty="0" smtClean="0">
                <a:solidFill>
                  <a:schemeClr val="bg1"/>
                </a:solidFill>
              </a:rPr>
              <a:t>Moreover, before offering atonement  for the people, the priests first had to atone for their own sins</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9346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1938992"/>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Constant Repetition of the Sacrificial System Reveals its Inability to Take Away Sin: </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8054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2677656"/>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Constant Repetition of the Sacrificial System Reveals its Inability to Take Away Sin: </a:t>
            </a:r>
            <a:endParaRPr lang="en-US" sz="2400" dirty="0">
              <a:solidFill>
                <a:schemeClr val="bg1"/>
              </a:solidFill>
            </a:endParaRPr>
          </a:p>
          <a:p>
            <a:pPr marL="1371600" lvl="2" indent="-457200">
              <a:buAutoNum type="alphaLcPeriod"/>
            </a:pPr>
            <a:r>
              <a:rPr lang="en-US" sz="2400" dirty="0" smtClean="0">
                <a:solidFill>
                  <a:schemeClr val="bg1"/>
                </a:solidFill>
              </a:rPr>
              <a:t>Priesthood </a:t>
            </a:r>
            <a:r>
              <a:rPr lang="en-US" sz="2400" dirty="0">
                <a:solidFill>
                  <a:schemeClr val="bg1"/>
                </a:solidFill>
              </a:rPr>
              <a:t>is preparatory: Portrays the principle for atonement but can never complete the requirements for that atonement within its own </a:t>
            </a:r>
            <a:r>
              <a:rPr lang="en-US" sz="2400" dirty="0" smtClean="0">
                <a:solidFill>
                  <a:schemeClr val="bg1"/>
                </a:solidFill>
              </a:rPr>
              <a:t>system</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941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2246769"/>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p>
          <a:p>
            <a:pPr marL="971550" lvl="1" indent="-514350">
              <a:buAutoNum type="arabicPeriod"/>
            </a:pPr>
            <a:r>
              <a:rPr lang="en-US" sz="2800" dirty="0" smtClean="0">
                <a:solidFill>
                  <a:schemeClr val="bg1"/>
                </a:solidFill>
              </a:rPr>
              <a:t>Historically</a:t>
            </a:r>
            <a:r>
              <a:rPr lang="en-US" sz="2800" dirty="0">
                <a:solidFill>
                  <a:schemeClr val="bg1"/>
                </a:solidFill>
              </a:rPr>
              <a:t>, theologians—building out of the NT—have conceptualized the work of Christ in terms of his atonement and his “office</a:t>
            </a:r>
            <a:r>
              <a:rPr lang="en-US" sz="2800" dirty="0" smtClean="0">
                <a:solidFill>
                  <a:schemeClr val="bg1"/>
                </a:solidFill>
              </a:rPr>
              <a:t>.”</a:t>
            </a:r>
          </a:p>
          <a:p>
            <a:pPr marL="800100" lvl="1" indent="-342900">
              <a:buAutoNum type="arabi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2212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2308324"/>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Constant Repetition of the Sacrificial System Reveals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Sacrifices of the Sacrificial System Reveal its Inability to Take Away Sin: </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5994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2677656"/>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Constant Repetition of the Sacrificial System Reveals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Sacrifices of the Sacrificial System Reveal its Inability to Take Away Sin: </a:t>
            </a:r>
            <a:endParaRPr lang="en-US" sz="2400" dirty="0">
              <a:solidFill>
                <a:schemeClr val="bg1"/>
              </a:solidFill>
            </a:endParaRPr>
          </a:p>
          <a:p>
            <a:pPr marL="1371600" lvl="2" indent="-457200">
              <a:buAutoNum type="alphaLcPeriod"/>
            </a:pPr>
            <a:r>
              <a:rPr lang="en-US" sz="2400" dirty="0" smtClean="0">
                <a:solidFill>
                  <a:schemeClr val="bg1"/>
                </a:solidFill>
              </a:rPr>
              <a:t>Animals </a:t>
            </a:r>
            <a:r>
              <a:rPr lang="en-US" sz="2400" dirty="0">
                <a:solidFill>
                  <a:schemeClr val="bg1"/>
                </a:solidFill>
              </a:rPr>
              <a:t>cannot take away the sins of </a:t>
            </a:r>
            <a:r>
              <a:rPr lang="en-US" sz="2400" dirty="0" smtClean="0">
                <a:solidFill>
                  <a:schemeClr val="bg1"/>
                </a:solidFill>
              </a:rPr>
              <a:t>man</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6532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3046988"/>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Constant Repetition of the Sacrificial System Reveals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Sacrifices of the Sacrificial System Reveal its Inability to Take Away Sin: </a:t>
            </a:r>
            <a:endParaRPr lang="en-US" sz="2400" dirty="0">
              <a:solidFill>
                <a:schemeClr val="bg1"/>
              </a:solidFill>
            </a:endParaRPr>
          </a:p>
          <a:p>
            <a:pPr marL="1371600" lvl="2" indent="-457200">
              <a:buAutoNum type="alphaLcPeriod"/>
            </a:pPr>
            <a:r>
              <a:rPr lang="en-US" sz="2400" dirty="0" smtClean="0">
                <a:solidFill>
                  <a:schemeClr val="bg1"/>
                </a:solidFill>
              </a:rPr>
              <a:t>Animals </a:t>
            </a:r>
            <a:r>
              <a:rPr lang="en-US" sz="2400" dirty="0">
                <a:solidFill>
                  <a:schemeClr val="bg1"/>
                </a:solidFill>
              </a:rPr>
              <a:t>cannot take away the sins of </a:t>
            </a:r>
            <a:r>
              <a:rPr lang="en-US" sz="2400" dirty="0" smtClean="0">
                <a:solidFill>
                  <a:schemeClr val="bg1"/>
                </a:solidFill>
              </a:rPr>
              <a:t>man</a:t>
            </a:r>
          </a:p>
          <a:p>
            <a:pPr marL="1371600" lvl="2" indent="-457200">
              <a:buAutoNum type="alphaLcPeriod"/>
            </a:pPr>
            <a:r>
              <a:rPr lang="en-US" sz="2400" dirty="0" smtClean="0">
                <a:solidFill>
                  <a:schemeClr val="bg1"/>
                </a:solidFill>
              </a:rPr>
              <a:t>The </a:t>
            </a:r>
            <a:r>
              <a:rPr lang="en-US" sz="2400" dirty="0">
                <a:solidFill>
                  <a:schemeClr val="bg1"/>
                </a:solidFill>
              </a:rPr>
              <a:t>transference of man’s sin to the bull or goat only goes so </a:t>
            </a:r>
            <a:r>
              <a:rPr lang="en-US" sz="2400" dirty="0" smtClean="0">
                <a:solidFill>
                  <a:schemeClr val="bg1"/>
                </a:solidFill>
              </a:rPr>
              <a:t>far</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140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3046988"/>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Constant Repetition of the Sacrificial System Reveals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Sacrifices of the Sacrificial System Reveal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Sacrificial System is an earthly reality alone and yet sin is against our God in </a:t>
            </a:r>
            <a:r>
              <a:rPr lang="en-US" sz="2400" dirty="0" smtClean="0">
                <a:solidFill>
                  <a:schemeClr val="bg1"/>
                </a:solidFill>
              </a:rPr>
              <a:t>heaven</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12776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3416320"/>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Constant Repetition of the Sacrificial System Reveals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Sacrifices of the Sacrificial System Reveal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Sacrificial System is an earthly reality alone and yet sin is against our God in </a:t>
            </a:r>
            <a:r>
              <a:rPr lang="en-US" sz="2400" dirty="0" smtClean="0">
                <a:solidFill>
                  <a:schemeClr val="bg1"/>
                </a:solidFill>
              </a:rPr>
              <a:t>heaven</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OT Priesthood Demanded a Better Priestly Order: Psalm </a:t>
            </a:r>
            <a:r>
              <a:rPr lang="en-US" sz="2400" dirty="0" smtClean="0">
                <a:solidFill>
                  <a:schemeClr val="bg1"/>
                </a:solidFill>
              </a:rPr>
              <a:t>110:4</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61720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5471385" y="2056251"/>
            <a:ext cx="7720359" cy="3046988"/>
          </a:xfrm>
          <a:prstGeom prst="rect">
            <a:avLst/>
          </a:prstGeom>
        </p:spPr>
        <p:txBody>
          <a:bodyPr wrap="square">
            <a:spAutoFit/>
          </a:bodyPr>
          <a:lstStyle/>
          <a:p>
            <a:pPr lvl="1"/>
            <a:r>
              <a:rPr lang="en-US" sz="3200" dirty="0" smtClean="0">
                <a:solidFill>
                  <a:prstClr val="white"/>
                </a:solidFill>
              </a:rPr>
              <a:t>The </a:t>
            </a:r>
            <a:r>
              <a:rPr lang="en-US" sz="3200" dirty="0">
                <a:solidFill>
                  <a:prstClr val="white"/>
                </a:solidFill>
              </a:rPr>
              <a:t>LORD has sworn		</a:t>
            </a:r>
            <a:endParaRPr lang="en-US" sz="3200" dirty="0" smtClean="0">
              <a:solidFill>
                <a:prstClr val="white"/>
              </a:solidFill>
            </a:endParaRPr>
          </a:p>
          <a:p>
            <a:pPr lvl="1"/>
            <a:r>
              <a:rPr lang="en-US" sz="3200" dirty="0" smtClean="0">
                <a:solidFill>
                  <a:prstClr val="white"/>
                </a:solidFill>
              </a:rPr>
              <a:t>and </a:t>
            </a:r>
            <a:r>
              <a:rPr lang="en-US" sz="3200" dirty="0">
                <a:solidFill>
                  <a:prstClr val="white"/>
                </a:solidFill>
              </a:rPr>
              <a:t>will not change his mind,	</a:t>
            </a:r>
            <a:endParaRPr lang="en-US" sz="3200" dirty="0" smtClean="0">
              <a:solidFill>
                <a:prstClr val="white"/>
              </a:solidFill>
            </a:endParaRPr>
          </a:p>
          <a:p>
            <a:pPr lvl="1"/>
            <a:r>
              <a:rPr lang="en-US" sz="3200" dirty="0" smtClean="0">
                <a:solidFill>
                  <a:prstClr val="white"/>
                </a:solidFill>
              </a:rPr>
              <a:t>“</a:t>
            </a:r>
            <a:r>
              <a:rPr lang="en-US" sz="3200" dirty="0">
                <a:solidFill>
                  <a:prstClr val="white"/>
                </a:solidFill>
              </a:rPr>
              <a:t>You are a priest forever		</a:t>
            </a:r>
            <a:endParaRPr lang="en-US" sz="3200" dirty="0" smtClean="0">
              <a:solidFill>
                <a:prstClr val="white"/>
              </a:solidFill>
            </a:endParaRPr>
          </a:p>
          <a:p>
            <a:pPr lvl="1"/>
            <a:r>
              <a:rPr lang="en-US" sz="3200" dirty="0" smtClean="0">
                <a:solidFill>
                  <a:prstClr val="white"/>
                </a:solidFill>
              </a:rPr>
              <a:t>after </a:t>
            </a:r>
            <a:r>
              <a:rPr lang="en-US" sz="3200" dirty="0">
                <a:solidFill>
                  <a:prstClr val="white"/>
                </a:solidFill>
              </a:rPr>
              <a:t>the order of Melchizedek</a:t>
            </a:r>
            <a:r>
              <a:rPr lang="en-US" sz="3200" dirty="0" smtClean="0">
                <a:solidFill>
                  <a:prstClr val="white"/>
                </a:solidFill>
              </a:rPr>
              <a:t>.”</a:t>
            </a:r>
          </a:p>
          <a:p>
            <a:pPr lvl="1"/>
            <a:endParaRPr lang="en-US" sz="3200" dirty="0">
              <a:solidFill>
                <a:prstClr val="white"/>
              </a:solidFill>
            </a:endParaRPr>
          </a:p>
          <a:p>
            <a:pPr lvl="1"/>
            <a:r>
              <a:rPr lang="en-US" sz="3200" dirty="0" smtClean="0">
                <a:solidFill>
                  <a:prstClr val="white"/>
                </a:solidFill>
              </a:rPr>
              <a:t>(</a:t>
            </a:r>
            <a:r>
              <a:rPr lang="en-US" sz="3200" dirty="0">
                <a:solidFill>
                  <a:prstClr val="white"/>
                </a:solidFill>
              </a:rPr>
              <a:t>Psalm 110:4 ESV)</a:t>
            </a:r>
          </a:p>
        </p:txBody>
      </p:sp>
    </p:spTree>
    <p:extLst>
      <p:ext uri="{BB962C8B-B14F-4D97-AF65-F5344CB8AC3E}">
        <p14:creationId xmlns:p14="http://schemas.microsoft.com/office/powerpoint/2010/main" val="5241752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4154984"/>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Constant Repetition of the Sacrificial System Reveals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Sacrifices of the Sacrificial System Reveal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Sacrificial System is an earthly reality alone and yet sin is against our God in </a:t>
            </a:r>
            <a:r>
              <a:rPr lang="en-US" sz="2400" dirty="0" smtClean="0">
                <a:solidFill>
                  <a:schemeClr val="bg1"/>
                </a:solidFill>
              </a:rPr>
              <a:t>heaven</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OT Priesthood Demanded a Better Priestly Order: Psalm </a:t>
            </a:r>
            <a:r>
              <a:rPr lang="en-US" sz="2400" dirty="0" smtClean="0">
                <a:solidFill>
                  <a:schemeClr val="bg1"/>
                </a:solidFill>
              </a:rPr>
              <a:t>110:4</a:t>
            </a:r>
            <a:endParaRPr lang="en-US" sz="2400" dirty="0">
              <a:solidFill>
                <a:schemeClr val="bg1"/>
              </a:solidFill>
            </a:endParaRPr>
          </a:p>
          <a:p>
            <a:pPr marL="1371600" lvl="2" indent="-457200">
              <a:buAutoNum type="alphaLcPeriod"/>
            </a:pPr>
            <a:r>
              <a:rPr lang="en-US" sz="2400" dirty="0" smtClean="0">
                <a:solidFill>
                  <a:schemeClr val="bg1"/>
                </a:solidFill>
              </a:rPr>
              <a:t>If </a:t>
            </a:r>
            <a:r>
              <a:rPr lang="en-US" sz="2400" dirty="0">
                <a:solidFill>
                  <a:schemeClr val="bg1"/>
                </a:solidFill>
              </a:rPr>
              <a:t>the existing priesthood worked, there would be no need for this other priestly order (</a:t>
            </a:r>
            <a:r>
              <a:rPr lang="en-US" sz="2400" dirty="0" err="1">
                <a:solidFill>
                  <a:schemeClr val="bg1"/>
                </a:solidFill>
              </a:rPr>
              <a:t>Heb</a:t>
            </a:r>
            <a:r>
              <a:rPr lang="en-US" sz="2400" dirty="0">
                <a:solidFill>
                  <a:schemeClr val="bg1"/>
                </a:solidFill>
              </a:rPr>
              <a:t> 7:11ff). </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3206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4154984"/>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Constant Repetition of the Sacrificial System Reveals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Sacrifices of the Sacrificial System Reveal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Sacrificial System is an earthly reality alone and yet sin is against our God in </a:t>
            </a:r>
            <a:r>
              <a:rPr lang="en-US" sz="2400" dirty="0" smtClean="0">
                <a:solidFill>
                  <a:schemeClr val="bg1"/>
                </a:solidFill>
              </a:rPr>
              <a:t>heaven</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OT Priesthood Demanded a Better Priestly Order: Psalm </a:t>
            </a:r>
            <a:r>
              <a:rPr lang="en-US" sz="2400" dirty="0" smtClean="0">
                <a:solidFill>
                  <a:schemeClr val="bg1"/>
                </a:solidFill>
              </a:rPr>
              <a:t>110:4</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Promise of a New Covenant Makes the OT Priesthood Obsolete (</a:t>
            </a:r>
            <a:r>
              <a:rPr lang="en-US" sz="2400" dirty="0" err="1">
                <a:solidFill>
                  <a:schemeClr val="bg1"/>
                </a:solidFill>
              </a:rPr>
              <a:t>Jer</a:t>
            </a:r>
            <a:r>
              <a:rPr lang="en-US" sz="2400" dirty="0">
                <a:solidFill>
                  <a:schemeClr val="bg1"/>
                </a:solidFill>
              </a:rPr>
              <a:t> 31:31ff; </a:t>
            </a:r>
            <a:r>
              <a:rPr lang="en-US" sz="2400" dirty="0" err="1">
                <a:solidFill>
                  <a:schemeClr val="bg1"/>
                </a:solidFill>
              </a:rPr>
              <a:t>Heb</a:t>
            </a:r>
            <a:r>
              <a:rPr lang="en-US" sz="2400" dirty="0">
                <a:solidFill>
                  <a:schemeClr val="bg1"/>
                </a:solidFill>
              </a:rPr>
              <a:t> </a:t>
            </a:r>
            <a:r>
              <a:rPr lang="en-US" sz="2400" dirty="0" smtClean="0">
                <a:solidFill>
                  <a:schemeClr val="bg1"/>
                </a:solidFill>
              </a:rPr>
              <a:t>8:7)</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1706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4524315"/>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Constant Repetition of the Sacrificial System Reveals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Sacrifices of the Sacrificial System Reveal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Sacrificial System is an earthly reality alone and yet sin is against our God in </a:t>
            </a:r>
            <a:r>
              <a:rPr lang="en-US" sz="2400" dirty="0" smtClean="0">
                <a:solidFill>
                  <a:schemeClr val="bg1"/>
                </a:solidFill>
              </a:rPr>
              <a:t>heaven</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OT Priesthood Demanded a Better Priestly Order: Psalm </a:t>
            </a:r>
            <a:r>
              <a:rPr lang="en-US" sz="2400" dirty="0" smtClean="0">
                <a:solidFill>
                  <a:schemeClr val="bg1"/>
                </a:solidFill>
              </a:rPr>
              <a:t>110:4</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Promise of a New Covenant Makes the OT Priesthood Obsolete (</a:t>
            </a:r>
            <a:r>
              <a:rPr lang="en-US" sz="2400" dirty="0" err="1">
                <a:solidFill>
                  <a:schemeClr val="bg1"/>
                </a:solidFill>
              </a:rPr>
              <a:t>Jer</a:t>
            </a:r>
            <a:r>
              <a:rPr lang="en-US" sz="2400" dirty="0">
                <a:solidFill>
                  <a:schemeClr val="bg1"/>
                </a:solidFill>
              </a:rPr>
              <a:t> 31:31ff; </a:t>
            </a:r>
            <a:r>
              <a:rPr lang="en-US" sz="2400" dirty="0" err="1">
                <a:solidFill>
                  <a:schemeClr val="bg1"/>
                </a:solidFill>
              </a:rPr>
              <a:t>Heb</a:t>
            </a:r>
            <a:r>
              <a:rPr lang="en-US" sz="2400" dirty="0">
                <a:solidFill>
                  <a:schemeClr val="bg1"/>
                </a:solidFill>
              </a:rPr>
              <a:t> </a:t>
            </a:r>
            <a:r>
              <a:rPr lang="en-US" sz="2400" dirty="0" smtClean="0">
                <a:solidFill>
                  <a:schemeClr val="bg1"/>
                </a:solidFill>
              </a:rPr>
              <a:t>8:7)</a:t>
            </a:r>
            <a:endParaRPr lang="en-US" sz="2400" dirty="0">
              <a:solidFill>
                <a:schemeClr val="bg1"/>
              </a:solidFill>
            </a:endParaRPr>
          </a:p>
          <a:p>
            <a:pPr marL="1371600" lvl="2" indent="-457200">
              <a:buAutoNum type="alphaLcPeriod"/>
            </a:pPr>
            <a:r>
              <a:rPr lang="en-US" sz="2400" dirty="0" smtClean="0">
                <a:solidFill>
                  <a:schemeClr val="bg1"/>
                </a:solidFill>
              </a:rPr>
              <a:t>The </a:t>
            </a:r>
            <a:r>
              <a:rPr lang="en-US" sz="2400" dirty="0">
                <a:solidFill>
                  <a:schemeClr val="bg1"/>
                </a:solidFill>
              </a:rPr>
              <a:t>external law becomes internal: The law is written on the </a:t>
            </a:r>
            <a:r>
              <a:rPr lang="en-US" sz="2400" dirty="0" smtClean="0">
                <a:solidFill>
                  <a:schemeClr val="bg1"/>
                </a:solidFill>
              </a:rPr>
              <a:t>heart</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3552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4893647"/>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Constant Repetition of the Sacrificial System Reveals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Sacrifices of the Sacrificial System Reveal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Sacrificial System is an earthly reality alone and yet sin is against our God in </a:t>
            </a:r>
            <a:r>
              <a:rPr lang="en-US" sz="2400" dirty="0" smtClean="0">
                <a:solidFill>
                  <a:schemeClr val="bg1"/>
                </a:solidFill>
              </a:rPr>
              <a:t>heaven</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OT Priesthood Demanded a Better Priestly Order: Psalm </a:t>
            </a:r>
            <a:r>
              <a:rPr lang="en-US" sz="2400" dirty="0" smtClean="0">
                <a:solidFill>
                  <a:schemeClr val="bg1"/>
                </a:solidFill>
              </a:rPr>
              <a:t>110:4</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Promise of a New Covenant Makes the OT Priesthood Obsolete (</a:t>
            </a:r>
            <a:r>
              <a:rPr lang="en-US" sz="2400" dirty="0" err="1">
                <a:solidFill>
                  <a:schemeClr val="bg1"/>
                </a:solidFill>
              </a:rPr>
              <a:t>Jer</a:t>
            </a:r>
            <a:r>
              <a:rPr lang="en-US" sz="2400" dirty="0">
                <a:solidFill>
                  <a:schemeClr val="bg1"/>
                </a:solidFill>
              </a:rPr>
              <a:t> 31:31ff; </a:t>
            </a:r>
            <a:r>
              <a:rPr lang="en-US" sz="2400" dirty="0" err="1">
                <a:solidFill>
                  <a:schemeClr val="bg1"/>
                </a:solidFill>
              </a:rPr>
              <a:t>Heb</a:t>
            </a:r>
            <a:r>
              <a:rPr lang="en-US" sz="2400" dirty="0">
                <a:solidFill>
                  <a:schemeClr val="bg1"/>
                </a:solidFill>
              </a:rPr>
              <a:t> </a:t>
            </a:r>
            <a:r>
              <a:rPr lang="en-US" sz="2400" dirty="0" smtClean="0">
                <a:solidFill>
                  <a:schemeClr val="bg1"/>
                </a:solidFill>
              </a:rPr>
              <a:t>8:7)</a:t>
            </a:r>
            <a:endParaRPr lang="en-US" sz="2400" dirty="0">
              <a:solidFill>
                <a:schemeClr val="bg1"/>
              </a:solidFill>
            </a:endParaRPr>
          </a:p>
          <a:p>
            <a:pPr marL="1371600" lvl="2" indent="-457200">
              <a:buAutoNum type="alphaLcPeriod"/>
            </a:pPr>
            <a:r>
              <a:rPr lang="en-US" sz="2400" dirty="0" smtClean="0">
                <a:solidFill>
                  <a:schemeClr val="bg1"/>
                </a:solidFill>
              </a:rPr>
              <a:t>The </a:t>
            </a:r>
            <a:r>
              <a:rPr lang="en-US" sz="2400" dirty="0">
                <a:solidFill>
                  <a:schemeClr val="bg1"/>
                </a:solidFill>
              </a:rPr>
              <a:t>external law becomes internal: The law is written on the </a:t>
            </a:r>
            <a:r>
              <a:rPr lang="en-US" sz="2400" dirty="0" smtClean="0">
                <a:solidFill>
                  <a:schemeClr val="bg1"/>
                </a:solidFill>
              </a:rPr>
              <a:t>heart</a:t>
            </a:r>
          </a:p>
          <a:p>
            <a:pPr marL="1371600" lvl="2" indent="-457200">
              <a:buAutoNum type="alphaLcPeriod"/>
            </a:pPr>
            <a:r>
              <a:rPr lang="en-US" sz="2400" dirty="0" smtClean="0">
                <a:solidFill>
                  <a:schemeClr val="bg1"/>
                </a:solidFill>
              </a:rPr>
              <a:t>Sins </a:t>
            </a:r>
            <a:r>
              <a:rPr lang="en-US" sz="2400" dirty="0">
                <a:solidFill>
                  <a:schemeClr val="bg1"/>
                </a:solidFill>
              </a:rPr>
              <a:t>will be removed forever </a:t>
            </a:r>
            <a:endParaRPr lang="en-US" sz="24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966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108543"/>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p>
          <a:p>
            <a:pPr marL="971550" lvl="1" indent="-514350">
              <a:buAutoNum type="arabicPeriod"/>
            </a:pPr>
            <a:r>
              <a:rPr lang="en-US" sz="2800" dirty="0" smtClean="0">
                <a:solidFill>
                  <a:schemeClr val="bg1"/>
                </a:solidFill>
              </a:rPr>
              <a:t>Historically</a:t>
            </a:r>
            <a:r>
              <a:rPr lang="en-US" sz="2800" dirty="0">
                <a:solidFill>
                  <a:schemeClr val="bg1"/>
                </a:solidFill>
              </a:rPr>
              <a:t>, theologians—building out of the NT—have conceptualized the work of Christ in terms of his atonement and his “office</a:t>
            </a:r>
            <a:r>
              <a:rPr lang="en-US" sz="2800" dirty="0" smtClean="0">
                <a:solidFill>
                  <a:schemeClr val="bg1"/>
                </a:solidFill>
              </a:rPr>
              <a:t>.”</a:t>
            </a:r>
          </a:p>
          <a:p>
            <a:pPr marL="971550" lvl="1" indent="-514350">
              <a:buAutoNum type="arabicPeriod"/>
            </a:pPr>
            <a:r>
              <a:rPr lang="en-US" sz="2800" dirty="0" smtClean="0">
                <a:solidFill>
                  <a:schemeClr val="bg1"/>
                </a:solidFill>
              </a:rPr>
              <a:t>His </a:t>
            </a:r>
            <a:r>
              <a:rPr lang="en-US" sz="2800" dirty="0">
                <a:solidFill>
                  <a:schemeClr val="bg1"/>
                </a:solidFill>
              </a:rPr>
              <a:t>office, therefore, describes Jesus’ messianic work—what he does as the </a:t>
            </a:r>
            <a:r>
              <a:rPr lang="en-US" sz="2800" dirty="0" smtClean="0">
                <a:solidFill>
                  <a:schemeClr val="bg1"/>
                </a:solidFill>
              </a:rPr>
              <a:t>messiah</a:t>
            </a:r>
          </a:p>
          <a:p>
            <a:pPr marL="800100" lvl="1" indent="-342900">
              <a:buAutoNum type="arabi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0690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0894899" cy="1499616"/>
          </a:xfrm>
        </p:spPr>
        <p:txBody>
          <a:bodyPr>
            <a:noAutofit/>
          </a:bodyPr>
          <a:lstStyle/>
          <a:p>
            <a:r>
              <a:rPr lang="en-US" sz="7200" dirty="0" smtClean="0">
                <a:solidFill>
                  <a:schemeClr val="bg1"/>
                </a:solidFill>
              </a:rPr>
              <a:t>ii. What is a </a:t>
            </a:r>
            <a:r>
              <a:rPr lang="en-US" sz="7200" dirty="0" smtClean="0">
                <a:solidFill>
                  <a:schemeClr val="bg1"/>
                </a:solidFill>
              </a:rPr>
              <a:t>Priest?: </a:t>
            </a:r>
            <a:endParaRPr lang="en-US" sz="7200" dirty="0">
              <a:solidFill>
                <a:schemeClr val="bg1"/>
              </a:solidFill>
            </a:endParaRPr>
          </a:p>
        </p:txBody>
      </p:sp>
      <p:sp>
        <p:nvSpPr>
          <p:cNvPr id="4" name="TextBox 3"/>
          <p:cNvSpPr txBox="1"/>
          <p:nvPr/>
        </p:nvSpPr>
        <p:spPr>
          <a:xfrm>
            <a:off x="663730" y="1512617"/>
            <a:ext cx="11528270" cy="4893647"/>
          </a:xfrm>
          <a:prstGeom prst="rect">
            <a:avLst/>
          </a:prstGeom>
          <a:noFill/>
        </p:spPr>
        <p:txBody>
          <a:bodyPr wrap="square" rtlCol="0">
            <a:spAutoFit/>
          </a:bodyPr>
          <a:lstStyle/>
          <a:p>
            <a:pPr marL="457200" indent="-457200">
              <a:buFontTx/>
              <a:buAutoNum type="alphaLcPeriod"/>
            </a:pPr>
            <a:r>
              <a:rPr lang="en-US" sz="2400" dirty="0" smtClean="0">
                <a:solidFill>
                  <a:schemeClr val="bg1"/>
                </a:solidFill>
              </a:rPr>
              <a:t>The </a:t>
            </a:r>
            <a:r>
              <a:rPr lang="en-US" sz="2400" dirty="0">
                <a:solidFill>
                  <a:schemeClr val="bg1"/>
                </a:solidFill>
              </a:rPr>
              <a:t>Role of the Priest in the OT: </a:t>
            </a:r>
            <a:endParaRPr lang="en-US" sz="2400" dirty="0">
              <a:solidFill>
                <a:schemeClr val="bg1"/>
              </a:solidFill>
            </a:endParaRPr>
          </a:p>
          <a:p>
            <a:pPr marL="457200" indent="-457200">
              <a:buFontTx/>
              <a:buAutoNum type="alphaLcPeriod"/>
            </a:pPr>
            <a:r>
              <a:rPr lang="en-US" sz="2400" dirty="0" smtClean="0">
                <a:solidFill>
                  <a:schemeClr val="bg1"/>
                </a:solidFill>
              </a:rPr>
              <a:t>Reason </a:t>
            </a:r>
            <a:r>
              <a:rPr lang="en-US" sz="2400" dirty="0">
                <a:solidFill>
                  <a:schemeClr val="bg1"/>
                </a:solidFill>
              </a:rPr>
              <a:t>for Priesthood: </a:t>
            </a:r>
            <a:endParaRPr lang="en-US" sz="2400" dirty="0" smtClean="0">
              <a:solidFill>
                <a:schemeClr val="bg1"/>
              </a:solidFill>
            </a:endParaRPr>
          </a:p>
          <a:p>
            <a:pPr marL="457200" indent="-457200">
              <a:buFontTx/>
              <a:buAutoNum type="alphaLcPeriod"/>
            </a:pPr>
            <a:r>
              <a:rPr lang="en-US" sz="2400" dirty="0" smtClean="0">
                <a:solidFill>
                  <a:schemeClr val="bg1"/>
                </a:solidFill>
              </a:rPr>
              <a:t>Limitations of OT Priesthood: </a:t>
            </a:r>
          </a:p>
          <a:p>
            <a:pPr marL="800100" lvl="1" indent="-342900">
              <a:buAutoNum type="arabicPeriod"/>
            </a:pPr>
            <a:r>
              <a:rPr lang="en-US" sz="2400" dirty="0" smtClean="0">
                <a:solidFill>
                  <a:schemeClr val="bg1"/>
                </a:solidFill>
              </a:rPr>
              <a:t>OT </a:t>
            </a:r>
            <a:r>
              <a:rPr lang="en-US" sz="2400" dirty="0">
                <a:solidFill>
                  <a:schemeClr val="bg1"/>
                </a:solidFill>
              </a:rPr>
              <a:t>Priests were Mortal and Sinful (</a:t>
            </a:r>
            <a:r>
              <a:rPr lang="en-US" sz="2400" dirty="0" err="1">
                <a:solidFill>
                  <a:schemeClr val="bg1"/>
                </a:solidFill>
              </a:rPr>
              <a:t>Heb</a:t>
            </a:r>
            <a:r>
              <a:rPr lang="en-US" sz="2400" dirty="0">
                <a:solidFill>
                  <a:schemeClr val="bg1"/>
                </a:solidFill>
              </a:rPr>
              <a:t> 7:23):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Constant Repetition of the Sacrificial System Reveals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Sacrifices of the Sacrificial System Reveal its Inability to Take Away Sin: </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Sacrificial System is an earthly reality alone and yet sin is against our God in </a:t>
            </a:r>
            <a:r>
              <a:rPr lang="en-US" sz="2400" dirty="0" smtClean="0">
                <a:solidFill>
                  <a:schemeClr val="bg1"/>
                </a:solidFill>
              </a:rPr>
              <a:t>heaven</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OT Priesthood Demanded a Better Priestly Order: Psalm </a:t>
            </a:r>
            <a:r>
              <a:rPr lang="en-US" sz="2400" dirty="0" smtClean="0">
                <a:solidFill>
                  <a:schemeClr val="bg1"/>
                </a:solidFill>
              </a:rPr>
              <a:t>110:4</a:t>
            </a:r>
            <a:endParaRPr lang="en-US" sz="2400" dirty="0">
              <a:solidFill>
                <a:schemeClr val="bg1"/>
              </a:solidFill>
            </a:endParaRPr>
          </a:p>
          <a:p>
            <a:pPr marL="800100" lvl="1" indent="-342900">
              <a:buAutoNum type="arabicPeriod"/>
            </a:pPr>
            <a:r>
              <a:rPr lang="en-US" sz="2400" dirty="0" smtClean="0">
                <a:solidFill>
                  <a:schemeClr val="bg1"/>
                </a:solidFill>
              </a:rPr>
              <a:t>The </a:t>
            </a:r>
            <a:r>
              <a:rPr lang="en-US" sz="2400" dirty="0">
                <a:solidFill>
                  <a:schemeClr val="bg1"/>
                </a:solidFill>
              </a:rPr>
              <a:t>Promise of a New Covenant Makes the OT Priesthood Obsolete (</a:t>
            </a:r>
            <a:r>
              <a:rPr lang="en-US" sz="2400" dirty="0" err="1">
                <a:solidFill>
                  <a:schemeClr val="bg1"/>
                </a:solidFill>
              </a:rPr>
              <a:t>Jer</a:t>
            </a:r>
            <a:r>
              <a:rPr lang="en-US" sz="2400" dirty="0">
                <a:solidFill>
                  <a:schemeClr val="bg1"/>
                </a:solidFill>
              </a:rPr>
              <a:t> 31:31ff; </a:t>
            </a:r>
            <a:r>
              <a:rPr lang="en-US" sz="2400" dirty="0" err="1">
                <a:solidFill>
                  <a:schemeClr val="bg1"/>
                </a:solidFill>
              </a:rPr>
              <a:t>Heb</a:t>
            </a:r>
            <a:r>
              <a:rPr lang="en-US" sz="2400" dirty="0">
                <a:solidFill>
                  <a:schemeClr val="bg1"/>
                </a:solidFill>
              </a:rPr>
              <a:t> </a:t>
            </a:r>
            <a:r>
              <a:rPr lang="en-US" sz="2400" dirty="0" smtClean="0">
                <a:solidFill>
                  <a:schemeClr val="bg1"/>
                </a:solidFill>
              </a:rPr>
              <a:t>8:7)</a:t>
            </a:r>
            <a:endParaRPr lang="en-US" sz="2400" dirty="0">
              <a:solidFill>
                <a:schemeClr val="bg1"/>
              </a:solidFill>
            </a:endParaRPr>
          </a:p>
          <a:p>
            <a:pPr marL="800100" lvl="1" indent="-342900">
              <a:buAutoNum type="arabicPeriod"/>
            </a:pPr>
            <a:r>
              <a:rPr lang="en-US" sz="2400" dirty="0" smtClean="0">
                <a:solidFill>
                  <a:schemeClr val="bg1"/>
                </a:solidFill>
              </a:rPr>
              <a:t>Conclusion</a:t>
            </a:r>
            <a:r>
              <a:rPr lang="en-US" sz="2400" dirty="0">
                <a:solidFill>
                  <a:schemeClr val="bg1"/>
                </a:solidFill>
              </a:rPr>
              <a:t>: The OT Priesthood does not accomplish a full atonement but points forward to a better priest, a better sacrifice, a better mediator, and a better intercessor. </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8833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95825"/>
            <a:ext cx="11620500" cy="2047875"/>
          </a:xfrm>
        </p:spPr>
        <p:txBody>
          <a:bodyPr>
            <a:normAutofit/>
          </a:bodyPr>
          <a:lstStyle/>
          <a:p>
            <a:r>
              <a:rPr lang="en-US" sz="6600" dirty="0" err="1" smtClean="0">
                <a:solidFill>
                  <a:schemeClr val="bg1"/>
                </a:solidFill>
              </a:rPr>
              <a:t>iiI</a:t>
            </a:r>
            <a:r>
              <a:rPr lang="en-US" sz="6600" dirty="0" smtClean="0">
                <a:solidFill>
                  <a:schemeClr val="bg1"/>
                </a:solidFill>
              </a:rPr>
              <a:t>. New Testament realities:</a:t>
            </a:r>
            <a:br>
              <a:rPr lang="en-US" sz="6600" dirty="0" smtClean="0">
                <a:solidFill>
                  <a:schemeClr val="bg1"/>
                </a:solidFill>
              </a:rPr>
            </a:br>
            <a:r>
              <a:rPr lang="en-US" sz="6600" dirty="0" smtClean="0">
                <a:solidFill>
                  <a:schemeClr val="bg1"/>
                </a:solidFill>
              </a:rPr>
              <a:t>How is Jesus the </a:t>
            </a:r>
            <a:r>
              <a:rPr lang="en-US" sz="6600" dirty="0" smtClean="0">
                <a:solidFill>
                  <a:schemeClr val="bg1"/>
                </a:solidFill>
              </a:rPr>
              <a:t>Great High Priest?</a:t>
            </a:r>
            <a:endParaRPr lang="en-US" dirty="0">
              <a:solidFill>
                <a:schemeClr val="bg1"/>
              </a:solidFill>
            </a:endParaRP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22344" b="22344"/>
          <a:stretch>
            <a:fillRect/>
          </a:stretch>
        </p:blipFill>
        <p:spPr/>
      </p:pic>
    </p:spTree>
    <p:extLst>
      <p:ext uri="{BB962C8B-B14F-4D97-AF65-F5344CB8AC3E}">
        <p14:creationId xmlns:p14="http://schemas.microsoft.com/office/powerpoint/2010/main" val="33090290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New Testament Realities: </a:t>
            </a:r>
            <a:endParaRPr lang="en-US" sz="7200" dirty="0">
              <a:solidFill>
                <a:schemeClr val="bg1"/>
              </a:solidFill>
            </a:endParaRPr>
          </a:p>
        </p:txBody>
      </p:sp>
      <p:sp>
        <p:nvSpPr>
          <p:cNvPr id="5" name="TextBox 4"/>
          <p:cNvSpPr txBox="1"/>
          <p:nvPr/>
        </p:nvSpPr>
        <p:spPr>
          <a:xfrm>
            <a:off x="224889" y="1196715"/>
            <a:ext cx="11967111" cy="492443"/>
          </a:xfrm>
          <a:prstGeom prst="rect">
            <a:avLst/>
          </a:prstGeom>
          <a:noFill/>
        </p:spPr>
        <p:txBody>
          <a:bodyPr wrap="square" rtlCol="0">
            <a:spAutoFit/>
          </a:bodyPr>
          <a:lstStyle/>
          <a:p>
            <a:pPr marL="514350" indent="-514350">
              <a:buAutoNum type="alphaLcPeriod"/>
            </a:pPr>
            <a:r>
              <a:rPr lang="en-US" sz="2600" dirty="0" smtClean="0">
                <a:solidFill>
                  <a:schemeClr val="bg1"/>
                </a:solidFill>
              </a:rPr>
              <a:t>Jesus </a:t>
            </a:r>
            <a:r>
              <a:rPr lang="en-US" sz="2600" dirty="0">
                <a:solidFill>
                  <a:schemeClr val="bg1"/>
                </a:solidFill>
              </a:rPr>
              <a:t>demonstrates his priestly work as an </a:t>
            </a:r>
            <a:r>
              <a:rPr lang="en-US" sz="2600" dirty="0" smtClean="0">
                <a:solidFill>
                  <a:schemeClr val="bg1"/>
                </a:solidFill>
              </a:rPr>
              <a:t>intercessor</a:t>
            </a:r>
            <a:endParaRPr lang="en-US" sz="2600" dirty="0">
              <a:solidFill>
                <a:schemeClr val="bg1"/>
              </a:solidFill>
            </a:endParaRPr>
          </a:p>
        </p:txBody>
      </p:sp>
    </p:spTree>
    <p:extLst>
      <p:ext uri="{BB962C8B-B14F-4D97-AF65-F5344CB8AC3E}">
        <p14:creationId xmlns:p14="http://schemas.microsoft.com/office/powerpoint/2010/main" val="40647022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New Testament Realities: </a:t>
            </a:r>
            <a:endParaRPr lang="en-US" sz="7200" dirty="0">
              <a:solidFill>
                <a:schemeClr val="bg1"/>
              </a:solidFill>
            </a:endParaRPr>
          </a:p>
        </p:txBody>
      </p:sp>
      <p:sp>
        <p:nvSpPr>
          <p:cNvPr id="5" name="TextBox 4"/>
          <p:cNvSpPr txBox="1"/>
          <p:nvPr/>
        </p:nvSpPr>
        <p:spPr>
          <a:xfrm>
            <a:off x="224889" y="1196715"/>
            <a:ext cx="11967111" cy="830997"/>
          </a:xfrm>
          <a:prstGeom prst="rect">
            <a:avLst/>
          </a:prstGeom>
          <a:noFill/>
        </p:spPr>
        <p:txBody>
          <a:bodyPr wrap="square" rtlCol="0">
            <a:spAutoFit/>
          </a:bodyPr>
          <a:lstStyle/>
          <a:p>
            <a:pPr marL="514350" indent="-514350">
              <a:buAutoNum type="alphaLcPeriod"/>
            </a:pPr>
            <a:r>
              <a:rPr lang="en-US" sz="2600" dirty="0" smtClean="0">
                <a:solidFill>
                  <a:schemeClr val="bg1"/>
                </a:solidFill>
              </a:rPr>
              <a:t>Jesus </a:t>
            </a:r>
            <a:r>
              <a:rPr lang="en-US" sz="2600" dirty="0">
                <a:solidFill>
                  <a:schemeClr val="bg1"/>
                </a:solidFill>
              </a:rPr>
              <a:t>demonstrates his priestly work as an </a:t>
            </a:r>
            <a:r>
              <a:rPr lang="en-US" sz="2600" dirty="0" smtClean="0">
                <a:solidFill>
                  <a:schemeClr val="bg1"/>
                </a:solidFill>
              </a:rPr>
              <a:t>intercessor</a:t>
            </a:r>
            <a:endParaRPr lang="en-US" sz="2600" dirty="0">
              <a:solidFill>
                <a:schemeClr val="bg1"/>
              </a:solidFill>
            </a:endParaRPr>
          </a:p>
          <a:p>
            <a:pPr marL="914400" lvl="1" indent="-457200">
              <a:buAutoNum type="arabicPeriod"/>
            </a:pPr>
            <a:r>
              <a:rPr lang="en-US" sz="2200" dirty="0" smtClean="0">
                <a:solidFill>
                  <a:schemeClr val="bg1"/>
                </a:solidFill>
              </a:rPr>
              <a:t>Jesus </a:t>
            </a:r>
            <a:r>
              <a:rPr lang="en-US" sz="2200" dirty="0">
                <a:solidFill>
                  <a:schemeClr val="bg1"/>
                </a:solidFill>
              </a:rPr>
              <a:t>prays for Peter (Luke </a:t>
            </a:r>
            <a:r>
              <a:rPr lang="en-US" sz="2200" dirty="0" smtClean="0">
                <a:solidFill>
                  <a:schemeClr val="bg1"/>
                </a:solidFill>
              </a:rPr>
              <a:t>22:21-32)</a:t>
            </a:r>
          </a:p>
        </p:txBody>
      </p:sp>
    </p:spTree>
    <p:extLst>
      <p:ext uri="{BB962C8B-B14F-4D97-AF65-F5344CB8AC3E}">
        <p14:creationId xmlns:p14="http://schemas.microsoft.com/office/powerpoint/2010/main" val="31637175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New Testament Realities: </a:t>
            </a:r>
            <a:endParaRPr lang="en-US" sz="7200" dirty="0">
              <a:solidFill>
                <a:schemeClr val="bg1"/>
              </a:solidFill>
            </a:endParaRPr>
          </a:p>
        </p:txBody>
      </p:sp>
      <p:sp>
        <p:nvSpPr>
          <p:cNvPr id="5" name="TextBox 4"/>
          <p:cNvSpPr txBox="1"/>
          <p:nvPr/>
        </p:nvSpPr>
        <p:spPr>
          <a:xfrm>
            <a:off x="224889" y="1196715"/>
            <a:ext cx="11967111" cy="1508105"/>
          </a:xfrm>
          <a:prstGeom prst="rect">
            <a:avLst/>
          </a:prstGeom>
          <a:noFill/>
        </p:spPr>
        <p:txBody>
          <a:bodyPr wrap="square" rtlCol="0">
            <a:spAutoFit/>
          </a:bodyPr>
          <a:lstStyle/>
          <a:p>
            <a:pPr marL="514350" indent="-514350">
              <a:buAutoNum type="alphaLcPeriod"/>
            </a:pPr>
            <a:r>
              <a:rPr lang="en-US" sz="2600" dirty="0" smtClean="0">
                <a:solidFill>
                  <a:schemeClr val="bg1"/>
                </a:solidFill>
              </a:rPr>
              <a:t>Jesus </a:t>
            </a:r>
            <a:r>
              <a:rPr lang="en-US" sz="2600" dirty="0">
                <a:solidFill>
                  <a:schemeClr val="bg1"/>
                </a:solidFill>
              </a:rPr>
              <a:t>demonstrates his priestly work as an </a:t>
            </a:r>
            <a:r>
              <a:rPr lang="en-US" sz="2600" dirty="0" smtClean="0">
                <a:solidFill>
                  <a:schemeClr val="bg1"/>
                </a:solidFill>
              </a:rPr>
              <a:t>intercessor</a:t>
            </a:r>
            <a:endParaRPr lang="en-US" sz="2600" dirty="0">
              <a:solidFill>
                <a:schemeClr val="bg1"/>
              </a:solidFill>
            </a:endParaRPr>
          </a:p>
          <a:p>
            <a:pPr marL="914400" lvl="1" indent="-457200">
              <a:buAutoNum type="arabicPeriod"/>
            </a:pPr>
            <a:r>
              <a:rPr lang="en-US" sz="2200" dirty="0" smtClean="0">
                <a:solidFill>
                  <a:schemeClr val="bg1"/>
                </a:solidFill>
              </a:rPr>
              <a:t>Jesus </a:t>
            </a:r>
            <a:r>
              <a:rPr lang="en-US" sz="2200" dirty="0">
                <a:solidFill>
                  <a:schemeClr val="bg1"/>
                </a:solidFill>
              </a:rPr>
              <a:t>prays for Peter (Luke </a:t>
            </a:r>
            <a:r>
              <a:rPr lang="en-US" sz="2200" dirty="0" smtClean="0">
                <a:solidFill>
                  <a:schemeClr val="bg1"/>
                </a:solidFill>
              </a:rPr>
              <a:t>22:21-32)</a:t>
            </a:r>
          </a:p>
          <a:p>
            <a:pPr marL="914400" lvl="1" indent="-457200">
              <a:buAutoNum type="arabicPeriod"/>
            </a:pPr>
            <a:r>
              <a:rPr lang="en-US" sz="2200" dirty="0" smtClean="0">
                <a:solidFill>
                  <a:schemeClr val="bg1"/>
                </a:solidFill>
              </a:rPr>
              <a:t>He </a:t>
            </a:r>
            <a:r>
              <a:rPr lang="en-US" sz="2200" dirty="0">
                <a:solidFill>
                  <a:schemeClr val="bg1"/>
                </a:solidFill>
              </a:rPr>
              <a:t>promises to intercede with the Father on behalf of his disciples in order that the Spirit/</a:t>
            </a:r>
            <a:r>
              <a:rPr lang="en-US" sz="2200" dirty="0" err="1">
                <a:solidFill>
                  <a:schemeClr val="bg1"/>
                </a:solidFill>
              </a:rPr>
              <a:t>Paraclete</a:t>
            </a:r>
            <a:r>
              <a:rPr lang="en-US" sz="2200" dirty="0">
                <a:solidFill>
                  <a:schemeClr val="bg1"/>
                </a:solidFill>
              </a:rPr>
              <a:t> will come (John </a:t>
            </a:r>
            <a:r>
              <a:rPr lang="en-US" sz="2200" dirty="0" smtClean="0">
                <a:solidFill>
                  <a:schemeClr val="bg1"/>
                </a:solidFill>
              </a:rPr>
              <a:t>14:16)</a:t>
            </a:r>
            <a:endParaRPr lang="en-US" sz="2200" dirty="0">
              <a:solidFill>
                <a:schemeClr val="bg1"/>
              </a:solidFill>
            </a:endParaRPr>
          </a:p>
        </p:txBody>
      </p:sp>
    </p:spTree>
    <p:extLst>
      <p:ext uri="{BB962C8B-B14F-4D97-AF65-F5344CB8AC3E}">
        <p14:creationId xmlns:p14="http://schemas.microsoft.com/office/powerpoint/2010/main" val="3423717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New Testament Realities: </a:t>
            </a:r>
            <a:endParaRPr lang="en-US" sz="7200" dirty="0">
              <a:solidFill>
                <a:schemeClr val="bg1"/>
              </a:solidFill>
            </a:endParaRPr>
          </a:p>
        </p:txBody>
      </p:sp>
      <p:sp>
        <p:nvSpPr>
          <p:cNvPr id="5" name="TextBox 4"/>
          <p:cNvSpPr txBox="1"/>
          <p:nvPr/>
        </p:nvSpPr>
        <p:spPr>
          <a:xfrm>
            <a:off x="224889" y="1196715"/>
            <a:ext cx="11967111" cy="2185214"/>
          </a:xfrm>
          <a:prstGeom prst="rect">
            <a:avLst/>
          </a:prstGeom>
          <a:noFill/>
        </p:spPr>
        <p:txBody>
          <a:bodyPr wrap="square" rtlCol="0">
            <a:spAutoFit/>
          </a:bodyPr>
          <a:lstStyle/>
          <a:p>
            <a:pPr marL="514350" indent="-514350">
              <a:buAutoNum type="alphaLcPeriod"/>
            </a:pPr>
            <a:r>
              <a:rPr lang="en-US" sz="2600" dirty="0" smtClean="0">
                <a:solidFill>
                  <a:schemeClr val="bg1"/>
                </a:solidFill>
              </a:rPr>
              <a:t>Jesus </a:t>
            </a:r>
            <a:r>
              <a:rPr lang="en-US" sz="2600" dirty="0">
                <a:solidFill>
                  <a:schemeClr val="bg1"/>
                </a:solidFill>
              </a:rPr>
              <a:t>demonstrates his priestly work as an </a:t>
            </a:r>
            <a:r>
              <a:rPr lang="en-US" sz="2600" dirty="0" smtClean="0">
                <a:solidFill>
                  <a:schemeClr val="bg1"/>
                </a:solidFill>
              </a:rPr>
              <a:t>intercessor</a:t>
            </a:r>
            <a:endParaRPr lang="en-US" sz="2600" dirty="0">
              <a:solidFill>
                <a:schemeClr val="bg1"/>
              </a:solidFill>
            </a:endParaRPr>
          </a:p>
          <a:p>
            <a:pPr marL="914400" lvl="1" indent="-457200">
              <a:buAutoNum type="arabicPeriod"/>
            </a:pPr>
            <a:r>
              <a:rPr lang="en-US" sz="2200" dirty="0" smtClean="0">
                <a:solidFill>
                  <a:schemeClr val="bg1"/>
                </a:solidFill>
              </a:rPr>
              <a:t>Jesus </a:t>
            </a:r>
            <a:r>
              <a:rPr lang="en-US" sz="2200" dirty="0">
                <a:solidFill>
                  <a:schemeClr val="bg1"/>
                </a:solidFill>
              </a:rPr>
              <a:t>prays for Peter (Luke </a:t>
            </a:r>
            <a:r>
              <a:rPr lang="en-US" sz="2200" dirty="0" smtClean="0">
                <a:solidFill>
                  <a:schemeClr val="bg1"/>
                </a:solidFill>
              </a:rPr>
              <a:t>22:21-32)</a:t>
            </a:r>
          </a:p>
          <a:p>
            <a:pPr marL="914400" lvl="1" indent="-457200">
              <a:buAutoNum type="arabicPeriod"/>
            </a:pPr>
            <a:r>
              <a:rPr lang="en-US" sz="2200" dirty="0" smtClean="0">
                <a:solidFill>
                  <a:schemeClr val="bg1"/>
                </a:solidFill>
              </a:rPr>
              <a:t>He </a:t>
            </a:r>
            <a:r>
              <a:rPr lang="en-US" sz="2200" dirty="0">
                <a:solidFill>
                  <a:schemeClr val="bg1"/>
                </a:solidFill>
              </a:rPr>
              <a:t>promises to intercede with the Father on behalf of his disciples in order that the Spirit/</a:t>
            </a:r>
            <a:r>
              <a:rPr lang="en-US" sz="2200" dirty="0" err="1">
                <a:solidFill>
                  <a:schemeClr val="bg1"/>
                </a:solidFill>
              </a:rPr>
              <a:t>Paraclete</a:t>
            </a:r>
            <a:r>
              <a:rPr lang="en-US" sz="2200" dirty="0">
                <a:solidFill>
                  <a:schemeClr val="bg1"/>
                </a:solidFill>
              </a:rPr>
              <a:t> will come (John </a:t>
            </a:r>
            <a:r>
              <a:rPr lang="en-US" sz="2200" dirty="0" smtClean="0">
                <a:solidFill>
                  <a:schemeClr val="bg1"/>
                </a:solidFill>
              </a:rPr>
              <a:t>14:16)</a:t>
            </a:r>
            <a:endParaRPr lang="en-US" sz="2200" dirty="0">
              <a:solidFill>
                <a:schemeClr val="bg1"/>
              </a:solidFill>
            </a:endParaRPr>
          </a:p>
          <a:p>
            <a:pPr marL="914400" lvl="1" indent="-457200">
              <a:buAutoNum type="arabicPeriod"/>
            </a:pPr>
            <a:r>
              <a:rPr lang="en-US" sz="2200" dirty="0">
                <a:solidFill>
                  <a:schemeClr val="bg1"/>
                </a:solidFill>
              </a:rPr>
              <a:t>John 17 is known as Jesus’ High Priestly Prayer because it is a detailed expression of Christ’s intercession</a:t>
            </a:r>
            <a:endParaRPr lang="en-US" sz="2200" dirty="0">
              <a:solidFill>
                <a:schemeClr val="bg1"/>
              </a:solidFill>
            </a:endParaRPr>
          </a:p>
        </p:txBody>
      </p:sp>
    </p:spTree>
    <p:extLst>
      <p:ext uri="{BB962C8B-B14F-4D97-AF65-F5344CB8AC3E}">
        <p14:creationId xmlns:p14="http://schemas.microsoft.com/office/powerpoint/2010/main" val="27285686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New Testament Realities: </a:t>
            </a:r>
            <a:endParaRPr lang="en-US" sz="7200" dirty="0">
              <a:solidFill>
                <a:schemeClr val="bg1"/>
              </a:solidFill>
            </a:endParaRPr>
          </a:p>
        </p:txBody>
      </p:sp>
      <p:sp>
        <p:nvSpPr>
          <p:cNvPr id="5" name="TextBox 4"/>
          <p:cNvSpPr txBox="1"/>
          <p:nvPr/>
        </p:nvSpPr>
        <p:spPr>
          <a:xfrm>
            <a:off x="224889" y="1196715"/>
            <a:ext cx="11967111" cy="2585323"/>
          </a:xfrm>
          <a:prstGeom prst="rect">
            <a:avLst/>
          </a:prstGeom>
          <a:noFill/>
        </p:spPr>
        <p:txBody>
          <a:bodyPr wrap="square" rtlCol="0">
            <a:spAutoFit/>
          </a:bodyPr>
          <a:lstStyle/>
          <a:p>
            <a:pPr marL="514350" indent="-514350">
              <a:buAutoNum type="alphaLcPeriod"/>
            </a:pPr>
            <a:r>
              <a:rPr lang="en-US" sz="2600" dirty="0" smtClean="0">
                <a:solidFill>
                  <a:schemeClr val="bg1"/>
                </a:solidFill>
              </a:rPr>
              <a:t>Jesus </a:t>
            </a:r>
            <a:r>
              <a:rPr lang="en-US" sz="2600" dirty="0">
                <a:solidFill>
                  <a:schemeClr val="bg1"/>
                </a:solidFill>
              </a:rPr>
              <a:t>demonstrates his priestly work as an </a:t>
            </a:r>
            <a:r>
              <a:rPr lang="en-US" sz="2600" dirty="0" smtClean="0">
                <a:solidFill>
                  <a:schemeClr val="bg1"/>
                </a:solidFill>
              </a:rPr>
              <a:t>intercessor</a:t>
            </a:r>
            <a:endParaRPr lang="en-US" sz="2600" dirty="0">
              <a:solidFill>
                <a:schemeClr val="bg1"/>
              </a:solidFill>
            </a:endParaRPr>
          </a:p>
          <a:p>
            <a:pPr marL="914400" lvl="1" indent="-457200">
              <a:buAutoNum type="arabicPeriod"/>
            </a:pPr>
            <a:r>
              <a:rPr lang="en-US" sz="2200" dirty="0" smtClean="0">
                <a:solidFill>
                  <a:schemeClr val="bg1"/>
                </a:solidFill>
              </a:rPr>
              <a:t>Jesus </a:t>
            </a:r>
            <a:r>
              <a:rPr lang="en-US" sz="2200" dirty="0">
                <a:solidFill>
                  <a:schemeClr val="bg1"/>
                </a:solidFill>
              </a:rPr>
              <a:t>prays for Peter (Luke </a:t>
            </a:r>
            <a:r>
              <a:rPr lang="en-US" sz="2200" dirty="0" smtClean="0">
                <a:solidFill>
                  <a:schemeClr val="bg1"/>
                </a:solidFill>
              </a:rPr>
              <a:t>22:21-32)</a:t>
            </a:r>
          </a:p>
          <a:p>
            <a:pPr marL="914400" lvl="1" indent="-457200">
              <a:buAutoNum type="arabicPeriod"/>
            </a:pPr>
            <a:r>
              <a:rPr lang="en-US" sz="2200" dirty="0" smtClean="0">
                <a:solidFill>
                  <a:schemeClr val="bg1"/>
                </a:solidFill>
              </a:rPr>
              <a:t>He </a:t>
            </a:r>
            <a:r>
              <a:rPr lang="en-US" sz="2200" dirty="0">
                <a:solidFill>
                  <a:schemeClr val="bg1"/>
                </a:solidFill>
              </a:rPr>
              <a:t>promises to intercede with the Father on behalf of his disciples in order that the Spirit/</a:t>
            </a:r>
            <a:r>
              <a:rPr lang="en-US" sz="2200" dirty="0" err="1">
                <a:solidFill>
                  <a:schemeClr val="bg1"/>
                </a:solidFill>
              </a:rPr>
              <a:t>Paraclete</a:t>
            </a:r>
            <a:r>
              <a:rPr lang="en-US" sz="2200" dirty="0">
                <a:solidFill>
                  <a:schemeClr val="bg1"/>
                </a:solidFill>
              </a:rPr>
              <a:t> will come (John </a:t>
            </a:r>
            <a:r>
              <a:rPr lang="en-US" sz="2200" dirty="0" smtClean="0">
                <a:solidFill>
                  <a:schemeClr val="bg1"/>
                </a:solidFill>
              </a:rPr>
              <a:t>14:16)</a:t>
            </a:r>
            <a:endParaRPr lang="en-US" sz="2200" dirty="0">
              <a:solidFill>
                <a:schemeClr val="bg1"/>
              </a:solidFill>
            </a:endParaRPr>
          </a:p>
          <a:p>
            <a:pPr marL="914400" lvl="1" indent="-457200">
              <a:buAutoNum type="arabicPeriod"/>
            </a:pPr>
            <a:r>
              <a:rPr lang="en-US" sz="2200" dirty="0" smtClean="0">
                <a:solidFill>
                  <a:schemeClr val="bg1"/>
                </a:solidFill>
              </a:rPr>
              <a:t>John </a:t>
            </a:r>
            <a:r>
              <a:rPr lang="en-US" sz="2200" dirty="0">
                <a:solidFill>
                  <a:schemeClr val="bg1"/>
                </a:solidFill>
              </a:rPr>
              <a:t>17 is </a:t>
            </a:r>
            <a:r>
              <a:rPr lang="en-US" sz="2200" dirty="0" smtClean="0">
                <a:solidFill>
                  <a:schemeClr val="bg1"/>
                </a:solidFill>
              </a:rPr>
              <a:t>known </a:t>
            </a:r>
            <a:r>
              <a:rPr lang="en-US" sz="2200" dirty="0">
                <a:solidFill>
                  <a:schemeClr val="bg1"/>
                </a:solidFill>
              </a:rPr>
              <a:t>as </a:t>
            </a:r>
            <a:r>
              <a:rPr lang="en-US" sz="2200" dirty="0" smtClean="0">
                <a:solidFill>
                  <a:schemeClr val="bg1"/>
                </a:solidFill>
              </a:rPr>
              <a:t>Jesus’ </a:t>
            </a:r>
            <a:r>
              <a:rPr lang="en-US" sz="2200" dirty="0">
                <a:solidFill>
                  <a:schemeClr val="bg1"/>
                </a:solidFill>
              </a:rPr>
              <a:t>High Priestly Prayer because it is a detailed expression of Christ’s </a:t>
            </a:r>
            <a:r>
              <a:rPr lang="en-US" sz="2200" dirty="0" smtClean="0">
                <a:solidFill>
                  <a:schemeClr val="bg1"/>
                </a:solidFill>
              </a:rPr>
              <a:t>intercession</a:t>
            </a:r>
            <a:endParaRPr lang="en-US" sz="2200" dirty="0">
              <a:solidFill>
                <a:schemeClr val="bg1"/>
              </a:solidFill>
            </a:endParaRPr>
          </a:p>
          <a:p>
            <a:pPr marL="514350" indent="-514350">
              <a:buAutoNum type="alphaLcPeriod"/>
            </a:pPr>
            <a:r>
              <a:rPr lang="en-US" sz="2600" dirty="0" smtClean="0">
                <a:solidFill>
                  <a:schemeClr val="bg1"/>
                </a:solidFill>
              </a:rPr>
              <a:t>Jesus</a:t>
            </a:r>
            <a:r>
              <a:rPr lang="en-US" sz="2600" dirty="0">
                <a:solidFill>
                  <a:schemeClr val="bg1"/>
                </a:solidFill>
              </a:rPr>
              <a:t>’ work is marked with priest-like benedictions (Luke 24:51; John </a:t>
            </a:r>
            <a:r>
              <a:rPr lang="en-US" sz="2600" dirty="0" smtClean="0">
                <a:solidFill>
                  <a:schemeClr val="bg1"/>
                </a:solidFill>
              </a:rPr>
              <a:t>20:19)</a:t>
            </a:r>
            <a:endParaRPr lang="en-US" sz="2600" dirty="0">
              <a:solidFill>
                <a:schemeClr val="bg1"/>
              </a:solidFill>
            </a:endParaRPr>
          </a:p>
        </p:txBody>
      </p:sp>
    </p:spTree>
    <p:extLst>
      <p:ext uri="{BB962C8B-B14F-4D97-AF65-F5344CB8AC3E}">
        <p14:creationId xmlns:p14="http://schemas.microsoft.com/office/powerpoint/2010/main" val="28191803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1885563"/>
            <a:ext cx="7720359" cy="3539430"/>
          </a:xfrm>
          <a:prstGeom prst="rect">
            <a:avLst/>
          </a:prstGeom>
        </p:spPr>
        <p:txBody>
          <a:bodyPr wrap="square">
            <a:spAutoFit/>
          </a:bodyPr>
          <a:lstStyle/>
          <a:p>
            <a:pPr lvl="1"/>
            <a:r>
              <a:rPr lang="en-US" sz="3200" dirty="0" smtClean="0">
                <a:solidFill>
                  <a:prstClr val="white"/>
                </a:solidFill>
              </a:rPr>
              <a:t>On </a:t>
            </a:r>
            <a:r>
              <a:rPr lang="en-US" sz="3200" dirty="0">
                <a:solidFill>
                  <a:prstClr val="white"/>
                </a:solidFill>
              </a:rPr>
              <a:t>the evening of that day, the first day of the week, the doors being locked where the disciples were for fear of the Jews, Jesus came and stood among them and said to them, “Peace be with you.”	</a:t>
            </a:r>
            <a:endParaRPr lang="en-US" sz="3200" dirty="0" smtClean="0">
              <a:solidFill>
                <a:prstClr val="white"/>
              </a:solidFill>
            </a:endParaRPr>
          </a:p>
          <a:p>
            <a:pPr lvl="1"/>
            <a:endParaRPr lang="en-US" sz="3200" dirty="0">
              <a:solidFill>
                <a:prstClr val="white"/>
              </a:solidFill>
            </a:endParaRPr>
          </a:p>
          <a:p>
            <a:pPr lvl="1"/>
            <a:r>
              <a:rPr lang="en-US" sz="3200" dirty="0" smtClean="0">
                <a:solidFill>
                  <a:prstClr val="white"/>
                </a:solidFill>
              </a:rPr>
              <a:t>(</a:t>
            </a:r>
            <a:r>
              <a:rPr lang="en-US" sz="3200" dirty="0">
                <a:solidFill>
                  <a:prstClr val="white"/>
                </a:solidFill>
              </a:rPr>
              <a:t>John 20:19 ESV)</a:t>
            </a:r>
          </a:p>
        </p:txBody>
      </p:sp>
    </p:spTree>
    <p:extLst>
      <p:ext uri="{BB962C8B-B14F-4D97-AF65-F5344CB8AC3E}">
        <p14:creationId xmlns:p14="http://schemas.microsoft.com/office/powerpoint/2010/main" val="18159700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New Testament Realities: </a:t>
            </a:r>
            <a:endParaRPr lang="en-US" sz="7200" dirty="0">
              <a:solidFill>
                <a:schemeClr val="bg1"/>
              </a:solidFill>
            </a:endParaRPr>
          </a:p>
        </p:txBody>
      </p:sp>
      <p:sp>
        <p:nvSpPr>
          <p:cNvPr id="5" name="TextBox 4"/>
          <p:cNvSpPr txBox="1"/>
          <p:nvPr/>
        </p:nvSpPr>
        <p:spPr>
          <a:xfrm>
            <a:off x="224889" y="1196715"/>
            <a:ext cx="11967111" cy="2985433"/>
          </a:xfrm>
          <a:prstGeom prst="rect">
            <a:avLst/>
          </a:prstGeom>
          <a:noFill/>
        </p:spPr>
        <p:txBody>
          <a:bodyPr wrap="square" rtlCol="0">
            <a:spAutoFit/>
          </a:bodyPr>
          <a:lstStyle/>
          <a:p>
            <a:pPr marL="514350" indent="-514350">
              <a:buAutoNum type="alphaLcPeriod"/>
            </a:pPr>
            <a:r>
              <a:rPr lang="en-US" sz="2600" dirty="0" smtClean="0">
                <a:solidFill>
                  <a:schemeClr val="bg1"/>
                </a:solidFill>
              </a:rPr>
              <a:t>Jesus </a:t>
            </a:r>
            <a:r>
              <a:rPr lang="en-US" sz="2600" dirty="0">
                <a:solidFill>
                  <a:schemeClr val="bg1"/>
                </a:solidFill>
              </a:rPr>
              <a:t>demonstrates his priestly work as an </a:t>
            </a:r>
            <a:r>
              <a:rPr lang="en-US" sz="2600" dirty="0" smtClean="0">
                <a:solidFill>
                  <a:schemeClr val="bg1"/>
                </a:solidFill>
              </a:rPr>
              <a:t>intercessor</a:t>
            </a:r>
            <a:endParaRPr lang="en-US" sz="2600" dirty="0">
              <a:solidFill>
                <a:schemeClr val="bg1"/>
              </a:solidFill>
            </a:endParaRPr>
          </a:p>
          <a:p>
            <a:pPr marL="914400" lvl="1" indent="-457200">
              <a:buAutoNum type="arabicPeriod"/>
            </a:pPr>
            <a:r>
              <a:rPr lang="en-US" sz="2200" dirty="0" smtClean="0">
                <a:solidFill>
                  <a:schemeClr val="bg1"/>
                </a:solidFill>
              </a:rPr>
              <a:t>Jesus </a:t>
            </a:r>
            <a:r>
              <a:rPr lang="en-US" sz="2200" dirty="0">
                <a:solidFill>
                  <a:schemeClr val="bg1"/>
                </a:solidFill>
              </a:rPr>
              <a:t>prays for Peter (Luke </a:t>
            </a:r>
            <a:r>
              <a:rPr lang="en-US" sz="2200" dirty="0" smtClean="0">
                <a:solidFill>
                  <a:schemeClr val="bg1"/>
                </a:solidFill>
              </a:rPr>
              <a:t>22:21-32)</a:t>
            </a:r>
          </a:p>
          <a:p>
            <a:pPr marL="914400" lvl="1" indent="-457200">
              <a:buAutoNum type="arabicPeriod"/>
            </a:pPr>
            <a:r>
              <a:rPr lang="en-US" sz="2200" dirty="0" smtClean="0">
                <a:solidFill>
                  <a:schemeClr val="bg1"/>
                </a:solidFill>
              </a:rPr>
              <a:t>He </a:t>
            </a:r>
            <a:r>
              <a:rPr lang="en-US" sz="2200" dirty="0">
                <a:solidFill>
                  <a:schemeClr val="bg1"/>
                </a:solidFill>
              </a:rPr>
              <a:t>promises to intercede with the Father on behalf of his disciples in order that the Spirit/</a:t>
            </a:r>
            <a:r>
              <a:rPr lang="en-US" sz="2200" dirty="0" err="1">
                <a:solidFill>
                  <a:schemeClr val="bg1"/>
                </a:solidFill>
              </a:rPr>
              <a:t>Paraclete</a:t>
            </a:r>
            <a:r>
              <a:rPr lang="en-US" sz="2200" dirty="0">
                <a:solidFill>
                  <a:schemeClr val="bg1"/>
                </a:solidFill>
              </a:rPr>
              <a:t> will come (John </a:t>
            </a:r>
            <a:r>
              <a:rPr lang="en-US" sz="2200" dirty="0" smtClean="0">
                <a:solidFill>
                  <a:schemeClr val="bg1"/>
                </a:solidFill>
              </a:rPr>
              <a:t>14:16)</a:t>
            </a:r>
            <a:endParaRPr lang="en-US" sz="2200" dirty="0">
              <a:solidFill>
                <a:schemeClr val="bg1"/>
              </a:solidFill>
            </a:endParaRPr>
          </a:p>
          <a:p>
            <a:pPr marL="914400" lvl="1" indent="-457200">
              <a:buAutoNum type="arabicPeriod"/>
            </a:pPr>
            <a:r>
              <a:rPr lang="en-US" sz="2200" dirty="0">
                <a:solidFill>
                  <a:schemeClr val="bg1"/>
                </a:solidFill>
              </a:rPr>
              <a:t>John 17 is known as Jesus’ High Priestly Prayer because it is a detailed expression of Christ’s intercession</a:t>
            </a:r>
          </a:p>
          <a:p>
            <a:pPr marL="514350" indent="-514350">
              <a:buAutoNum type="alphaLcPeriod"/>
            </a:pPr>
            <a:r>
              <a:rPr lang="en-US" sz="2600" dirty="0" smtClean="0">
                <a:solidFill>
                  <a:schemeClr val="bg1"/>
                </a:solidFill>
              </a:rPr>
              <a:t>Jesus</a:t>
            </a:r>
            <a:r>
              <a:rPr lang="en-US" sz="2600" dirty="0">
                <a:solidFill>
                  <a:schemeClr val="bg1"/>
                </a:solidFill>
              </a:rPr>
              <a:t>’ work is marked with priest-like benedictions (Luke 24:51; John </a:t>
            </a:r>
            <a:r>
              <a:rPr lang="en-US" sz="2600" dirty="0" smtClean="0">
                <a:solidFill>
                  <a:schemeClr val="bg1"/>
                </a:solidFill>
              </a:rPr>
              <a:t>20:19)</a:t>
            </a:r>
            <a:endParaRPr lang="en-US" sz="2600" dirty="0">
              <a:solidFill>
                <a:schemeClr val="bg1"/>
              </a:solidFill>
            </a:endParaRPr>
          </a:p>
          <a:p>
            <a:pPr marL="514350" indent="-514350">
              <a:buAutoNum type="alphaLcPeriod"/>
            </a:pPr>
            <a:r>
              <a:rPr lang="en-US" sz="2600" dirty="0" smtClean="0">
                <a:solidFill>
                  <a:schemeClr val="bg1"/>
                </a:solidFill>
              </a:rPr>
              <a:t>Christ’s </a:t>
            </a:r>
            <a:r>
              <a:rPr lang="en-US" sz="2600" dirty="0">
                <a:solidFill>
                  <a:schemeClr val="bg1"/>
                </a:solidFill>
              </a:rPr>
              <a:t>sinless humanity cast him as the perfect sacrifice: </a:t>
            </a:r>
            <a:endParaRPr lang="en-US" sz="2600" dirty="0">
              <a:solidFill>
                <a:schemeClr val="bg1"/>
              </a:solidFill>
            </a:endParaRPr>
          </a:p>
        </p:txBody>
      </p:sp>
    </p:spTree>
    <p:extLst>
      <p:ext uri="{BB962C8B-B14F-4D97-AF65-F5344CB8AC3E}">
        <p14:creationId xmlns:p14="http://schemas.microsoft.com/office/powerpoint/2010/main" val="10253772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New Testament Realities: </a:t>
            </a:r>
            <a:endParaRPr lang="en-US" sz="7200" dirty="0">
              <a:solidFill>
                <a:schemeClr val="bg1"/>
              </a:solidFill>
            </a:endParaRPr>
          </a:p>
        </p:txBody>
      </p:sp>
      <p:sp>
        <p:nvSpPr>
          <p:cNvPr id="5" name="TextBox 4"/>
          <p:cNvSpPr txBox="1"/>
          <p:nvPr/>
        </p:nvSpPr>
        <p:spPr>
          <a:xfrm>
            <a:off x="224889" y="1196715"/>
            <a:ext cx="11967111" cy="3662541"/>
          </a:xfrm>
          <a:prstGeom prst="rect">
            <a:avLst/>
          </a:prstGeom>
          <a:noFill/>
        </p:spPr>
        <p:txBody>
          <a:bodyPr wrap="square" rtlCol="0">
            <a:spAutoFit/>
          </a:bodyPr>
          <a:lstStyle/>
          <a:p>
            <a:pPr marL="514350" indent="-514350">
              <a:buAutoNum type="alphaLcPeriod"/>
            </a:pPr>
            <a:r>
              <a:rPr lang="en-US" sz="2600" dirty="0" smtClean="0">
                <a:solidFill>
                  <a:schemeClr val="bg1"/>
                </a:solidFill>
              </a:rPr>
              <a:t>Jesus </a:t>
            </a:r>
            <a:r>
              <a:rPr lang="en-US" sz="2600" dirty="0">
                <a:solidFill>
                  <a:schemeClr val="bg1"/>
                </a:solidFill>
              </a:rPr>
              <a:t>demonstrates his priestly work as an </a:t>
            </a:r>
            <a:r>
              <a:rPr lang="en-US" sz="2600" dirty="0" smtClean="0">
                <a:solidFill>
                  <a:schemeClr val="bg1"/>
                </a:solidFill>
              </a:rPr>
              <a:t>intercessor</a:t>
            </a:r>
            <a:endParaRPr lang="en-US" sz="2600" dirty="0">
              <a:solidFill>
                <a:schemeClr val="bg1"/>
              </a:solidFill>
            </a:endParaRPr>
          </a:p>
          <a:p>
            <a:pPr marL="914400" lvl="1" indent="-457200">
              <a:buAutoNum type="arabicPeriod"/>
            </a:pPr>
            <a:r>
              <a:rPr lang="en-US" sz="2200" dirty="0" smtClean="0">
                <a:solidFill>
                  <a:schemeClr val="bg1"/>
                </a:solidFill>
              </a:rPr>
              <a:t>Jesus </a:t>
            </a:r>
            <a:r>
              <a:rPr lang="en-US" sz="2200" dirty="0">
                <a:solidFill>
                  <a:schemeClr val="bg1"/>
                </a:solidFill>
              </a:rPr>
              <a:t>prays for Peter (Luke </a:t>
            </a:r>
            <a:r>
              <a:rPr lang="en-US" sz="2200" dirty="0" smtClean="0">
                <a:solidFill>
                  <a:schemeClr val="bg1"/>
                </a:solidFill>
              </a:rPr>
              <a:t>22:21-32)</a:t>
            </a:r>
          </a:p>
          <a:p>
            <a:pPr marL="914400" lvl="1" indent="-457200">
              <a:buAutoNum type="arabicPeriod"/>
            </a:pPr>
            <a:r>
              <a:rPr lang="en-US" sz="2200" dirty="0" smtClean="0">
                <a:solidFill>
                  <a:schemeClr val="bg1"/>
                </a:solidFill>
              </a:rPr>
              <a:t>He </a:t>
            </a:r>
            <a:r>
              <a:rPr lang="en-US" sz="2200" dirty="0">
                <a:solidFill>
                  <a:schemeClr val="bg1"/>
                </a:solidFill>
              </a:rPr>
              <a:t>promises to intercede with the Father on behalf of his disciples in order that the Spirit/</a:t>
            </a:r>
            <a:r>
              <a:rPr lang="en-US" sz="2200" dirty="0" err="1">
                <a:solidFill>
                  <a:schemeClr val="bg1"/>
                </a:solidFill>
              </a:rPr>
              <a:t>Paraclete</a:t>
            </a:r>
            <a:r>
              <a:rPr lang="en-US" sz="2200" dirty="0">
                <a:solidFill>
                  <a:schemeClr val="bg1"/>
                </a:solidFill>
              </a:rPr>
              <a:t> will come (John </a:t>
            </a:r>
            <a:r>
              <a:rPr lang="en-US" sz="2200" dirty="0" smtClean="0">
                <a:solidFill>
                  <a:schemeClr val="bg1"/>
                </a:solidFill>
              </a:rPr>
              <a:t>14:16)</a:t>
            </a:r>
            <a:endParaRPr lang="en-US" sz="2200" dirty="0">
              <a:solidFill>
                <a:schemeClr val="bg1"/>
              </a:solidFill>
            </a:endParaRPr>
          </a:p>
          <a:p>
            <a:pPr marL="914400" lvl="1" indent="-457200">
              <a:buAutoNum type="arabicPeriod"/>
            </a:pPr>
            <a:r>
              <a:rPr lang="en-US" sz="2200" dirty="0">
                <a:solidFill>
                  <a:schemeClr val="bg1"/>
                </a:solidFill>
              </a:rPr>
              <a:t>John 17 is known as Jesus’ High Priestly Prayer because it is a detailed expression of Christ’s intercession</a:t>
            </a:r>
          </a:p>
          <a:p>
            <a:pPr marL="514350" indent="-514350">
              <a:buAutoNum type="alphaLcPeriod"/>
            </a:pPr>
            <a:r>
              <a:rPr lang="en-US" sz="2600" dirty="0" smtClean="0">
                <a:solidFill>
                  <a:schemeClr val="bg1"/>
                </a:solidFill>
              </a:rPr>
              <a:t>Jesus</a:t>
            </a:r>
            <a:r>
              <a:rPr lang="en-US" sz="2600" dirty="0">
                <a:solidFill>
                  <a:schemeClr val="bg1"/>
                </a:solidFill>
              </a:rPr>
              <a:t>’ work is marked with priest-like benedictions (Luke 24:51; John </a:t>
            </a:r>
            <a:r>
              <a:rPr lang="en-US" sz="2600" dirty="0" smtClean="0">
                <a:solidFill>
                  <a:schemeClr val="bg1"/>
                </a:solidFill>
              </a:rPr>
              <a:t>20:19)</a:t>
            </a:r>
            <a:endParaRPr lang="en-US" sz="2600" dirty="0">
              <a:solidFill>
                <a:schemeClr val="bg1"/>
              </a:solidFill>
            </a:endParaRPr>
          </a:p>
          <a:p>
            <a:pPr marL="514350" indent="-514350">
              <a:buAutoNum type="alphaLcPeriod"/>
            </a:pPr>
            <a:r>
              <a:rPr lang="en-US" sz="2600" dirty="0" smtClean="0">
                <a:solidFill>
                  <a:schemeClr val="bg1"/>
                </a:solidFill>
              </a:rPr>
              <a:t>Christ’s </a:t>
            </a:r>
            <a:r>
              <a:rPr lang="en-US" sz="2600" dirty="0">
                <a:solidFill>
                  <a:schemeClr val="bg1"/>
                </a:solidFill>
              </a:rPr>
              <a:t>sinless humanity cast him as the perfect sacrifice: </a:t>
            </a:r>
            <a:endParaRPr lang="en-US" sz="2600" dirty="0">
              <a:solidFill>
                <a:schemeClr val="bg1"/>
              </a:solidFill>
            </a:endParaRPr>
          </a:p>
          <a:p>
            <a:pPr marL="914400" lvl="1" indent="-457200">
              <a:buAutoNum type="arabicPeriod"/>
            </a:pPr>
            <a:r>
              <a:rPr lang="en-US" sz="2200" dirty="0" smtClean="0">
                <a:solidFill>
                  <a:schemeClr val="bg1"/>
                </a:solidFill>
              </a:rPr>
              <a:t>Christ’s </a:t>
            </a:r>
            <a:r>
              <a:rPr lang="en-US" sz="2200" dirty="0" err="1">
                <a:solidFill>
                  <a:schemeClr val="bg1"/>
                </a:solidFill>
              </a:rPr>
              <a:t>sinlessness</a:t>
            </a:r>
            <a:r>
              <a:rPr lang="en-US" sz="2200" dirty="0">
                <a:solidFill>
                  <a:schemeClr val="bg1"/>
                </a:solidFill>
              </a:rPr>
              <a:t> is a priestly reality: He is the perfect, spotless sacrifice (2 </a:t>
            </a:r>
            <a:r>
              <a:rPr lang="en-US" sz="2200" dirty="0" err="1">
                <a:solidFill>
                  <a:schemeClr val="bg1"/>
                </a:solidFill>
              </a:rPr>
              <a:t>Cor</a:t>
            </a:r>
            <a:r>
              <a:rPr lang="en-US" sz="2200" dirty="0">
                <a:solidFill>
                  <a:schemeClr val="bg1"/>
                </a:solidFill>
              </a:rPr>
              <a:t> 5:21; 1 Pet 2:21-25; 3:18; 1 John </a:t>
            </a:r>
            <a:r>
              <a:rPr lang="en-US" sz="2200" dirty="0" smtClean="0">
                <a:solidFill>
                  <a:schemeClr val="bg1"/>
                </a:solidFill>
              </a:rPr>
              <a:t>3:5,7)</a:t>
            </a:r>
          </a:p>
        </p:txBody>
      </p:sp>
    </p:spTree>
    <p:extLst>
      <p:ext uri="{BB962C8B-B14F-4D97-AF65-F5344CB8AC3E}">
        <p14:creationId xmlns:p14="http://schemas.microsoft.com/office/powerpoint/2010/main" val="4023013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539430"/>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p>
          <a:p>
            <a:pPr marL="971550" lvl="1" indent="-514350">
              <a:buAutoNum type="arabicPeriod"/>
            </a:pPr>
            <a:r>
              <a:rPr lang="en-US" sz="2800" dirty="0" smtClean="0">
                <a:solidFill>
                  <a:schemeClr val="bg1"/>
                </a:solidFill>
              </a:rPr>
              <a:t>Historically</a:t>
            </a:r>
            <a:r>
              <a:rPr lang="en-US" sz="2800" dirty="0">
                <a:solidFill>
                  <a:schemeClr val="bg1"/>
                </a:solidFill>
              </a:rPr>
              <a:t>, theologians—building out of the NT—have conceptualized the work of Christ in terms of his atonement and his “office</a:t>
            </a:r>
            <a:r>
              <a:rPr lang="en-US" sz="2800" dirty="0" smtClean="0">
                <a:solidFill>
                  <a:schemeClr val="bg1"/>
                </a:solidFill>
              </a:rPr>
              <a:t>.”</a:t>
            </a:r>
          </a:p>
          <a:p>
            <a:pPr marL="971550" lvl="1" indent="-514350">
              <a:buAutoNum type="arabicPeriod"/>
            </a:pPr>
            <a:r>
              <a:rPr lang="en-US" sz="2800" dirty="0" smtClean="0">
                <a:solidFill>
                  <a:schemeClr val="bg1"/>
                </a:solidFill>
              </a:rPr>
              <a:t>His </a:t>
            </a:r>
            <a:r>
              <a:rPr lang="en-US" sz="2800" dirty="0">
                <a:solidFill>
                  <a:schemeClr val="bg1"/>
                </a:solidFill>
              </a:rPr>
              <a:t>office, therefore, describes Jesus’ messianic work—what he does as the </a:t>
            </a:r>
            <a:r>
              <a:rPr lang="en-US" sz="2800" dirty="0" smtClean="0">
                <a:solidFill>
                  <a:schemeClr val="bg1"/>
                </a:solidFill>
              </a:rPr>
              <a:t>messiah</a:t>
            </a:r>
          </a:p>
          <a:p>
            <a:pPr marL="971550" lvl="1" indent="-514350">
              <a:buAutoNum type="arabicPeriod"/>
            </a:pPr>
            <a:r>
              <a:rPr lang="en-US" sz="2800" dirty="0" smtClean="0">
                <a:solidFill>
                  <a:schemeClr val="bg1"/>
                </a:solidFill>
              </a:rPr>
              <a:t>His </a:t>
            </a:r>
            <a:r>
              <a:rPr lang="en-US" sz="2800" dirty="0">
                <a:solidFill>
                  <a:schemeClr val="bg1"/>
                </a:solidFill>
              </a:rPr>
              <a:t>messianic office is Three-fold: </a:t>
            </a:r>
            <a:endParaRPr lang="en-US" sz="2800" dirty="0" smtClean="0">
              <a:solidFill>
                <a:schemeClr val="bg1"/>
              </a:solidFill>
            </a:endParaRPr>
          </a:p>
          <a:p>
            <a:pPr lvl="1"/>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11690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New Testament Realities: </a:t>
            </a:r>
            <a:endParaRPr lang="en-US" sz="7200" dirty="0">
              <a:solidFill>
                <a:schemeClr val="bg1"/>
              </a:solidFill>
            </a:endParaRPr>
          </a:p>
        </p:txBody>
      </p:sp>
      <p:sp>
        <p:nvSpPr>
          <p:cNvPr id="5" name="TextBox 4"/>
          <p:cNvSpPr txBox="1"/>
          <p:nvPr/>
        </p:nvSpPr>
        <p:spPr>
          <a:xfrm>
            <a:off x="224889" y="1196715"/>
            <a:ext cx="11967111" cy="4001095"/>
          </a:xfrm>
          <a:prstGeom prst="rect">
            <a:avLst/>
          </a:prstGeom>
          <a:noFill/>
        </p:spPr>
        <p:txBody>
          <a:bodyPr wrap="square" rtlCol="0">
            <a:spAutoFit/>
          </a:bodyPr>
          <a:lstStyle/>
          <a:p>
            <a:pPr marL="514350" indent="-514350">
              <a:buAutoNum type="alphaLcPeriod"/>
            </a:pPr>
            <a:r>
              <a:rPr lang="en-US" sz="2600" dirty="0" smtClean="0">
                <a:solidFill>
                  <a:schemeClr val="bg1"/>
                </a:solidFill>
              </a:rPr>
              <a:t>Jesus </a:t>
            </a:r>
            <a:r>
              <a:rPr lang="en-US" sz="2600" dirty="0">
                <a:solidFill>
                  <a:schemeClr val="bg1"/>
                </a:solidFill>
              </a:rPr>
              <a:t>demonstrates his priestly work as an </a:t>
            </a:r>
            <a:r>
              <a:rPr lang="en-US" sz="2600" dirty="0" smtClean="0">
                <a:solidFill>
                  <a:schemeClr val="bg1"/>
                </a:solidFill>
              </a:rPr>
              <a:t>intercessor</a:t>
            </a:r>
            <a:endParaRPr lang="en-US" sz="2600" dirty="0">
              <a:solidFill>
                <a:schemeClr val="bg1"/>
              </a:solidFill>
            </a:endParaRPr>
          </a:p>
          <a:p>
            <a:pPr marL="914400" lvl="1" indent="-457200">
              <a:buAutoNum type="arabicPeriod"/>
            </a:pPr>
            <a:r>
              <a:rPr lang="en-US" sz="2200" dirty="0" smtClean="0">
                <a:solidFill>
                  <a:schemeClr val="bg1"/>
                </a:solidFill>
              </a:rPr>
              <a:t>Jesus </a:t>
            </a:r>
            <a:r>
              <a:rPr lang="en-US" sz="2200" dirty="0">
                <a:solidFill>
                  <a:schemeClr val="bg1"/>
                </a:solidFill>
              </a:rPr>
              <a:t>prays for Peter (Luke </a:t>
            </a:r>
            <a:r>
              <a:rPr lang="en-US" sz="2200" dirty="0" smtClean="0">
                <a:solidFill>
                  <a:schemeClr val="bg1"/>
                </a:solidFill>
              </a:rPr>
              <a:t>22:21-32)</a:t>
            </a:r>
          </a:p>
          <a:p>
            <a:pPr marL="914400" lvl="1" indent="-457200">
              <a:buAutoNum type="arabicPeriod"/>
            </a:pPr>
            <a:r>
              <a:rPr lang="en-US" sz="2200" dirty="0" smtClean="0">
                <a:solidFill>
                  <a:schemeClr val="bg1"/>
                </a:solidFill>
              </a:rPr>
              <a:t>He </a:t>
            </a:r>
            <a:r>
              <a:rPr lang="en-US" sz="2200" dirty="0">
                <a:solidFill>
                  <a:schemeClr val="bg1"/>
                </a:solidFill>
              </a:rPr>
              <a:t>promises to intercede with the Father on behalf of his disciples in order that the Spirit/</a:t>
            </a:r>
            <a:r>
              <a:rPr lang="en-US" sz="2200" dirty="0" err="1">
                <a:solidFill>
                  <a:schemeClr val="bg1"/>
                </a:solidFill>
              </a:rPr>
              <a:t>Paraclete</a:t>
            </a:r>
            <a:r>
              <a:rPr lang="en-US" sz="2200" dirty="0">
                <a:solidFill>
                  <a:schemeClr val="bg1"/>
                </a:solidFill>
              </a:rPr>
              <a:t> will come (John </a:t>
            </a:r>
            <a:r>
              <a:rPr lang="en-US" sz="2200" dirty="0" smtClean="0">
                <a:solidFill>
                  <a:schemeClr val="bg1"/>
                </a:solidFill>
              </a:rPr>
              <a:t>14:16)</a:t>
            </a:r>
            <a:endParaRPr lang="en-US" sz="2200" dirty="0">
              <a:solidFill>
                <a:schemeClr val="bg1"/>
              </a:solidFill>
            </a:endParaRPr>
          </a:p>
          <a:p>
            <a:pPr marL="914400" lvl="1" indent="-457200">
              <a:buAutoNum type="arabicPeriod"/>
            </a:pPr>
            <a:r>
              <a:rPr lang="en-US" sz="2200" dirty="0">
                <a:solidFill>
                  <a:schemeClr val="bg1"/>
                </a:solidFill>
              </a:rPr>
              <a:t>John 17 is known as Jesus’ High Priestly Prayer because it is a detailed expression of Christ’s intercession</a:t>
            </a:r>
          </a:p>
          <a:p>
            <a:pPr marL="514350" indent="-514350">
              <a:buAutoNum type="alphaLcPeriod"/>
            </a:pPr>
            <a:r>
              <a:rPr lang="en-US" sz="2600" dirty="0" smtClean="0">
                <a:solidFill>
                  <a:schemeClr val="bg1"/>
                </a:solidFill>
              </a:rPr>
              <a:t>Jesus</a:t>
            </a:r>
            <a:r>
              <a:rPr lang="en-US" sz="2600" dirty="0">
                <a:solidFill>
                  <a:schemeClr val="bg1"/>
                </a:solidFill>
              </a:rPr>
              <a:t>’ work is marked with priest-like benedictions (Luke 24:51; John </a:t>
            </a:r>
            <a:r>
              <a:rPr lang="en-US" sz="2600" dirty="0" smtClean="0">
                <a:solidFill>
                  <a:schemeClr val="bg1"/>
                </a:solidFill>
              </a:rPr>
              <a:t>20:19)</a:t>
            </a:r>
            <a:endParaRPr lang="en-US" sz="2600" dirty="0">
              <a:solidFill>
                <a:schemeClr val="bg1"/>
              </a:solidFill>
            </a:endParaRPr>
          </a:p>
          <a:p>
            <a:pPr marL="514350" indent="-514350">
              <a:buAutoNum type="alphaLcPeriod"/>
            </a:pPr>
            <a:r>
              <a:rPr lang="en-US" sz="2600" dirty="0" smtClean="0">
                <a:solidFill>
                  <a:schemeClr val="bg1"/>
                </a:solidFill>
              </a:rPr>
              <a:t>Christ’s </a:t>
            </a:r>
            <a:r>
              <a:rPr lang="en-US" sz="2600" dirty="0">
                <a:solidFill>
                  <a:schemeClr val="bg1"/>
                </a:solidFill>
              </a:rPr>
              <a:t>sinless humanity cast him as the perfect sacrifice: </a:t>
            </a:r>
            <a:endParaRPr lang="en-US" sz="2600" dirty="0">
              <a:solidFill>
                <a:schemeClr val="bg1"/>
              </a:solidFill>
            </a:endParaRPr>
          </a:p>
          <a:p>
            <a:pPr marL="914400" lvl="1" indent="-457200">
              <a:buAutoNum type="arabicPeriod"/>
            </a:pPr>
            <a:r>
              <a:rPr lang="en-US" sz="2200" dirty="0" smtClean="0">
                <a:solidFill>
                  <a:schemeClr val="bg1"/>
                </a:solidFill>
              </a:rPr>
              <a:t>Christ’s </a:t>
            </a:r>
            <a:r>
              <a:rPr lang="en-US" sz="2200" dirty="0" err="1">
                <a:solidFill>
                  <a:schemeClr val="bg1"/>
                </a:solidFill>
              </a:rPr>
              <a:t>sinlessness</a:t>
            </a:r>
            <a:r>
              <a:rPr lang="en-US" sz="2200" dirty="0">
                <a:solidFill>
                  <a:schemeClr val="bg1"/>
                </a:solidFill>
              </a:rPr>
              <a:t> is a priestly reality: He is the perfect, spotless sacrifice (2 </a:t>
            </a:r>
            <a:r>
              <a:rPr lang="en-US" sz="2200" dirty="0" err="1">
                <a:solidFill>
                  <a:schemeClr val="bg1"/>
                </a:solidFill>
              </a:rPr>
              <a:t>Cor</a:t>
            </a:r>
            <a:r>
              <a:rPr lang="en-US" sz="2200" dirty="0">
                <a:solidFill>
                  <a:schemeClr val="bg1"/>
                </a:solidFill>
              </a:rPr>
              <a:t> 5:21; 1 Pet 2:21-25; 3:18; 1 John </a:t>
            </a:r>
            <a:r>
              <a:rPr lang="en-US" sz="2200" dirty="0" smtClean="0">
                <a:solidFill>
                  <a:schemeClr val="bg1"/>
                </a:solidFill>
              </a:rPr>
              <a:t>3:5,7)</a:t>
            </a:r>
          </a:p>
          <a:p>
            <a:pPr marL="914400" lvl="1" indent="-457200">
              <a:buAutoNum type="arabicPeriod"/>
            </a:pPr>
            <a:r>
              <a:rPr lang="en-US" sz="2200" dirty="0" smtClean="0">
                <a:solidFill>
                  <a:schemeClr val="bg1"/>
                </a:solidFill>
              </a:rPr>
              <a:t>Christ’s </a:t>
            </a:r>
            <a:r>
              <a:rPr lang="en-US" sz="2200" dirty="0">
                <a:solidFill>
                  <a:schemeClr val="bg1"/>
                </a:solidFill>
              </a:rPr>
              <a:t>humanity is a priestly reality: Christ takes on flesh in order to redeem men and </a:t>
            </a:r>
            <a:r>
              <a:rPr lang="en-US" sz="2200" dirty="0" smtClean="0">
                <a:solidFill>
                  <a:schemeClr val="bg1"/>
                </a:solidFill>
              </a:rPr>
              <a:t>women</a:t>
            </a:r>
            <a:endParaRPr lang="en-US" sz="2200" dirty="0">
              <a:solidFill>
                <a:schemeClr val="bg1"/>
              </a:solidFill>
            </a:endParaRPr>
          </a:p>
        </p:txBody>
      </p:sp>
    </p:spTree>
    <p:extLst>
      <p:ext uri="{BB962C8B-B14F-4D97-AF65-F5344CB8AC3E}">
        <p14:creationId xmlns:p14="http://schemas.microsoft.com/office/powerpoint/2010/main" val="8023043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New Testament Realities: </a:t>
            </a:r>
            <a:endParaRPr lang="en-US" sz="7200" dirty="0">
              <a:solidFill>
                <a:schemeClr val="bg1"/>
              </a:solidFill>
            </a:endParaRPr>
          </a:p>
        </p:txBody>
      </p:sp>
      <p:sp>
        <p:nvSpPr>
          <p:cNvPr id="5" name="TextBox 4"/>
          <p:cNvSpPr txBox="1"/>
          <p:nvPr/>
        </p:nvSpPr>
        <p:spPr>
          <a:xfrm>
            <a:off x="224889" y="1196715"/>
            <a:ext cx="11967111" cy="4401205"/>
          </a:xfrm>
          <a:prstGeom prst="rect">
            <a:avLst/>
          </a:prstGeom>
          <a:noFill/>
        </p:spPr>
        <p:txBody>
          <a:bodyPr wrap="square" rtlCol="0">
            <a:spAutoFit/>
          </a:bodyPr>
          <a:lstStyle/>
          <a:p>
            <a:pPr marL="514350" indent="-514350">
              <a:buAutoNum type="alphaLcPeriod"/>
            </a:pPr>
            <a:r>
              <a:rPr lang="en-US" sz="2600" dirty="0" smtClean="0">
                <a:solidFill>
                  <a:schemeClr val="bg1"/>
                </a:solidFill>
              </a:rPr>
              <a:t>Jesus </a:t>
            </a:r>
            <a:r>
              <a:rPr lang="en-US" sz="2600" dirty="0">
                <a:solidFill>
                  <a:schemeClr val="bg1"/>
                </a:solidFill>
              </a:rPr>
              <a:t>demonstrates his priestly work as an </a:t>
            </a:r>
            <a:r>
              <a:rPr lang="en-US" sz="2600" dirty="0" smtClean="0">
                <a:solidFill>
                  <a:schemeClr val="bg1"/>
                </a:solidFill>
              </a:rPr>
              <a:t>intercessor</a:t>
            </a:r>
            <a:endParaRPr lang="en-US" sz="2600" dirty="0">
              <a:solidFill>
                <a:schemeClr val="bg1"/>
              </a:solidFill>
            </a:endParaRPr>
          </a:p>
          <a:p>
            <a:pPr marL="914400" lvl="1" indent="-457200">
              <a:buAutoNum type="arabicPeriod"/>
            </a:pPr>
            <a:r>
              <a:rPr lang="en-US" sz="2200" dirty="0" smtClean="0">
                <a:solidFill>
                  <a:schemeClr val="bg1"/>
                </a:solidFill>
              </a:rPr>
              <a:t>Jesus </a:t>
            </a:r>
            <a:r>
              <a:rPr lang="en-US" sz="2200" dirty="0">
                <a:solidFill>
                  <a:schemeClr val="bg1"/>
                </a:solidFill>
              </a:rPr>
              <a:t>prays for Peter (Luke </a:t>
            </a:r>
            <a:r>
              <a:rPr lang="en-US" sz="2200" dirty="0" smtClean="0">
                <a:solidFill>
                  <a:schemeClr val="bg1"/>
                </a:solidFill>
              </a:rPr>
              <a:t>22:21-32)</a:t>
            </a:r>
          </a:p>
          <a:p>
            <a:pPr marL="914400" lvl="1" indent="-457200">
              <a:buAutoNum type="arabicPeriod"/>
            </a:pPr>
            <a:r>
              <a:rPr lang="en-US" sz="2200" dirty="0" smtClean="0">
                <a:solidFill>
                  <a:schemeClr val="bg1"/>
                </a:solidFill>
              </a:rPr>
              <a:t>He </a:t>
            </a:r>
            <a:r>
              <a:rPr lang="en-US" sz="2200" dirty="0">
                <a:solidFill>
                  <a:schemeClr val="bg1"/>
                </a:solidFill>
              </a:rPr>
              <a:t>promises to intercede with the Father on behalf of his disciples in order that the Spirit/</a:t>
            </a:r>
            <a:r>
              <a:rPr lang="en-US" sz="2200" dirty="0" err="1">
                <a:solidFill>
                  <a:schemeClr val="bg1"/>
                </a:solidFill>
              </a:rPr>
              <a:t>Paraclete</a:t>
            </a:r>
            <a:r>
              <a:rPr lang="en-US" sz="2200" dirty="0">
                <a:solidFill>
                  <a:schemeClr val="bg1"/>
                </a:solidFill>
              </a:rPr>
              <a:t> will come (John </a:t>
            </a:r>
            <a:r>
              <a:rPr lang="en-US" sz="2200" dirty="0" smtClean="0">
                <a:solidFill>
                  <a:schemeClr val="bg1"/>
                </a:solidFill>
              </a:rPr>
              <a:t>14:16)</a:t>
            </a:r>
            <a:endParaRPr lang="en-US" sz="2200" dirty="0">
              <a:solidFill>
                <a:schemeClr val="bg1"/>
              </a:solidFill>
            </a:endParaRPr>
          </a:p>
          <a:p>
            <a:pPr marL="914400" lvl="1" indent="-457200">
              <a:buAutoNum type="arabicPeriod"/>
            </a:pPr>
            <a:r>
              <a:rPr lang="en-US" sz="2200" dirty="0">
                <a:solidFill>
                  <a:schemeClr val="bg1"/>
                </a:solidFill>
              </a:rPr>
              <a:t>John 17 is known as Jesus’ High Priestly Prayer because it is a detailed expression of Christ’s intercession</a:t>
            </a:r>
          </a:p>
          <a:p>
            <a:pPr marL="514350" indent="-514350">
              <a:buAutoNum type="alphaLcPeriod"/>
            </a:pPr>
            <a:r>
              <a:rPr lang="en-US" sz="2600" dirty="0" smtClean="0">
                <a:solidFill>
                  <a:schemeClr val="bg1"/>
                </a:solidFill>
              </a:rPr>
              <a:t>Jesus</a:t>
            </a:r>
            <a:r>
              <a:rPr lang="en-US" sz="2600" dirty="0">
                <a:solidFill>
                  <a:schemeClr val="bg1"/>
                </a:solidFill>
              </a:rPr>
              <a:t>’ work is marked with priest-like benedictions (Luke 24:51; John </a:t>
            </a:r>
            <a:r>
              <a:rPr lang="en-US" sz="2600" dirty="0" smtClean="0">
                <a:solidFill>
                  <a:schemeClr val="bg1"/>
                </a:solidFill>
              </a:rPr>
              <a:t>20:19)</a:t>
            </a:r>
            <a:endParaRPr lang="en-US" sz="2600" dirty="0">
              <a:solidFill>
                <a:schemeClr val="bg1"/>
              </a:solidFill>
            </a:endParaRPr>
          </a:p>
          <a:p>
            <a:pPr marL="514350" indent="-514350">
              <a:buAutoNum type="alphaLcPeriod"/>
            </a:pPr>
            <a:r>
              <a:rPr lang="en-US" sz="2600" dirty="0" smtClean="0">
                <a:solidFill>
                  <a:schemeClr val="bg1"/>
                </a:solidFill>
              </a:rPr>
              <a:t>Christ’s </a:t>
            </a:r>
            <a:r>
              <a:rPr lang="en-US" sz="2600" dirty="0">
                <a:solidFill>
                  <a:schemeClr val="bg1"/>
                </a:solidFill>
              </a:rPr>
              <a:t>sinless humanity cast him as the perfect sacrifice: </a:t>
            </a:r>
            <a:endParaRPr lang="en-US" sz="2600" dirty="0">
              <a:solidFill>
                <a:schemeClr val="bg1"/>
              </a:solidFill>
            </a:endParaRPr>
          </a:p>
          <a:p>
            <a:pPr marL="914400" lvl="1" indent="-457200">
              <a:buAutoNum type="arabicPeriod"/>
            </a:pPr>
            <a:r>
              <a:rPr lang="en-US" sz="2200" dirty="0" smtClean="0">
                <a:solidFill>
                  <a:schemeClr val="bg1"/>
                </a:solidFill>
              </a:rPr>
              <a:t>Christ’s </a:t>
            </a:r>
            <a:r>
              <a:rPr lang="en-US" sz="2200" dirty="0" err="1">
                <a:solidFill>
                  <a:schemeClr val="bg1"/>
                </a:solidFill>
              </a:rPr>
              <a:t>sinlessness</a:t>
            </a:r>
            <a:r>
              <a:rPr lang="en-US" sz="2200" dirty="0">
                <a:solidFill>
                  <a:schemeClr val="bg1"/>
                </a:solidFill>
              </a:rPr>
              <a:t> is a priestly reality: He is the perfect, spotless sacrifice (2 </a:t>
            </a:r>
            <a:r>
              <a:rPr lang="en-US" sz="2200" dirty="0" err="1">
                <a:solidFill>
                  <a:schemeClr val="bg1"/>
                </a:solidFill>
              </a:rPr>
              <a:t>Cor</a:t>
            </a:r>
            <a:r>
              <a:rPr lang="en-US" sz="2200" dirty="0">
                <a:solidFill>
                  <a:schemeClr val="bg1"/>
                </a:solidFill>
              </a:rPr>
              <a:t> 5:21; 1 Pet 2:21-25; 3:18; 1 John </a:t>
            </a:r>
            <a:r>
              <a:rPr lang="en-US" sz="2200" dirty="0" smtClean="0">
                <a:solidFill>
                  <a:schemeClr val="bg1"/>
                </a:solidFill>
              </a:rPr>
              <a:t>3:5,7)</a:t>
            </a:r>
          </a:p>
          <a:p>
            <a:pPr marL="914400" lvl="1" indent="-457200">
              <a:buAutoNum type="arabicPeriod"/>
            </a:pPr>
            <a:r>
              <a:rPr lang="en-US" sz="2200" dirty="0" smtClean="0">
                <a:solidFill>
                  <a:schemeClr val="bg1"/>
                </a:solidFill>
              </a:rPr>
              <a:t>Christ’s </a:t>
            </a:r>
            <a:r>
              <a:rPr lang="en-US" sz="2200" dirty="0">
                <a:solidFill>
                  <a:schemeClr val="bg1"/>
                </a:solidFill>
              </a:rPr>
              <a:t>humanity is a priestly reality: Christ takes on flesh in order to redeem men and </a:t>
            </a:r>
            <a:r>
              <a:rPr lang="en-US" sz="2200" dirty="0" smtClean="0">
                <a:solidFill>
                  <a:schemeClr val="bg1"/>
                </a:solidFill>
              </a:rPr>
              <a:t>women</a:t>
            </a:r>
            <a:endParaRPr lang="en-US" sz="2200" dirty="0">
              <a:solidFill>
                <a:schemeClr val="bg1"/>
              </a:solidFill>
            </a:endParaRPr>
          </a:p>
          <a:p>
            <a:pPr marL="514350" indent="-514350">
              <a:buAutoNum type="alphaLcPeriod"/>
            </a:pPr>
            <a:r>
              <a:rPr lang="en-US" sz="2600" dirty="0" smtClean="0">
                <a:solidFill>
                  <a:schemeClr val="bg1"/>
                </a:solidFill>
              </a:rPr>
              <a:t>Jesus </a:t>
            </a:r>
            <a:r>
              <a:rPr lang="en-US" sz="2600" dirty="0">
                <a:solidFill>
                  <a:schemeClr val="bg1"/>
                </a:solidFill>
              </a:rPr>
              <a:t>casts his impending death within the priestly work of the new covenant </a:t>
            </a:r>
            <a:r>
              <a:rPr lang="en-US" sz="2600" dirty="0" smtClean="0">
                <a:solidFill>
                  <a:schemeClr val="bg1"/>
                </a:solidFill>
              </a:rPr>
              <a:t>sacrifice</a:t>
            </a:r>
            <a:endParaRPr lang="en-US" sz="2600" dirty="0">
              <a:solidFill>
                <a:schemeClr val="bg1"/>
              </a:solidFill>
            </a:endParaRPr>
          </a:p>
        </p:txBody>
      </p:sp>
    </p:spTree>
    <p:extLst>
      <p:ext uri="{BB962C8B-B14F-4D97-AF65-F5344CB8AC3E}">
        <p14:creationId xmlns:p14="http://schemas.microsoft.com/office/powerpoint/2010/main" val="3908838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New Testament Realities: </a:t>
            </a:r>
            <a:endParaRPr lang="en-US" sz="7200" dirty="0">
              <a:solidFill>
                <a:schemeClr val="bg1"/>
              </a:solidFill>
            </a:endParaRPr>
          </a:p>
        </p:txBody>
      </p:sp>
      <p:sp>
        <p:nvSpPr>
          <p:cNvPr id="5" name="TextBox 4"/>
          <p:cNvSpPr txBox="1"/>
          <p:nvPr/>
        </p:nvSpPr>
        <p:spPr>
          <a:xfrm>
            <a:off x="224889" y="1196715"/>
            <a:ext cx="11967111" cy="4739759"/>
          </a:xfrm>
          <a:prstGeom prst="rect">
            <a:avLst/>
          </a:prstGeom>
          <a:noFill/>
        </p:spPr>
        <p:txBody>
          <a:bodyPr wrap="square" rtlCol="0">
            <a:spAutoFit/>
          </a:bodyPr>
          <a:lstStyle/>
          <a:p>
            <a:pPr marL="514350" indent="-514350">
              <a:buAutoNum type="alphaLcPeriod"/>
            </a:pPr>
            <a:r>
              <a:rPr lang="en-US" sz="2600" dirty="0" smtClean="0">
                <a:solidFill>
                  <a:schemeClr val="bg1"/>
                </a:solidFill>
              </a:rPr>
              <a:t>Jesus </a:t>
            </a:r>
            <a:r>
              <a:rPr lang="en-US" sz="2600" dirty="0">
                <a:solidFill>
                  <a:schemeClr val="bg1"/>
                </a:solidFill>
              </a:rPr>
              <a:t>demonstrates his priestly work as an </a:t>
            </a:r>
            <a:r>
              <a:rPr lang="en-US" sz="2600" dirty="0" smtClean="0">
                <a:solidFill>
                  <a:schemeClr val="bg1"/>
                </a:solidFill>
              </a:rPr>
              <a:t>intercessor</a:t>
            </a:r>
            <a:endParaRPr lang="en-US" sz="2600" dirty="0">
              <a:solidFill>
                <a:schemeClr val="bg1"/>
              </a:solidFill>
            </a:endParaRPr>
          </a:p>
          <a:p>
            <a:pPr marL="914400" lvl="1" indent="-457200">
              <a:buAutoNum type="arabicPeriod"/>
            </a:pPr>
            <a:r>
              <a:rPr lang="en-US" sz="2200" dirty="0" smtClean="0">
                <a:solidFill>
                  <a:schemeClr val="bg1"/>
                </a:solidFill>
              </a:rPr>
              <a:t>Jesus </a:t>
            </a:r>
            <a:r>
              <a:rPr lang="en-US" sz="2200" dirty="0">
                <a:solidFill>
                  <a:schemeClr val="bg1"/>
                </a:solidFill>
              </a:rPr>
              <a:t>prays for Peter (Luke </a:t>
            </a:r>
            <a:r>
              <a:rPr lang="en-US" sz="2200" dirty="0" smtClean="0">
                <a:solidFill>
                  <a:schemeClr val="bg1"/>
                </a:solidFill>
              </a:rPr>
              <a:t>22:21-32)</a:t>
            </a:r>
          </a:p>
          <a:p>
            <a:pPr marL="914400" lvl="1" indent="-457200">
              <a:buAutoNum type="arabicPeriod"/>
            </a:pPr>
            <a:r>
              <a:rPr lang="en-US" sz="2200" dirty="0" smtClean="0">
                <a:solidFill>
                  <a:schemeClr val="bg1"/>
                </a:solidFill>
              </a:rPr>
              <a:t>He </a:t>
            </a:r>
            <a:r>
              <a:rPr lang="en-US" sz="2200" dirty="0">
                <a:solidFill>
                  <a:schemeClr val="bg1"/>
                </a:solidFill>
              </a:rPr>
              <a:t>promises to intercede with the Father on behalf of his disciples in order that the Spirit/</a:t>
            </a:r>
            <a:r>
              <a:rPr lang="en-US" sz="2200" dirty="0" err="1">
                <a:solidFill>
                  <a:schemeClr val="bg1"/>
                </a:solidFill>
              </a:rPr>
              <a:t>Paraclete</a:t>
            </a:r>
            <a:r>
              <a:rPr lang="en-US" sz="2200" dirty="0">
                <a:solidFill>
                  <a:schemeClr val="bg1"/>
                </a:solidFill>
              </a:rPr>
              <a:t> will come (John </a:t>
            </a:r>
            <a:r>
              <a:rPr lang="en-US" sz="2200" dirty="0" smtClean="0">
                <a:solidFill>
                  <a:schemeClr val="bg1"/>
                </a:solidFill>
              </a:rPr>
              <a:t>14:16)</a:t>
            </a:r>
            <a:endParaRPr lang="en-US" sz="2200" dirty="0">
              <a:solidFill>
                <a:schemeClr val="bg1"/>
              </a:solidFill>
            </a:endParaRPr>
          </a:p>
          <a:p>
            <a:pPr marL="914400" lvl="1" indent="-457200">
              <a:buAutoNum type="arabicPeriod"/>
            </a:pPr>
            <a:r>
              <a:rPr lang="en-US" sz="2200" dirty="0">
                <a:solidFill>
                  <a:schemeClr val="bg1"/>
                </a:solidFill>
              </a:rPr>
              <a:t>John 17 is known as Jesus’ High Priestly Prayer because it is a detailed expression of Christ’s intercession</a:t>
            </a:r>
          </a:p>
          <a:p>
            <a:pPr marL="514350" indent="-514350">
              <a:buAutoNum type="alphaLcPeriod"/>
            </a:pPr>
            <a:r>
              <a:rPr lang="en-US" sz="2600" dirty="0" smtClean="0">
                <a:solidFill>
                  <a:schemeClr val="bg1"/>
                </a:solidFill>
              </a:rPr>
              <a:t>Jesus</a:t>
            </a:r>
            <a:r>
              <a:rPr lang="en-US" sz="2600" dirty="0">
                <a:solidFill>
                  <a:schemeClr val="bg1"/>
                </a:solidFill>
              </a:rPr>
              <a:t>’ work is marked with priest-like benedictions (Luke 24:51; John </a:t>
            </a:r>
            <a:r>
              <a:rPr lang="en-US" sz="2600" dirty="0" smtClean="0">
                <a:solidFill>
                  <a:schemeClr val="bg1"/>
                </a:solidFill>
              </a:rPr>
              <a:t>20:19)</a:t>
            </a:r>
            <a:endParaRPr lang="en-US" sz="2600" dirty="0">
              <a:solidFill>
                <a:schemeClr val="bg1"/>
              </a:solidFill>
            </a:endParaRPr>
          </a:p>
          <a:p>
            <a:pPr marL="514350" indent="-514350">
              <a:buAutoNum type="alphaLcPeriod"/>
            </a:pPr>
            <a:r>
              <a:rPr lang="en-US" sz="2600" dirty="0" smtClean="0">
                <a:solidFill>
                  <a:schemeClr val="bg1"/>
                </a:solidFill>
              </a:rPr>
              <a:t>Christ’s </a:t>
            </a:r>
            <a:r>
              <a:rPr lang="en-US" sz="2600" dirty="0">
                <a:solidFill>
                  <a:schemeClr val="bg1"/>
                </a:solidFill>
              </a:rPr>
              <a:t>sinless humanity cast him as the perfect sacrifice: </a:t>
            </a:r>
            <a:endParaRPr lang="en-US" sz="2600" dirty="0">
              <a:solidFill>
                <a:schemeClr val="bg1"/>
              </a:solidFill>
            </a:endParaRPr>
          </a:p>
          <a:p>
            <a:pPr marL="914400" lvl="1" indent="-457200">
              <a:buAutoNum type="arabicPeriod"/>
            </a:pPr>
            <a:r>
              <a:rPr lang="en-US" sz="2200" dirty="0" smtClean="0">
                <a:solidFill>
                  <a:schemeClr val="bg1"/>
                </a:solidFill>
              </a:rPr>
              <a:t>Christ’s </a:t>
            </a:r>
            <a:r>
              <a:rPr lang="en-US" sz="2200" dirty="0" err="1">
                <a:solidFill>
                  <a:schemeClr val="bg1"/>
                </a:solidFill>
              </a:rPr>
              <a:t>sinlessness</a:t>
            </a:r>
            <a:r>
              <a:rPr lang="en-US" sz="2200" dirty="0">
                <a:solidFill>
                  <a:schemeClr val="bg1"/>
                </a:solidFill>
              </a:rPr>
              <a:t> is a priestly reality: He is the perfect, spotless sacrifice (2 </a:t>
            </a:r>
            <a:r>
              <a:rPr lang="en-US" sz="2200" dirty="0" err="1">
                <a:solidFill>
                  <a:schemeClr val="bg1"/>
                </a:solidFill>
              </a:rPr>
              <a:t>Cor</a:t>
            </a:r>
            <a:r>
              <a:rPr lang="en-US" sz="2200" dirty="0">
                <a:solidFill>
                  <a:schemeClr val="bg1"/>
                </a:solidFill>
              </a:rPr>
              <a:t> 5:21; 1 Pet 2:21-25; 3:18; 1 John </a:t>
            </a:r>
            <a:r>
              <a:rPr lang="en-US" sz="2200" dirty="0" smtClean="0">
                <a:solidFill>
                  <a:schemeClr val="bg1"/>
                </a:solidFill>
              </a:rPr>
              <a:t>3:5,7)</a:t>
            </a:r>
          </a:p>
          <a:p>
            <a:pPr marL="914400" lvl="1" indent="-457200">
              <a:buAutoNum type="arabicPeriod"/>
            </a:pPr>
            <a:r>
              <a:rPr lang="en-US" sz="2200" dirty="0" smtClean="0">
                <a:solidFill>
                  <a:schemeClr val="bg1"/>
                </a:solidFill>
              </a:rPr>
              <a:t>Christ’s </a:t>
            </a:r>
            <a:r>
              <a:rPr lang="en-US" sz="2200" dirty="0">
                <a:solidFill>
                  <a:schemeClr val="bg1"/>
                </a:solidFill>
              </a:rPr>
              <a:t>humanity is a priestly reality: Christ takes on flesh in order to redeem men and </a:t>
            </a:r>
            <a:r>
              <a:rPr lang="en-US" sz="2200" dirty="0" smtClean="0">
                <a:solidFill>
                  <a:schemeClr val="bg1"/>
                </a:solidFill>
              </a:rPr>
              <a:t>women</a:t>
            </a:r>
            <a:endParaRPr lang="en-US" sz="2200" dirty="0">
              <a:solidFill>
                <a:schemeClr val="bg1"/>
              </a:solidFill>
            </a:endParaRPr>
          </a:p>
          <a:p>
            <a:pPr marL="514350" indent="-514350">
              <a:buAutoNum type="alphaLcPeriod"/>
            </a:pPr>
            <a:r>
              <a:rPr lang="en-US" sz="2600" dirty="0" smtClean="0">
                <a:solidFill>
                  <a:schemeClr val="bg1"/>
                </a:solidFill>
              </a:rPr>
              <a:t>Jesus </a:t>
            </a:r>
            <a:r>
              <a:rPr lang="en-US" sz="2600" dirty="0">
                <a:solidFill>
                  <a:schemeClr val="bg1"/>
                </a:solidFill>
              </a:rPr>
              <a:t>casts his impending death within the priestly work of the new covenant </a:t>
            </a:r>
            <a:r>
              <a:rPr lang="en-US" sz="2600" dirty="0" smtClean="0">
                <a:solidFill>
                  <a:schemeClr val="bg1"/>
                </a:solidFill>
              </a:rPr>
              <a:t>sacrifice</a:t>
            </a:r>
            <a:endParaRPr lang="en-US" sz="2600" dirty="0">
              <a:solidFill>
                <a:schemeClr val="bg1"/>
              </a:solidFill>
            </a:endParaRPr>
          </a:p>
          <a:p>
            <a:pPr marL="914400" lvl="1" indent="-457200">
              <a:buAutoNum type="arabicPeriod"/>
            </a:pPr>
            <a:r>
              <a:rPr lang="en-US" sz="2200" dirty="0" smtClean="0">
                <a:solidFill>
                  <a:schemeClr val="bg1"/>
                </a:solidFill>
              </a:rPr>
              <a:t>Jesus </a:t>
            </a:r>
            <a:r>
              <a:rPr lang="en-US" sz="2200" dirty="0">
                <a:solidFill>
                  <a:schemeClr val="bg1"/>
                </a:solidFill>
              </a:rPr>
              <a:t>presents his cross-work within the priestly categories of sacrifice (John </a:t>
            </a:r>
            <a:r>
              <a:rPr lang="en-US" sz="2200" dirty="0" smtClean="0">
                <a:solidFill>
                  <a:schemeClr val="bg1"/>
                </a:solidFill>
              </a:rPr>
              <a:t>1:29,36)</a:t>
            </a:r>
          </a:p>
        </p:txBody>
      </p:sp>
    </p:spTree>
    <p:extLst>
      <p:ext uri="{BB962C8B-B14F-4D97-AF65-F5344CB8AC3E}">
        <p14:creationId xmlns:p14="http://schemas.microsoft.com/office/powerpoint/2010/main" val="36782897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569177" y="2251323"/>
            <a:ext cx="7720359" cy="2554545"/>
          </a:xfrm>
          <a:prstGeom prst="rect">
            <a:avLst/>
          </a:prstGeom>
        </p:spPr>
        <p:txBody>
          <a:bodyPr wrap="square">
            <a:spAutoFit/>
          </a:bodyPr>
          <a:lstStyle/>
          <a:p>
            <a:pPr lvl="1"/>
            <a:r>
              <a:rPr lang="en-US" sz="3200" dirty="0" smtClean="0">
                <a:solidFill>
                  <a:prstClr val="white"/>
                </a:solidFill>
              </a:rPr>
              <a:t>The </a:t>
            </a:r>
            <a:r>
              <a:rPr lang="en-US" sz="3200" dirty="0">
                <a:solidFill>
                  <a:prstClr val="white"/>
                </a:solidFill>
              </a:rPr>
              <a:t>next day he saw Jesus coming toward him, and said, “Behold, the Lamb of God, who takes away the sin of the world</a:t>
            </a:r>
            <a:r>
              <a:rPr lang="en-US" sz="3200" dirty="0" smtClean="0">
                <a:solidFill>
                  <a:prstClr val="white"/>
                </a:solidFill>
              </a:rPr>
              <a:t>!</a:t>
            </a:r>
          </a:p>
          <a:p>
            <a:pPr lvl="1"/>
            <a:endParaRPr lang="en-US" sz="3200" dirty="0">
              <a:solidFill>
                <a:prstClr val="white"/>
              </a:solidFill>
            </a:endParaRPr>
          </a:p>
          <a:p>
            <a:pPr lvl="1"/>
            <a:r>
              <a:rPr lang="en-US" sz="3200" dirty="0" smtClean="0">
                <a:solidFill>
                  <a:prstClr val="white"/>
                </a:solidFill>
              </a:rPr>
              <a:t>(</a:t>
            </a:r>
            <a:r>
              <a:rPr lang="en-US" sz="3200" dirty="0">
                <a:solidFill>
                  <a:prstClr val="white"/>
                </a:solidFill>
              </a:rPr>
              <a:t>John 1:29 ESV)</a:t>
            </a:r>
          </a:p>
        </p:txBody>
      </p:sp>
    </p:spTree>
    <p:extLst>
      <p:ext uri="{BB962C8B-B14F-4D97-AF65-F5344CB8AC3E}">
        <p14:creationId xmlns:p14="http://schemas.microsoft.com/office/powerpoint/2010/main" val="17916450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New Testament Realities: </a:t>
            </a:r>
            <a:endParaRPr lang="en-US" sz="7200" dirty="0">
              <a:solidFill>
                <a:schemeClr val="bg1"/>
              </a:solidFill>
            </a:endParaRPr>
          </a:p>
        </p:txBody>
      </p:sp>
      <p:sp>
        <p:nvSpPr>
          <p:cNvPr id="5" name="TextBox 4"/>
          <p:cNvSpPr txBox="1"/>
          <p:nvPr/>
        </p:nvSpPr>
        <p:spPr>
          <a:xfrm>
            <a:off x="224889" y="1196715"/>
            <a:ext cx="11967111" cy="5078313"/>
          </a:xfrm>
          <a:prstGeom prst="rect">
            <a:avLst/>
          </a:prstGeom>
          <a:noFill/>
        </p:spPr>
        <p:txBody>
          <a:bodyPr wrap="square" rtlCol="0">
            <a:spAutoFit/>
          </a:bodyPr>
          <a:lstStyle/>
          <a:p>
            <a:pPr marL="514350" indent="-514350">
              <a:buAutoNum type="alphaLcPeriod"/>
            </a:pPr>
            <a:r>
              <a:rPr lang="en-US" sz="2600" dirty="0" smtClean="0">
                <a:solidFill>
                  <a:schemeClr val="bg1"/>
                </a:solidFill>
              </a:rPr>
              <a:t>Jesus </a:t>
            </a:r>
            <a:r>
              <a:rPr lang="en-US" sz="2600" dirty="0">
                <a:solidFill>
                  <a:schemeClr val="bg1"/>
                </a:solidFill>
              </a:rPr>
              <a:t>demonstrates his priestly work as an </a:t>
            </a:r>
            <a:r>
              <a:rPr lang="en-US" sz="2600" dirty="0" smtClean="0">
                <a:solidFill>
                  <a:schemeClr val="bg1"/>
                </a:solidFill>
              </a:rPr>
              <a:t>intercessor</a:t>
            </a:r>
            <a:endParaRPr lang="en-US" sz="2600" dirty="0">
              <a:solidFill>
                <a:schemeClr val="bg1"/>
              </a:solidFill>
            </a:endParaRPr>
          </a:p>
          <a:p>
            <a:pPr marL="914400" lvl="1" indent="-457200">
              <a:buAutoNum type="arabicPeriod"/>
            </a:pPr>
            <a:r>
              <a:rPr lang="en-US" sz="2200" dirty="0" smtClean="0">
                <a:solidFill>
                  <a:schemeClr val="bg1"/>
                </a:solidFill>
              </a:rPr>
              <a:t>Jesus </a:t>
            </a:r>
            <a:r>
              <a:rPr lang="en-US" sz="2200" dirty="0">
                <a:solidFill>
                  <a:schemeClr val="bg1"/>
                </a:solidFill>
              </a:rPr>
              <a:t>prays for Peter (Luke </a:t>
            </a:r>
            <a:r>
              <a:rPr lang="en-US" sz="2200" dirty="0" smtClean="0">
                <a:solidFill>
                  <a:schemeClr val="bg1"/>
                </a:solidFill>
              </a:rPr>
              <a:t>22:21-32)</a:t>
            </a:r>
          </a:p>
          <a:p>
            <a:pPr marL="914400" lvl="1" indent="-457200">
              <a:buAutoNum type="arabicPeriod"/>
            </a:pPr>
            <a:r>
              <a:rPr lang="en-US" sz="2200" dirty="0" smtClean="0">
                <a:solidFill>
                  <a:schemeClr val="bg1"/>
                </a:solidFill>
              </a:rPr>
              <a:t>He </a:t>
            </a:r>
            <a:r>
              <a:rPr lang="en-US" sz="2200" dirty="0">
                <a:solidFill>
                  <a:schemeClr val="bg1"/>
                </a:solidFill>
              </a:rPr>
              <a:t>promises to intercede with the Father on behalf of his disciples in order that the Spirit/</a:t>
            </a:r>
            <a:r>
              <a:rPr lang="en-US" sz="2200" dirty="0" err="1">
                <a:solidFill>
                  <a:schemeClr val="bg1"/>
                </a:solidFill>
              </a:rPr>
              <a:t>Paraclete</a:t>
            </a:r>
            <a:r>
              <a:rPr lang="en-US" sz="2200" dirty="0">
                <a:solidFill>
                  <a:schemeClr val="bg1"/>
                </a:solidFill>
              </a:rPr>
              <a:t> will come (John </a:t>
            </a:r>
            <a:r>
              <a:rPr lang="en-US" sz="2200" dirty="0" smtClean="0">
                <a:solidFill>
                  <a:schemeClr val="bg1"/>
                </a:solidFill>
              </a:rPr>
              <a:t>14:16)</a:t>
            </a:r>
            <a:endParaRPr lang="en-US" sz="2200" dirty="0">
              <a:solidFill>
                <a:schemeClr val="bg1"/>
              </a:solidFill>
            </a:endParaRPr>
          </a:p>
          <a:p>
            <a:pPr marL="914400" lvl="1" indent="-457200">
              <a:buAutoNum type="arabicPeriod"/>
            </a:pPr>
            <a:r>
              <a:rPr lang="en-US" sz="2200" dirty="0">
                <a:solidFill>
                  <a:schemeClr val="bg1"/>
                </a:solidFill>
              </a:rPr>
              <a:t>John 17 is known as Jesus’ High Priestly Prayer because it is a detailed expression of Christ’s intercession</a:t>
            </a:r>
          </a:p>
          <a:p>
            <a:pPr marL="514350" indent="-514350">
              <a:buAutoNum type="alphaLcPeriod"/>
            </a:pPr>
            <a:r>
              <a:rPr lang="en-US" sz="2600" dirty="0" smtClean="0">
                <a:solidFill>
                  <a:schemeClr val="bg1"/>
                </a:solidFill>
              </a:rPr>
              <a:t>Jesus</a:t>
            </a:r>
            <a:r>
              <a:rPr lang="en-US" sz="2600" dirty="0">
                <a:solidFill>
                  <a:schemeClr val="bg1"/>
                </a:solidFill>
              </a:rPr>
              <a:t>’ work is marked with priest-like benedictions (Luke 24:51; John </a:t>
            </a:r>
            <a:r>
              <a:rPr lang="en-US" sz="2600" dirty="0" smtClean="0">
                <a:solidFill>
                  <a:schemeClr val="bg1"/>
                </a:solidFill>
              </a:rPr>
              <a:t>20:19)</a:t>
            </a:r>
            <a:endParaRPr lang="en-US" sz="2600" dirty="0">
              <a:solidFill>
                <a:schemeClr val="bg1"/>
              </a:solidFill>
            </a:endParaRPr>
          </a:p>
          <a:p>
            <a:pPr marL="514350" indent="-514350">
              <a:buAutoNum type="alphaLcPeriod"/>
            </a:pPr>
            <a:r>
              <a:rPr lang="en-US" sz="2600" dirty="0" smtClean="0">
                <a:solidFill>
                  <a:schemeClr val="bg1"/>
                </a:solidFill>
              </a:rPr>
              <a:t>Christ’s </a:t>
            </a:r>
            <a:r>
              <a:rPr lang="en-US" sz="2600" dirty="0">
                <a:solidFill>
                  <a:schemeClr val="bg1"/>
                </a:solidFill>
              </a:rPr>
              <a:t>sinless humanity cast him as the perfect sacrifice: </a:t>
            </a:r>
            <a:endParaRPr lang="en-US" sz="2600" dirty="0">
              <a:solidFill>
                <a:schemeClr val="bg1"/>
              </a:solidFill>
            </a:endParaRPr>
          </a:p>
          <a:p>
            <a:pPr marL="914400" lvl="1" indent="-457200">
              <a:buAutoNum type="arabicPeriod"/>
            </a:pPr>
            <a:r>
              <a:rPr lang="en-US" sz="2200" dirty="0" smtClean="0">
                <a:solidFill>
                  <a:schemeClr val="bg1"/>
                </a:solidFill>
              </a:rPr>
              <a:t>Christ’s </a:t>
            </a:r>
            <a:r>
              <a:rPr lang="en-US" sz="2200" dirty="0" err="1">
                <a:solidFill>
                  <a:schemeClr val="bg1"/>
                </a:solidFill>
              </a:rPr>
              <a:t>sinlessness</a:t>
            </a:r>
            <a:r>
              <a:rPr lang="en-US" sz="2200" dirty="0">
                <a:solidFill>
                  <a:schemeClr val="bg1"/>
                </a:solidFill>
              </a:rPr>
              <a:t> is a priestly reality: He is the perfect, spotless sacrifice (2 </a:t>
            </a:r>
            <a:r>
              <a:rPr lang="en-US" sz="2200" dirty="0" err="1">
                <a:solidFill>
                  <a:schemeClr val="bg1"/>
                </a:solidFill>
              </a:rPr>
              <a:t>Cor</a:t>
            </a:r>
            <a:r>
              <a:rPr lang="en-US" sz="2200" dirty="0">
                <a:solidFill>
                  <a:schemeClr val="bg1"/>
                </a:solidFill>
              </a:rPr>
              <a:t> 5:21; 1 Pet 2:21-25; 3:18; 1 John </a:t>
            </a:r>
            <a:r>
              <a:rPr lang="en-US" sz="2200" dirty="0" smtClean="0">
                <a:solidFill>
                  <a:schemeClr val="bg1"/>
                </a:solidFill>
              </a:rPr>
              <a:t>3:5,7)</a:t>
            </a:r>
          </a:p>
          <a:p>
            <a:pPr marL="914400" lvl="1" indent="-457200">
              <a:buAutoNum type="arabicPeriod"/>
            </a:pPr>
            <a:r>
              <a:rPr lang="en-US" sz="2200" dirty="0" smtClean="0">
                <a:solidFill>
                  <a:schemeClr val="bg1"/>
                </a:solidFill>
              </a:rPr>
              <a:t>Christ’s </a:t>
            </a:r>
            <a:r>
              <a:rPr lang="en-US" sz="2200" dirty="0">
                <a:solidFill>
                  <a:schemeClr val="bg1"/>
                </a:solidFill>
              </a:rPr>
              <a:t>humanity is a priestly reality: Christ takes on flesh in order to redeem men and </a:t>
            </a:r>
            <a:r>
              <a:rPr lang="en-US" sz="2200" dirty="0" smtClean="0">
                <a:solidFill>
                  <a:schemeClr val="bg1"/>
                </a:solidFill>
              </a:rPr>
              <a:t>women</a:t>
            </a:r>
            <a:endParaRPr lang="en-US" sz="2200" dirty="0">
              <a:solidFill>
                <a:schemeClr val="bg1"/>
              </a:solidFill>
            </a:endParaRPr>
          </a:p>
          <a:p>
            <a:pPr marL="514350" indent="-514350">
              <a:buAutoNum type="alphaLcPeriod"/>
            </a:pPr>
            <a:r>
              <a:rPr lang="en-US" sz="2600" dirty="0" smtClean="0">
                <a:solidFill>
                  <a:schemeClr val="bg1"/>
                </a:solidFill>
              </a:rPr>
              <a:t>Jesus </a:t>
            </a:r>
            <a:r>
              <a:rPr lang="en-US" sz="2600" dirty="0">
                <a:solidFill>
                  <a:schemeClr val="bg1"/>
                </a:solidFill>
              </a:rPr>
              <a:t>casts his impending death within the priestly work of the new covenant </a:t>
            </a:r>
            <a:r>
              <a:rPr lang="en-US" sz="2600" dirty="0" smtClean="0">
                <a:solidFill>
                  <a:schemeClr val="bg1"/>
                </a:solidFill>
              </a:rPr>
              <a:t>sacrifice</a:t>
            </a:r>
            <a:endParaRPr lang="en-US" sz="2600" dirty="0">
              <a:solidFill>
                <a:schemeClr val="bg1"/>
              </a:solidFill>
            </a:endParaRPr>
          </a:p>
          <a:p>
            <a:pPr marL="914400" lvl="1" indent="-457200">
              <a:buAutoNum type="arabicPeriod"/>
            </a:pPr>
            <a:r>
              <a:rPr lang="en-US" sz="2200" dirty="0" smtClean="0">
                <a:solidFill>
                  <a:schemeClr val="bg1"/>
                </a:solidFill>
              </a:rPr>
              <a:t>Jesus </a:t>
            </a:r>
            <a:r>
              <a:rPr lang="en-US" sz="2200" dirty="0">
                <a:solidFill>
                  <a:schemeClr val="bg1"/>
                </a:solidFill>
              </a:rPr>
              <a:t>presents his cross-work within the priestly categories of sacrifice (John </a:t>
            </a:r>
            <a:r>
              <a:rPr lang="en-US" sz="2200" dirty="0" smtClean="0">
                <a:solidFill>
                  <a:schemeClr val="bg1"/>
                </a:solidFill>
              </a:rPr>
              <a:t>1:29,36)</a:t>
            </a:r>
          </a:p>
          <a:p>
            <a:pPr marL="914400" lvl="1" indent="-457200">
              <a:buAutoNum type="arabicPeriod"/>
            </a:pPr>
            <a:r>
              <a:rPr lang="en-US" sz="2200" dirty="0" smtClean="0">
                <a:solidFill>
                  <a:schemeClr val="bg1"/>
                </a:solidFill>
              </a:rPr>
              <a:t>The </a:t>
            </a:r>
            <a:r>
              <a:rPr lang="en-US" sz="2200" dirty="0">
                <a:solidFill>
                  <a:schemeClr val="bg1"/>
                </a:solidFill>
              </a:rPr>
              <a:t>Lord’s Supper: This is my body broken for you; this is my blood shed for </a:t>
            </a:r>
            <a:r>
              <a:rPr lang="en-US" sz="2200" dirty="0" smtClean="0">
                <a:solidFill>
                  <a:schemeClr val="bg1"/>
                </a:solidFill>
              </a:rPr>
              <a:t>you.</a:t>
            </a:r>
            <a:endParaRPr lang="en-US" sz="2200" dirty="0">
              <a:solidFill>
                <a:schemeClr val="bg1"/>
              </a:solidFill>
            </a:endParaRPr>
          </a:p>
        </p:txBody>
      </p:sp>
    </p:spTree>
    <p:extLst>
      <p:ext uri="{BB962C8B-B14F-4D97-AF65-F5344CB8AC3E}">
        <p14:creationId xmlns:p14="http://schemas.microsoft.com/office/powerpoint/2010/main" val="19417062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3" name="Straight Connector 2"/>
          <p:cNvCxnSpPr/>
          <p:nvPr/>
        </p:nvCxnSpPr>
        <p:spPr>
          <a:xfrm flipV="1">
            <a:off x="257277" y="116014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00202" y="328041"/>
            <a:ext cx="10894899" cy="1499616"/>
          </a:xfrm>
          <a:prstGeom prst="rect">
            <a:avLst/>
          </a:prstGeom>
        </p:spPr>
        <p:txBody>
          <a:bodyP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7200" dirty="0" smtClean="0">
                <a:solidFill>
                  <a:schemeClr val="bg1"/>
                </a:solidFill>
              </a:rPr>
              <a:t>III. New Testament Realities: </a:t>
            </a:r>
            <a:endParaRPr lang="en-US" sz="7200" dirty="0">
              <a:solidFill>
                <a:schemeClr val="bg1"/>
              </a:solidFill>
            </a:endParaRPr>
          </a:p>
        </p:txBody>
      </p:sp>
      <p:sp>
        <p:nvSpPr>
          <p:cNvPr id="5" name="TextBox 4"/>
          <p:cNvSpPr txBox="1"/>
          <p:nvPr/>
        </p:nvSpPr>
        <p:spPr>
          <a:xfrm>
            <a:off x="224889" y="1196715"/>
            <a:ext cx="11967111" cy="6247864"/>
          </a:xfrm>
          <a:prstGeom prst="rect">
            <a:avLst/>
          </a:prstGeom>
          <a:noFill/>
        </p:spPr>
        <p:txBody>
          <a:bodyPr wrap="square" rtlCol="0">
            <a:spAutoFit/>
          </a:bodyPr>
          <a:lstStyle/>
          <a:p>
            <a:pPr marL="514350" indent="-514350">
              <a:buAutoNum type="alphaLcPeriod"/>
            </a:pPr>
            <a:r>
              <a:rPr lang="en-US" sz="2600" dirty="0" smtClean="0">
                <a:solidFill>
                  <a:schemeClr val="bg1"/>
                </a:solidFill>
              </a:rPr>
              <a:t>Jesus </a:t>
            </a:r>
            <a:r>
              <a:rPr lang="en-US" sz="2600" dirty="0">
                <a:solidFill>
                  <a:schemeClr val="bg1"/>
                </a:solidFill>
              </a:rPr>
              <a:t>demonstrates his priestly work as an </a:t>
            </a:r>
            <a:r>
              <a:rPr lang="en-US" sz="2600" dirty="0" smtClean="0">
                <a:solidFill>
                  <a:schemeClr val="bg1"/>
                </a:solidFill>
              </a:rPr>
              <a:t>intercessor</a:t>
            </a:r>
            <a:endParaRPr lang="en-US" sz="2600" dirty="0">
              <a:solidFill>
                <a:schemeClr val="bg1"/>
              </a:solidFill>
            </a:endParaRPr>
          </a:p>
          <a:p>
            <a:pPr marL="914400" lvl="1" indent="-457200">
              <a:buAutoNum type="arabicPeriod"/>
            </a:pPr>
            <a:r>
              <a:rPr lang="en-US" sz="2200" dirty="0" smtClean="0">
                <a:solidFill>
                  <a:schemeClr val="bg1"/>
                </a:solidFill>
              </a:rPr>
              <a:t>Jesus </a:t>
            </a:r>
            <a:r>
              <a:rPr lang="en-US" sz="2200" dirty="0">
                <a:solidFill>
                  <a:schemeClr val="bg1"/>
                </a:solidFill>
              </a:rPr>
              <a:t>prays for Peter (Luke </a:t>
            </a:r>
            <a:r>
              <a:rPr lang="en-US" sz="2200" dirty="0" smtClean="0">
                <a:solidFill>
                  <a:schemeClr val="bg1"/>
                </a:solidFill>
              </a:rPr>
              <a:t>22:21-32)</a:t>
            </a:r>
          </a:p>
          <a:p>
            <a:pPr marL="914400" lvl="1" indent="-457200">
              <a:buAutoNum type="arabicPeriod"/>
            </a:pPr>
            <a:r>
              <a:rPr lang="en-US" sz="2200" dirty="0" smtClean="0">
                <a:solidFill>
                  <a:schemeClr val="bg1"/>
                </a:solidFill>
              </a:rPr>
              <a:t>He </a:t>
            </a:r>
            <a:r>
              <a:rPr lang="en-US" sz="2200" dirty="0">
                <a:solidFill>
                  <a:schemeClr val="bg1"/>
                </a:solidFill>
              </a:rPr>
              <a:t>promises to intercede with the Father on behalf of his disciples in order that the Spirit/</a:t>
            </a:r>
            <a:r>
              <a:rPr lang="en-US" sz="2200" dirty="0" err="1">
                <a:solidFill>
                  <a:schemeClr val="bg1"/>
                </a:solidFill>
              </a:rPr>
              <a:t>Paraclete</a:t>
            </a:r>
            <a:r>
              <a:rPr lang="en-US" sz="2200" dirty="0">
                <a:solidFill>
                  <a:schemeClr val="bg1"/>
                </a:solidFill>
              </a:rPr>
              <a:t> will come (John </a:t>
            </a:r>
            <a:r>
              <a:rPr lang="en-US" sz="2200" dirty="0" smtClean="0">
                <a:solidFill>
                  <a:schemeClr val="bg1"/>
                </a:solidFill>
              </a:rPr>
              <a:t>14:16)</a:t>
            </a:r>
            <a:endParaRPr lang="en-US" sz="2200" dirty="0">
              <a:solidFill>
                <a:schemeClr val="bg1"/>
              </a:solidFill>
            </a:endParaRPr>
          </a:p>
          <a:p>
            <a:pPr marL="914400" lvl="1" indent="-457200">
              <a:buAutoNum type="arabicPeriod"/>
            </a:pPr>
            <a:r>
              <a:rPr lang="en-US" sz="2200" dirty="0">
                <a:solidFill>
                  <a:schemeClr val="bg1"/>
                </a:solidFill>
              </a:rPr>
              <a:t>John 17 is known as Jesus’ High Priestly Prayer because it is a detailed expression of Christ’s intercession</a:t>
            </a:r>
          </a:p>
          <a:p>
            <a:pPr marL="514350" indent="-514350">
              <a:buAutoNum type="alphaLcPeriod"/>
            </a:pPr>
            <a:r>
              <a:rPr lang="en-US" sz="2600" dirty="0" smtClean="0">
                <a:solidFill>
                  <a:schemeClr val="bg1"/>
                </a:solidFill>
              </a:rPr>
              <a:t>Jesus</a:t>
            </a:r>
            <a:r>
              <a:rPr lang="en-US" sz="2600" dirty="0">
                <a:solidFill>
                  <a:schemeClr val="bg1"/>
                </a:solidFill>
              </a:rPr>
              <a:t>’ work is marked with priest-like benedictions (Luke 24:51; John </a:t>
            </a:r>
            <a:r>
              <a:rPr lang="en-US" sz="2600" dirty="0" smtClean="0">
                <a:solidFill>
                  <a:schemeClr val="bg1"/>
                </a:solidFill>
              </a:rPr>
              <a:t>20:19)</a:t>
            </a:r>
            <a:endParaRPr lang="en-US" sz="2600" dirty="0">
              <a:solidFill>
                <a:schemeClr val="bg1"/>
              </a:solidFill>
            </a:endParaRPr>
          </a:p>
          <a:p>
            <a:pPr marL="514350" indent="-514350">
              <a:buAutoNum type="alphaLcPeriod"/>
            </a:pPr>
            <a:r>
              <a:rPr lang="en-US" sz="2600" dirty="0" smtClean="0">
                <a:solidFill>
                  <a:schemeClr val="bg1"/>
                </a:solidFill>
              </a:rPr>
              <a:t>Christ’s </a:t>
            </a:r>
            <a:r>
              <a:rPr lang="en-US" sz="2600" dirty="0">
                <a:solidFill>
                  <a:schemeClr val="bg1"/>
                </a:solidFill>
              </a:rPr>
              <a:t>sinless humanity cast him as the perfect sacrifice: </a:t>
            </a:r>
            <a:endParaRPr lang="en-US" sz="2600" dirty="0">
              <a:solidFill>
                <a:schemeClr val="bg1"/>
              </a:solidFill>
            </a:endParaRPr>
          </a:p>
          <a:p>
            <a:pPr marL="914400" lvl="1" indent="-457200">
              <a:buAutoNum type="arabicPeriod"/>
            </a:pPr>
            <a:r>
              <a:rPr lang="en-US" sz="2200" dirty="0" smtClean="0">
                <a:solidFill>
                  <a:schemeClr val="bg1"/>
                </a:solidFill>
              </a:rPr>
              <a:t>Christ’s </a:t>
            </a:r>
            <a:r>
              <a:rPr lang="en-US" sz="2200" dirty="0" err="1">
                <a:solidFill>
                  <a:schemeClr val="bg1"/>
                </a:solidFill>
              </a:rPr>
              <a:t>sinlessness</a:t>
            </a:r>
            <a:r>
              <a:rPr lang="en-US" sz="2200" dirty="0">
                <a:solidFill>
                  <a:schemeClr val="bg1"/>
                </a:solidFill>
              </a:rPr>
              <a:t> is a priestly reality: He is the perfect, spotless sacrifice (2 </a:t>
            </a:r>
            <a:r>
              <a:rPr lang="en-US" sz="2200" dirty="0" err="1">
                <a:solidFill>
                  <a:schemeClr val="bg1"/>
                </a:solidFill>
              </a:rPr>
              <a:t>Cor</a:t>
            </a:r>
            <a:r>
              <a:rPr lang="en-US" sz="2200" dirty="0">
                <a:solidFill>
                  <a:schemeClr val="bg1"/>
                </a:solidFill>
              </a:rPr>
              <a:t> 5:21; 1 Pet 2:21-25; 3:18; 1 John </a:t>
            </a:r>
            <a:r>
              <a:rPr lang="en-US" sz="2200" dirty="0" smtClean="0">
                <a:solidFill>
                  <a:schemeClr val="bg1"/>
                </a:solidFill>
              </a:rPr>
              <a:t>3:5,7)</a:t>
            </a:r>
          </a:p>
          <a:p>
            <a:pPr marL="914400" lvl="1" indent="-457200">
              <a:buAutoNum type="arabicPeriod"/>
            </a:pPr>
            <a:r>
              <a:rPr lang="en-US" sz="2200" dirty="0" smtClean="0">
                <a:solidFill>
                  <a:schemeClr val="bg1"/>
                </a:solidFill>
              </a:rPr>
              <a:t>Christ’s </a:t>
            </a:r>
            <a:r>
              <a:rPr lang="en-US" sz="2200" dirty="0">
                <a:solidFill>
                  <a:schemeClr val="bg1"/>
                </a:solidFill>
              </a:rPr>
              <a:t>humanity is a priestly reality: Christ takes on flesh in order to redeem men and </a:t>
            </a:r>
            <a:r>
              <a:rPr lang="en-US" sz="2200" dirty="0" smtClean="0">
                <a:solidFill>
                  <a:schemeClr val="bg1"/>
                </a:solidFill>
              </a:rPr>
              <a:t>women</a:t>
            </a:r>
            <a:endParaRPr lang="en-US" sz="2200" dirty="0">
              <a:solidFill>
                <a:schemeClr val="bg1"/>
              </a:solidFill>
            </a:endParaRPr>
          </a:p>
          <a:p>
            <a:pPr marL="514350" indent="-514350">
              <a:buAutoNum type="alphaLcPeriod"/>
            </a:pPr>
            <a:r>
              <a:rPr lang="en-US" sz="2600" dirty="0" smtClean="0">
                <a:solidFill>
                  <a:schemeClr val="bg1"/>
                </a:solidFill>
              </a:rPr>
              <a:t>Jesus </a:t>
            </a:r>
            <a:r>
              <a:rPr lang="en-US" sz="2600" dirty="0">
                <a:solidFill>
                  <a:schemeClr val="bg1"/>
                </a:solidFill>
              </a:rPr>
              <a:t>casts his impending death within the priestly work of the new covenant </a:t>
            </a:r>
            <a:r>
              <a:rPr lang="en-US" sz="2600" dirty="0" smtClean="0">
                <a:solidFill>
                  <a:schemeClr val="bg1"/>
                </a:solidFill>
              </a:rPr>
              <a:t>sacrifice</a:t>
            </a:r>
            <a:endParaRPr lang="en-US" sz="2600" dirty="0">
              <a:solidFill>
                <a:schemeClr val="bg1"/>
              </a:solidFill>
            </a:endParaRPr>
          </a:p>
          <a:p>
            <a:pPr marL="914400" lvl="1" indent="-457200">
              <a:buAutoNum type="arabicPeriod"/>
            </a:pPr>
            <a:r>
              <a:rPr lang="en-US" sz="2200" dirty="0" smtClean="0">
                <a:solidFill>
                  <a:schemeClr val="bg1"/>
                </a:solidFill>
              </a:rPr>
              <a:t>Jesus </a:t>
            </a:r>
            <a:r>
              <a:rPr lang="en-US" sz="2200" dirty="0">
                <a:solidFill>
                  <a:schemeClr val="bg1"/>
                </a:solidFill>
              </a:rPr>
              <a:t>presents his cross-work within the priestly categories of sacrifice (John </a:t>
            </a:r>
            <a:r>
              <a:rPr lang="en-US" sz="2200" dirty="0" smtClean="0">
                <a:solidFill>
                  <a:schemeClr val="bg1"/>
                </a:solidFill>
              </a:rPr>
              <a:t>1:29,36)</a:t>
            </a:r>
          </a:p>
          <a:p>
            <a:pPr marL="914400" lvl="1" indent="-457200">
              <a:buAutoNum type="arabicPeriod"/>
            </a:pPr>
            <a:r>
              <a:rPr lang="en-US" sz="2200" dirty="0" smtClean="0">
                <a:solidFill>
                  <a:schemeClr val="bg1"/>
                </a:solidFill>
              </a:rPr>
              <a:t>The </a:t>
            </a:r>
            <a:r>
              <a:rPr lang="en-US" sz="2200" dirty="0">
                <a:solidFill>
                  <a:schemeClr val="bg1"/>
                </a:solidFill>
              </a:rPr>
              <a:t>Lord’s Supper: This is my body broken for you; this is my blood shed for </a:t>
            </a:r>
            <a:r>
              <a:rPr lang="en-US" sz="2200" dirty="0" smtClean="0">
                <a:solidFill>
                  <a:schemeClr val="bg1"/>
                </a:solidFill>
              </a:rPr>
              <a:t>you.</a:t>
            </a:r>
            <a:endParaRPr lang="en-US" sz="2200" dirty="0">
              <a:solidFill>
                <a:schemeClr val="bg1"/>
              </a:solidFill>
            </a:endParaRPr>
          </a:p>
          <a:p>
            <a:pPr marL="971550" lvl="1" indent="-514350">
              <a:buAutoNum type="arabicPeriod"/>
            </a:pPr>
            <a:r>
              <a:rPr lang="en-US" sz="2200" dirty="0" smtClean="0">
                <a:solidFill>
                  <a:schemeClr val="bg1"/>
                </a:solidFill>
              </a:rPr>
              <a:t>The </a:t>
            </a:r>
            <a:r>
              <a:rPr lang="en-US" sz="2200" dirty="0">
                <a:solidFill>
                  <a:schemeClr val="bg1"/>
                </a:solidFill>
              </a:rPr>
              <a:t>whole NT sees Christ’s death in priestly/sacrificial terms (1 </a:t>
            </a:r>
            <a:r>
              <a:rPr lang="en-US" sz="2200" dirty="0" err="1">
                <a:solidFill>
                  <a:schemeClr val="bg1"/>
                </a:solidFill>
              </a:rPr>
              <a:t>Cor</a:t>
            </a:r>
            <a:r>
              <a:rPr lang="en-US" sz="2200" dirty="0">
                <a:solidFill>
                  <a:schemeClr val="bg1"/>
                </a:solidFill>
              </a:rPr>
              <a:t> 5:7; </a:t>
            </a:r>
            <a:r>
              <a:rPr lang="en-US" sz="2200" dirty="0" err="1">
                <a:solidFill>
                  <a:schemeClr val="bg1"/>
                </a:solidFill>
              </a:rPr>
              <a:t>Eph</a:t>
            </a:r>
            <a:r>
              <a:rPr lang="en-US" sz="2200" dirty="0">
                <a:solidFill>
                  <a:schemeClr val="bg1"/>
                </a:solidFill>
              </a:rPr>
              <a:t> 5:2; 1 Pet 1:9; Rev 5:6-6:5; 12:11; 14:1; 19:6-10; 21:9-14; 22:1-5)</a:t>
            </a:r>
          </a:p>
          <a:p>
            <a:pPr marL="514350" indent="-514350">
              <a:buAutoNum type="alphaLcPeriod"/>
            </a:pPr>
            <a:endParaRPr lang="en-US" sz="3200" dirty="0" smtClean="0">
              <a:solidFill>
                <a:schemeClr val="bg1"/>
              </a:solidFill>
            </a:endParaRPr>
          </a:p>
        </p:txBody>
      </p:sp>
    </p:spTree>
    <p:extLst>
      <p:ext uri="{BB962C8B-B14F-4D97-AF65-F5344CB8AC3E}">
        <p14:creationId xmlns:p14="http://schemas.microsoft.com/office/powerpoint/2010/main" val="34942614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95825"/>
            <a:ext cx="11620500" cy="2047875"/>
          </a:xfrm>
        </p:spPr>
        <p:txBody>
          <a:bodyPr>
            <a:normAutofit/>
          </a:bodyPr>
          <a:lstStyle/>
          <a:p>
            <a:r>
              <a:rPr lang="en-US" sz="6600" dirty="0" err="1" smtClean="0">
                <a:solidFill>
                  <a:schemeClr val="bg1"/>
                </a:solidFill>
              </a:rPr>
              <a:t>iV</a:t>
            </a:r>
            <a:r>
              <a:rPr lang="en-US" sz="6600" dirty="0" smtClean="0">
                <a:solidFill>
                  <a:schemeClr val="bg1"/>
                </a:solidFill>
              </a:rPr>
              <a:t>. Theological Significance:</a:t>
            </a:r>
            <a:br>
              <a:rPr lang="en-US" sz="6600" dirty="0" smtClean="0">
                <a:solidFill>
                  <a:schemeClr val="bg1"/>
                </a:solidFill>
              </a:rPr>
            </a:br>
            <a:r>
              <a:rPr lang="en-US" sz="6600" dirty="0" smtClean="0">
                <a:solidFill>
                  <a:schemeClr val="bg1"/>
                </a:solidFill>
              </a:rPr>
              <a:t>Why is Jesus the </a:t>
            </a:r>
            <a:r>
              <a:rPr lang="en-US" sz="6600" dirty="0" smtClean="0">
                <a:solidFill>
                  <a:schemeClr val="bg1"/>
                </a:solidFill>
              </a:rPr>
              <a:t>Great High Priest?</a:t>
            </a:r>
            <a:endParaRPr lang="en-US" dirty="0">
              <a:solidFill>
                <a:schemeClr val="bg1"/>
              </a:solidFill>
            </a:endParaRP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t="18594" b="18594"/>
          <a:stretch>
            <a:fillRect/>
          </a:stretch>
        </p:blipFill>
        <p:spPr/>
      </p:pic>
    </p:spTree>
    <p:extLst>
      <p:ext uri="{BB962C8B-B14F-4D97-AF65-F5344CB8AC3E}">
        <p14:creationId xmlns:p14="http://schemas.microsoft.com/office/powerpoint/2010/main" val="298568203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769441"/>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6911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1908215"/>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endParaRPr lang="en-US" sz="2400" dirty="0">
              <a:solidFill>
                <a:schemeClr val="bg1"/>
              </a:solidFill>
            </a:endParaRPr>
          </a:p>
          <a:p>
            <a:pPr marL="457200" indent="-457200">
              <a:buAutoNum type="alpha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1085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1446550"/>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041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3970318"/>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p>
          <a:p>
            <a:pPr marL="971550" lvl="1" indent="-514350">
              <a:buAutoNum type="arabicPeriod"/>
            </a:pPr>
            <a:r>
              <a:rPr lang="en-US" sz="2800" dirty="0" smtClean="0">
                <a:solidFill>
                  <a:schemeClr val="bg1"/>
                </a:solidFill>
              </a:rPr>
              <a:t>Historically</a:t>
            </a:r>
            <a:r>
              <a:rPr lang="en-US" sz="2800" dirty="0">
                <a:solidFill>
                  <a:schemeClr val="bg1"/>
                </a:solidFill>
              </a:rPr>
              <a:t>, theologians—building out of the NT—have conceptualized the work of Christ in terms of his atonement and his “office</a:t>
            </a:r>
            <a:r>
              <a:rPr lang="en-US" sz="2800" dirty="0" smtClean="0">
                <a:solidFill>
                  <a:schemeClr val="bg1"/>
                </a:solidFill>
              </a:rPr>
              <a:t>.”</a:t>
            </a:r>
          </a:p>
          <a:p>
            <a:pPr marL="971550" lvl="1" indent="-514350">
              <a:buAutoNum type="arabicPeriod"/>
            </a:pPr>
            <a:r>
              <a:rPr lang="en-US" sz="2800" dirty="0" smtClean="0">
                <a:solidFill>
                  <a:schemeClr val="bg1"/>
                </a:solidFill>
              </a:rPr>
              <a:t>His </a:t>
            </a:r>
            <a:r>
              <a:rPr lang="en-US" sz="2800" dirty="0">
                <a:solidFill>
                  <a:schemeClr val="bg1"/>
                </a:solidFill>
              </a:rPr>
              <a:t>office, therefore, describes Jesus’ messianic work—what he does as the </a:t>
            </a:r>
            <a:r>
              <a:rPr lang="en-US" sz="2800" dirty="0" smtClean="0">
                <a:solidFill>
                  <a:schemeClr val="bg1"/>
                </a:solidFill>
              </a:rPr>
              <a:t>messiah</a:t>
            </a:r>
          </a:p>
          <a:p>
            <a:pPr marL="971550" lvl="1" indent="-514350">
              <a:buAutoNum type="arabicPeriod"/>
            </a:pPr>
            <a:r>
              <a:rPr lang="en-US" sz="2800" dirty="0" smtClean="0">
                <a:solidFill>
                  <a:schemeClr val="bg1"/>
                </a:solidFill>
              </a:rPr>
              <a:t>His </a:t>
            </a:r>
            <a:r>
              <a:rPr lang="en-US" sz="2800" dirty="0">
                <a:solidFill>
                  <a:schemeClr val="bg1"/>
                </a:solidFill>
              </a:rPr>
              <a:t>messianic office is Three-fold: </a:t>
            </a:r>
            <a:endParaRPr lang="en-US" sz="2800" dirty="0" smtClean="0">
              <a:solidFill>
                <a:schemeClr val="bg1"/>
              </a:solidFill>
            </a:endParaRPr>
          </a:p>
          <a:p>
            <a:pPr marL="1428750" lvl="2" indent="-514350">
              <a:buAutoNum type="alphaLcPeriod"/>
            </a:pPr>
            <a:r>
              <a:rPr lang="en-US" sz="2800" dirty="0" smtClean="0">
                <a:solidFill>
                  <a:schemeClr val="bg1"/>
                </a:solidFill>
              </a:rPr>
              <a:t>Jesus </a:t>
            </a:r>
            <a:r>
              <a:rPr lang="en-US" sz="2800" dirty="0">
                <a:solidFill>
                  <a:schemeClr val="bg1"/>
                </a:solidFill>
              </a:rPr>
              <a:t>as </a:t>
            </a:r>
            <a:r>
              <a:rPr lang="en-US" sz="2800" dirty="0" smtClean="0">
                <a:solidFill>
                  <a:schemeClr val="bg1"/>
                </a:solidFill>
              </a:rPr>
              <a:t>Prophet</a:t>
            </a:r>
          </a:p>
          <a:p>
            <a:pPr marL="800100" lvl="1" indent="-342900">
              <a:buAutoNum type="arabi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5934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2123658"/>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1371600" lvl="2" indent="-457200">
              <a:buAutoNum type="alphaLcPeriod"/>
            </a:pPr>
            <a:r>
              <a:rPr lang="en-US" sz="2200" dirty="0" smtClean="0">
                <a:solidFill>
                  <a:schemeClr val="bg1"/>
                </a:solidFill>
              </a:rPr>
              <a:t>OT </a:t>
            </a:r>
            <a:r>
              <a:rPr lang="en-US" sz="2200" dirty="0">
                <a:solidFill>
                  <a:schemeClr val="bg1"/>
                </a:solidFill>
              </a:rPr>
              <a:t>Priests were Mortal and Sinful but Jesus is Eternal and Sinless (</a:t>
            </a:r>
            <a:r>
              <a:rPr lang="en-US" sz="2200" dirty="0" err="1">
                <a:solidFill>
                  <a:schemeClr val="bg1"/>
                </a:solidFill>
              </a:rPr>
              <a:t>Heb</a:t>
            </a:r>
            <a:r>
              <a:rPr lang="en-US" sz="2200" dirty="0">
                <a:solidFill>
                  <a:schemeClr val="bg1"/>
                </a:solidFill>
              </a:rPr>
              <a:t> 7:23; </a:t>
            </a:r>
            <a:r>
              <a:rPr lang="en-US" sz="2200" dirty="0" err="1">
                <a:solidFill>
                  <a:schemeClr val="bg1"/>
                </a:solidFill>
              </a:rPr>
              <a:t>Heb</a:t>
            </a:r>
            <a:r>
              <a:rPr lang="en-US" sz="2200" dirty="0">
                <a:solidFill>
                  <a:schemeClr val="bg1"/>
                </a:solidFill>
              </a:rPr>
              <a:t> 5:3; 7:27; Ps </a:t>
            </a:r>
            <a:r>
              <a:rPr lang="en-US" sz="2200" dirty="0" smtClean="0">
                <a:solidFill>
                  <a:schemeClr val="bg1"/>
                </a:solidFill>
              </a:rPr>
              <a:t>110:4)</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3931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2462213"/>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1371600" lvl="2" indent="-457200">
              <a:buAutoNum type="alphaLcPeriod"/>
            </a:pPr>
            <a:r>
              <a:rPr lang="en-US" sz="2200" dirty="0" smtClean="0">
                <a:solidFill>
                  <a:schemeClr val="bg1"/>
                </a:solidFill>
              </a:rPr>
              <a:t>OT </a:t>
            </a:r>
            <a:r>
              <a:rPr lang="en-US" sz="2200" dirty="0">
                <a:solidFill>
                  <a:schemeClr val="bg1"/>
                </a:solidFill>
              </a:rPr>
              <a:t>Priests were Mortal and Sinful but Jesus is Eternal and Sinless (</a:t>
            </a:r>
            <a:r>
              <a:rPr lang="en-US" sz="2200" dirty="0" err="1">
                <a:solidFill>
                  <a:schemeClr val="bg1"/>
                </a:solidFill>
              </a:rPr>
              <a:t>Heb</a:t>
            </a:r>
            <a:r>
              <a:rPr lang="en-US" sz="2200" dirty="0">
                <a:solidFill>
                  <a:schemeClr val="bg1"/>
                </a:solidFill>
              </a:rPr>
              <a:t> 7:23; </a:t>
            </a:r>
            <a:r>
              <a:rPr lang="en-US" sz="2200" dirty="0" err="1">
                <a:solidFill>
                  <a:schemeClr val="bg1"/>
                </a:solidFill>
              </a:rPr>
              <a:t>Heb</a:t>
            </a:r>
            <a:r>
              <a:rPr lang="en-US" sz="2200" dirty="0">
                <a:solidFill>
                  <a:schemeClr val="bg1"/>
                </a:solidFill>
              </a:rPr>
              <a:t> 5:3; 7:27; Ps </a:t>
            </a:r>
            <a:r>
              <a:rPr lang="en-US" sz="2200" dirty="0" smtClean="0">
                <a:solidFill>
                  <a:schemeClr val="bg1"/>
                </a:solidFill>
              </a:rPr>
              <a:t>110:4)</a:t>
            </a:r>
          </a:p>
          <a:p>
            <a:pPr marL="1371600" lvl="2" indent="-457200">
              <a:buAutoNum type="alphaLcPeriod"/>
            </a:pPr>
            <a:r>
              <a:rPr lang="en-US" sz="2200" dirty="0" smtClean="0">
                <a:solidFill>
                  <a:schemeClr val="bg1"/>
                </a:solidFill>
              </a:rPr>
              <a:t>Jesus</a:t>
            </a:r>
            <a:r>
              <a:rPr lang="en-US" sz="2200" dirty="0">
                <a:solidFill>
                  <a:schemeClr val="bg1"/>
                </a:solidFill>
              </a:rPr>
              <a:t>’ priestly work is both heavenly and earthly (</a:t>
            </a:r>
            <a:r>
              <a:rPr lang="en-US" sz="2200" dirty="0" err="1">
                <a:solidFill>
                  <a:schemeClr val="bg1"/>
                </a:solidFill>
              </a:rPr>
              <a:t>Heb</a:t>
            </a:r>
            <a:r>
              <a:rPr lang="en-US" sz="2200" dirty="0">
                <a:solidFill>
                  <a:schemeClr val="bg1"/>
                </a:solidFill>
              </a:rPr>
              <a:t> </a:t>
            </a:r>
            <a:r>
              <a:rPr lang="en-US" sz="2200" dirty="0" smtClean="0">
                <a:solidFill>
                  <a:schemeClr val="bg1"/>
                </a:solidFill>
              </a:rPr>
              <a:t>9:11)</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0150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139321"/>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1371600" lvl="2" indent="-457200">
              <a:buAutoNum type="alphaLcPeriod"/>
            </a:pPr>
            <a:r>
              <a:rPr lang="en-US" sz="2200" dirty="0" smtClean="0">
                <a:solidFill>
                  <a:schemeClr val="bg1"/>
                </a:solidFill>
              </a:rPr>
              <a:t>OT </a:t>
            </a:r>
            <a:r>
              <a:rPr lang="en-US" sz="2200" dirty="0">
                <a:solidFill>
                  <a:schemeClr val="bg1"/>
                </a:solidFill>
              </a:rPr>
              <a:t>Priests were Mortal and Sinful but Jesus is Eternal and Sinless (</a:t>
            </a:r>
            <a:r>
              <a:rPr lang="en-US" sz="2200" dirty="0" err="1">
                <a:solidFill>
                  <a:schemeClr val="bg1"/>
                </a:solidFill>
              </a:rPr>
              <a:t>Heb</a:t>
            </a:r>
            <a:r>
              <a:rPr lang="en-US" sz="2200" dirty="0">
                <a:solidFill>
                  <a:schemeClr val="bg1"/>
                </a:solidFill>
              </a:rPr>
              <a:t> 7:23; </a:t>
            </a:r>
            <a:r>
              <a:rPr lang="en-US" sz="2200" dirty="0" err="1">
                <a:solidFill>
                  <a:schemeClr val="bg1"/>
                </a:solidFill>
              </a:rPr>
              <a:t>Heb</a:t>
            </a:r>
            <a:r>
              <a:rPr lang="en-US" sz="2200" dirty="0">
                <a:solidFill>
                  <a:schemeClr val="bg1"/>
                </a:solidFill>
              </a:rPr>
              <a:t> 5:3; 7:27; Ps </a:t>
            </a:r>
            <a:r>
              <a:rPr lang="en-US" sz="2200" dirty="0" smtClean="0">
                <a:solidFill>
                  <a:schemeClr val="bg1"/>
                </a:solidFill>
              </a:rPr>
              <a:t>110:4)</a:t>
            </a:r>
          </a:p>
          <a:p>
            <a:pPr marL="1371600" lvl="2" indent="-457200">
              <a:buAutoNum type="alphaLcPeriod"/>
            </a:pPr>
            <a:r>
              <a:rPr lang="en-US" sz="2200" dirty="0" smtClean="0">
                <a:solidFill>
                  <a:schemeClr val="bg1"/>
                </a:solidFill>
              </a:rPr>
              <a:t>Jesus</a:t>
            </a:r>
            <a:r>
              <a:rPr lang="en-US" sz="2200" dirty="0">
                <a:solidFill>
                  <a:schemeClr val="bg1"/>
                </a:solidFill>
              </a:rPr>
              <a:t>’ priestly work is both heavenly and earthly (</a:t>
            </a:r>
            <a:r>
              <a:rPr lang="en-US" sz="2200" dirty="0" err="1">
                <a:solidFill>
                  <a:schemeClr val="bg1"/>
                </a:solidFill>
              </a:rPr>
              <a:t>Heb</a:t>
            </a:r>
            <a:r>
              <a:rPr lang="en-US" sz="2200" dirty="0">
                <a:solidFill>
                  <a:schemeClr val="bg1"/>
                </a:solidFill>
              </a:rPr>
              <a:t> </a:t>
            </a:r>
            <a:r>
              <a:rPr lang="en-US" sz="2200" dirty="0" smtClean="0">
                <a:solidFill>
                  <a:schemeClr val="bg1"/>
                </a:solidFill>
              </a:rPr>
              <a:t>9:11)</a:t>
            </a:r>
          </a:p>
          <a:p>
            <a:pPr marL="1885950" lvl="3" indent="-514350">
              <a:buAutoNum type="romanLcPeriod"/>
            </a:pPr>
            <a:r>
              <a:rPr lang="en-US" sz="2200" dirty="0" smtClean="0">
                <a:solidFill>
                  <a:schemeClr val="bg1"/>
                </a:solidFill>
              </a:rPr>
              <a:t>The </a:t>
            </a:r>
            <a:r>
              <a:rPr lang="en-US" sz="2200" dirty="0">
                <a:solidFill>
                  <a:schemeClr val="bg1"/>
                </a:solidFill>
              </a:rPr>
              <a:t>Sacrificial System is an earthly reality alone and yet sin is against our God in </a:t>
            </a:r>
            <a:r>
              <a:rPr lang="en-US" sz="2200" dirty="0" smtClean="0">
                <a:solidFill>
                  <a:schemeClr val="bg1"/>
                </a:solidFill>
              </a:rPr>
              <a:t>heaven</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1977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477875"/>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1371600" lvl="2" indent="-457200">
              <a:buAutoNum type="alphaLcPeriod"/>
            </a:pPr>
            <a:r>
              <a:rPr lang="en-US" sz="2200" dirty="0" smtClean="0">
                <a:solidFill>
                  <a:schemeClr val="bg1"/>
                </a:solidFill>
              </a:rPr>
              <a:t>OT </a:t>
            </a:r>
            <a:r>
              <a:rPr lang="en-US" sz="2200" dirty="0">
                <a:solidFill>
                  <a:schemeClr val="bg1"/>
                </a:solidFill>
              </a:rPr>
              <a:t>Priests were Mortal and Sinful but Jesus is Eternal and Sinless (</a:t>
            </a:r>
            <a:r>
              <a:rPr lang="en-US" sz="2200" dirty="0" err="1">
                <a:solidFill>
                  <a:schemeClr val="bg1"/>
                </a:solidFill>
              </a:rPr>
              <a:t>Heb</a:t>
            </a:r>
            <a:r>
              <a:rPr lang="en-US" sz="2200" dirty="0">
                <a:solidFill>
                  <a:schemeClr val="bg1"/>
                </a:solidFill>
              </a:rPr>
              <a:t> 7:23; </a:t>
            </a:r>
            <a:r>
              <a:rPr lang="en-US" sz="2200" dirty="0" err="1">
                <a:solidFill>
                  <a:schemeClr val="bg1"/>
                </a:solidFill>
              </a:rPr>
              <a:t>Heb</a:t>
            </a:r>
            <a:r>
              <a:rPr lang="en-US" sz="2200" dirty="0">
                <a:solidFill>
                  <a:schemeClr val="bg1"/>
                </a:solidFill>
              </a:rPr>
              <a:t> 5:3; 7:27; Ps </a:t>
            </a:r>
            <a:r>
              <a:rPr lang="en-US" sz="2200" dirty="0" smtClean="0">
                <a:solidFill>
                  <a:schemeClr val="bg1"/>
                </a:solidFill>
              </a:rPr>
              <a:t>110:4)</a:t>
            </a:r>
          </a:p>
          <a:p>
            <a:pPr marL="1371600" lvl="2" indent="-457200">
              <a:buAutoNum type="alphaLcPeriod"/>
            </a:pPr>
            <a:r>
              <a:rPr lang="en-US" sz="2200" dirty="0" smtClean="0">
                <a:solidFill>
                  <a:schemeClr val="bg1"/>
                </a:solidFill>
              </a:rPr>
              <a:t>Jesus</a:t>
            </a:r>
            <a:r>
              <a:rPr lang="en-US" sz="2200" dirty="0">
                <a:solidFill>
                  <a:schemeClr val="bg1"/>
                </a:solidFill>
              </a:rPr>
              <a:t>’ priestly work is both heavenly and earthly (</a:t>
            </a:r>
            <a:r>
              <a:rPr lang="en-US" sz="2200" dirty="0" err="1">
                <a:solidFill>
                  <a:schemeClr val="bg1"/>
                </a:solidFill>
              </a:rPr>
              <a:t>Heb</a:t>
            </a:r>
            <a:r>
              <a:rPr lang="en-US" sz="2200" dirty="0">
                <a:solidFill>
                  <a:schemeClr val="bg1"/>
                </a:solidFill>
              </a:rPr>
              <a:t> </a:t>
            </a:r>
            <a:r>
              <a:rPr lang="en-US" sz="2200" dirty="0" smtClean="0">
                <a:solidFill>
                  <a:schemeClr val="bg1"/>
                </a:solidFill>
              </a:rPr>
              <a:t>9:11)</a:t>
            </a:r>
          </a:p>
          <a:p>
            <a:pPr marL="1885950" lvl="3" indent="-514350">
              <a:buAutoNum type="romanLcPeriod"/>
            </a:pPr>
            <a:r>
              <a:rPr lang="en-US" sz="2200" dirty="0" smtClean="0">
                <a:solidFill>
                  <a:schemeClr val="bg1"/>
                </a:solidFill>
              </a:rPr>
              <a:t>The </a:t>
            </a:r>
            <a:r>
              <a:rPr lang="en-US" sz="2200" dirty="0">
                <a:solidFill>
                  <a:schemeClr val="bg1"/>
                </a:solidFill>
              </a:rPr>
              <a:t>Sacrificial System is an earthly reality alone and yet sin is against our God in </a:t>
            </a:r>
            <a:r>
              <a:rPr lang="en-US" sz="2200" dirty="0" smtClean="0">
                <a:solidFill>
                  <a:schemeClr val="bg1"/>
                </a:solidFill>
              </a:rPr>
              <a:t>heaven</a:t>
            </a:r>
          </a:p>
          <a:p>
            <a:pPr marL="1371600" lvl="2" indent="-457200">
              <a:buAutoNum type="alphaLcPeriod"/>
            </a:pPr>
            <a:r>
              <a:rPr lang="en-US" sz="2200" dirty="0" smtClean="0">
                <a:solidFill>
                  <a:schemeClr val="bg1"/>
                </a:solidFill>
              </a:rPr>
              <a:t>The </a:t>
            </a:r>
            <a:r>
              <a:rPr lang="en-US" sz="2200" dirty="0">
                <a:solidFill>
                  <a:schemeClr val="bg1"/>
                </a:solidFill>
              </a:rPr>
              <a:t>OT Priesthood needs a Better Priestly Order (Psalm 110:4; </a:t>
            </a:r>
            <a:r>
              <a:rPr lang="en-US" sz="2200" dirty="0" err="1">
                <a:solidFill>
                  <a:schemeClr val="bg1"/>
                </a:solidFill>
              </a:rPr>
              <a:t>Heb</a:t>
            </a:r>
            <a:r>
              <a:rPr lang="en-US" sz="2200" dirty="0">
                <a:solidFill>
                  <a:schemeClr val="bg1"/>
                </a:solidFill>
              </a:rPr>
              <a:t> </a:t>
            </a:r>
            <a:r>
              <a:rPr lang="en-US" sz="2200" dirty="0" smtClean="0">
                <a:solidFill>
                  <a:schemeClr val="bg1"/>
                </a:solidFill>
              </a:rPr>
              <a:t>7:11ff)</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2087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4985980"/>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1371600" lvl="2" indent="-457200">
              <a:buAutoNum type="alphaLcPeriod"/>
            </a:pPr>
            <a:r>
              <a:rPr lang="en-US" sz="2200" dirty="0" smtClean="0">
                <a:solidFill>
                  <a:schemeClr val="bg1"/>
                </a:solidFill>
              </a:rPr>
              <a:t>OT </a:t>
            </a:r>
            <a:r>
              <a:rPr lang="en-US" sz="2200" dirty="0">
                <a:solidFill>
                  <a:schemeClr val="bg1"/>
                </a:solidFill>
              </a:rPr>
              <a:t>Priests were Mortal and Sinful but Jesus is Eternal and Sinless (</a:t>
            </a:r>
            <a:r>
              <a:rPr lang="en-US" sz="2200" dirty="0" err="1">
                <a:solidFill>
                  <a:schemeClr val="bg1"/>
                </a:solidFill>
              </a:rPr>
              <a:t>Heb</a:t>
            </a:r>
            <a:r>
              <a:rPr lang="en-US" sz="2200" dirty="0">
                <a:solidFill>
                  <a:schemeClr val="bg1"/>
                </a:solidFill>
              </a:rPr>
              <a:t> 7:23; </a:t>
            </a:r>
            <a:r>
              <a:rPr lang="en-US" sz="2200" dirty="0" err="1">
                <a:solidFill>
                  <a:schemeClr val="bg1"/>
                </a:solidFill>
              </a:rPr>
              <a:t>Heb</a:t>
            </a:r>
            <a:r>
              <a:rPr lang="en-US" sz="2200" dirty="0">
                <a:solidFill>
                  <a:schemeClr val="bg1"/>
                </a:solidFill>
              </a:rPr>
              <a:t> 5:3; 7:27; Ps </a:t>
            </a:r>
            <a:r>
              <a:rPr lang="en-US" sz="2200" dirty="0" smtClean="0">
                <a:solidFill>
                  <a:schemeClr val="bg1"/>
                </a:solidFill>
              </a:rPr>
              <a:t>110:4)</a:t>
            </a:r>
          </a:p>
          <a:p>
            <a:pPr marL="1371600" lvl="2" indent="-457200">
              <a:buAutoNum type="alphaLcPeriod"/>
            </a:pPr>
            <a:r>
              <a:rPr lang="en-US" sz="2200" dirty="0" smtClean="0">
                <a:solidFill>
                  <a:schemeClr val="bg1"/>
                </a:solidFill>
              </a:rPr>
              <a:t>Jesus</a:t>
            </a:r>
            <a:r>
              <a:rPr lang="en-US" sz="2200" dirty="0">
                <a:solidFill>
                  <a:schemeClr val="bg1"/>
                </a:solidFill>
              </a:rPr>
              <a:t>’ priestly work is both heavenly and earthly (</a:t>
            </a:r>
            <a:r>
              <a:rPr lang="en-US" sz="2200" dirty="0" err="1">
                <a:solidFill>
                  <a:schemeClr val="bg1"/>
                </a:solidFill>
              </a:rPr>
              <a:t>Heb</a:t>
            </a:r>
            <a:r>
              <a:rPr lang="en-US" sz="2200" dirty="0">
                <a:solidFill>
                  <a:schemeClr val="bg1"/>
                </a:solidFill>
              </a:rPr>
              <a:t> </a:t>
            </a:r>
            <a:r>
              <a:rPr lang="en-US" sz="2200" dirty="0" smtClean="0">
                <a:solidFill>
                  <a:schemeClr val="bg1"/>
                </a:solidFill>
              </a:rPr>
              <a:t>9:11)</a:t>
            </a:r>
          </a:p>
          <a:p>
            <a:pPr marL="1885950" lvl="3" indent="-514350">
              <a:buAutoNum type="romanLcPeriod"/>
            </a:pPr>
            <a:r>
              <a:rPr lang="en-US" sz="2200" dirty="0" smtClean="0">
                <a:solidFill>
                  <a:schemeClr val="bg1"/>
                </a:solidFill>
              </a:rPr>
              <a:t>The </a:t>
            </a:r>
            <a:r>
              <a:rPr lang="en-US" sz="2200" dirty="0">
                <a:solidFill>
                  <a:schemeClr val="bg1"/>
                </a:solidFill>
              </a:rPr>
              <a:t>Sacrificial System is an earthly reality alone and yet sin is against our God in </a:t>
            </a:r>
            <a:r>
              <a:rPr lang="en-US" sz="2200" dirty="0" smtClean="0">
                <a:solidFill>
                  <a:schemeClr val="bg1"/>
                </a:solidFill>
              </a:rPr>
              <a:t>heaven</a:t>
            </a:r>
          </a:p>
          <a:p>
            <a:pPr marL="1371600" lvl="2" indent="-457200">
              <a:buAutoNum type="alphaLcPeriod"/>
            </a:pPr>
            <a:r>
              <a:rPr lang="en-US" sz="2200" dirty="0" smtClean="0">
                <a:solidFill>
                  <a:schemeClr val="bg1"/>
                </a:solidFill>
              </a:rPr>
              <a:t>The </a:t>
            </a:r>
            <a:r>
              <a:rPr lang="en-US" sz="2200" dirty="0">
                <a:solidFill>
                  <a:schemeClr val="bg1"/>
                </a:solidFill>
              </a:rPr>
              <a:t>OT Priesthood needs a Better Priestly Order (Psalm 110:4; </a:t>
            </a:r>
            <a:r>
              <a:rPr lang="en-US" sz="2200" dirty="0" err="1">
                <a:solidFill>
                  <a:schemeClr val="bg1"/>
                </a:solidFill>
              </a:rPr>
              <a:t>Heb</a:t>
            </a:r>
            <a:r>
              <a:rPr lang="en-US" sz="2200" dirty="0">
                <a:solidFill>
                  <a:schemeClr val="bg1"/>
                </a:solidFill>
              </a:rPr>
              <a:t> </a:t>
            </a:r>
            <a:r>
              <a:rPr lang="en-US" sz="2200" dirty="0" smtClean="0">
                <a:solidFill>
                  <a:schemeClr val="bg1"/>
                </a:solidFill>
              </a:rPr>
              <a:t>7:11ff)</a:t>
            </a:r>
          </a:p>
          <a:p>
            <a:pPr marL="1885950" lvl="3" indent="-514350">
              <a:buAutoNum type="romanLcPeriod"/>
            </a:pPr>
            <a:r>
              <a:rPr lang="en-US" sz="2200" dirty="0" smtClean="0">
                <a:solidFill>
                  <a:schemeClr val="bg1"/>
                </a:solidFill>
              </a:rPr>
              <a:t>Jesus’s </a:t>
            </a:r>
            <a:r>
              <a:rPr lang="en-US" sz="2200" dirty="0">
                <a:solidFill>
                  <a:schemeClr val="bg1"/>
                </a:solidFill>
              </a:rPr>
              <a:t>priesthood comes from </a:t>
            </a:r>
            <a:r>
              <a:rPr lang="en-US" sz="2200" dirty="0" smtClean="0">
                <a:solidFill>
                  <a:schemeClr val="bg1"/>
                </a:solidFill>
              </a:rPr>
              <a:t>Melchizedek </a:t>
            </a:r>
            <a:r>
              <a:rPr lang="en-US" sz="2200" dirty="0">
                <a:solidFill>
                  <a:schemeClr val="bg1"/>
                </a:solidFill>
              </a:rPr>
              <a:t>(Gen 14; Psalm 110) </a:t>
            </a:r>
            <a:endParaRPr lang="en-US" sz="2200" dirty="0">
              <a:solidFill>
                <a:schemeClr val="bg1"/>
              </a:solidFill>
            </a:endParaRPr>
          </a:p>
          <a:p>
            <a:pPr marL="457200" indent="-457200">
              <a:buAutoNum type="alphaLcPeriod"/>
            </a:pPr>
            <a:endParaRPr lang="en-US" sz="2400" dirty="0">
              <a:solidFill>
                <a:schemeClr val="bg1"/>
              </a:solidFill>
            </a:endParaRPr>
          </a:p>
          <a:p>
            <a:pPr marL="457200" indent="-457200">
              <a:buAutoNum type="alphaLcPeriod"/>
            </a:pPr>
            <a:endParaRPr lang="en-US" sz="2400" dirty="0">
              <a:solidFill>
                <a:schemeClr val="bg1"/>
              </a:solidFill>
            </a:endParaRPr>
          </a:p>
          <a:p>
            <a:pPr marL="457200" indent="-457200">
              <a:buAutoNum type="alpha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6795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5324535"/>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1371600" lvl="2" indent="-457200">
              <a:buAutoNum type="alphaLcPeriod"/>
            </a:pPr>
            <a:r>
              <a:rPr lang="en-US" sz="2200" dirty="0" smtClean="0">
                <a:solidFill>
                  <a:schemeClr val="bg1"/>
                </a:solidFill>
              </a:rPr>
              <a:t>OT </a:t>
            </a:r>
            <a:r>
              <a:rPr lang="en-US" sz="2200" dirty="0">
                <a:solidFill>
                  <a:schemeClr val="bg1"/>
                </a:solidFill>
              </a:rPr>
              <a:t>Priests were Mortal and Sinful but Jesus is Eternal and Sinless (</a:t>
            </a:r>
            <a:r>
              <a:rPr lang="en-US" sz="2200" dirty="0" err="1">
                <a:solidFill>
                  <a:schemeClr val="bg1"/>
                </a:solidFill>
              </a:rPr>
              <a:t>Heb</a:t>
            </a:r>
            <a:r>
              <a:rPr lang="en-US" sz="2200" dirty="0">
                <a:solidFill>
                  <a:schemeClr val="bg1"/>
                </a:solidFill>
              </a:rPr>
              <a:t> 7:23; </a:t>
            </a:r>
            <a:r>
              <a:rPr lang="en-US" sz="2200" dirty="0" err="1">
                <a:solidFill>
                  <a:schemeClr val="bg1"/>
                </a:solidFill>
              </a:rPr>
              <a:t>Heb</a:t>
            </a:r>
            <a:r>
              <a:rPr lang="en-US" sz="2200" dirty="0">
                <a:solidFill>
                  <a:schemeClr val="bg1"/>
                </a:solidFill>
              </a:rPr>
              <a:t> 5:3; 7:27; Ps </a:t>
            </a:r>
            <a:r>
              <a:rPr lang="en-US" sz="2200" dirty="0" smtClean="0">
                <a:solidFill>
                  <a:schemeClr val="bg1"/>
                </a:solidFill>
              </a:rPr>
              <a:t>110:4)</a:t>
            </a:r>
          </a:p>
          <a:p>
            <a:pPr marL="1371600" lvl="2" indent="-457200">
              <a:buAutoNum type="alphaLcPeriod"/>
            </a:pPr>
            <a:r>
              <a:rPr lang="en-US" sz="2200" dirty="0" smtClean="0">
                <a:solidFill>
                  <a:schemeClr val="bg1"/>
                </a:solidFill>
              </a:rPr>
              <a:t>Jesus</a:t>
            </a:r>
            <a:r>
              <a:rPr lang="en-US" sz="2200" dirty="0">
                <a:solidFill>
                  <a:schemeClr val="bg1"/>
                </a:solidFill>
              </a:rPr>
              <a:t>’ priestly work is both heavenly and earthly (</a:t>
            </a:r>
            <a:r>
              <a:rPr lang="en-US" sz="2200" dirty="0" err="1">
                <a:solidFill>
                  <a:schemeClr val="bg1"/>
                </a:solidFill>
              </a:rPr>
              <a:t>Heb</a:t>
            </a:r>
            <a:r>
              <a:rPr lang="en-US" sz="2200" dirty="0">
                <a:solidFill>
                  <a:schemeClr val="bg1"/>
                </a:solidFill>
              </a:rPr>
              <a:t> </a:t>
            </a:r>
            <a:r>
              <a:rPr lang="en-US" sz="2200" dirty="0" smtClean="0">
                <a:solidFill>
                  <a:schemeClr val="bg1"/>
                </a:solidFill>
              </a:rPr>
              <a:t>9:11)</a:t>
            </a:r>
          </a:p>
          <a:p>
            <a:pPr marL="1885950" lvl="3" indent="-514350">
              <a:buAutoNum type="romanLcPeriod"/>
            </a:pPr>
            <a:r>
              <a:rPr lang="en-US" sz="2200" dirty="0" smtClean="0">
                <a:solidFill>
                  <a:schemeClr val="bg1"/>
                </a:solidFill>
              </a:rPr>
              <a:t>The </a:t>
            </a:r>
            <a:r>
              <a:rPr lang="en-US" sz="2200" dirty="0">
                <a:solidFill>
                  <a:schemeClr val="bg1"/>
                </a:solidFill>
              </a:rPr>
              <a:t>Sacrificial System is an earthly reality alone and yet sin is against our God in </a:t>
            </a:r>
            <a:r>
              <a:rPr lang="en-US" sz="2200" dirty="0" smtClean="0">
                <a:solidFill>
                  <a:schemeClr val="bg1"/>
                </a:solidFill>
              </a:rPr>
              <a:t>heaven</a:t>
            </a:r>
          </a:p>
          <a:p>
            <a:pPr marL="1371600" lvl="2" indent="-457200">
              <a:buAutoNum type="alphaLcPeriod"/>
            </a:pPr>
            <a:r>
              <a:rPr lang="en-US" sz="2200" dirty="0" smtClean="0">
                <a:solidFill>
                  <a:schemeClr val="bg1"/>
                </a:solidFill>
              </a:rPr>
              <a:t>The </a:t>
            </a:r>
            <a:r>
              <a:rPr lang="en-US" sz="2200" dirty="0">
                <a:solidFill>
                  <a:schemeClr val="bg1"/>
                </a:solidFill>
              </a:rPr>
              <a:t>OT Priesthood needs a Better Priestly Order (Psalm 110:4; </a:t>
            </a:r>
            <a:r>
              <a:rPr lang="en-US" sz="2200" dirty="0" err="1">
                <a:solidFill>
                  <a:schemeClr val="bg1"/>
                </a:solidFill>
              </a:rPr>
              <a:t>Heb</a:t>
            </a:r>
            <a:r>
              <a:rPr lang="en-US" sz="2200" dirty="0">
                <a:solidFill>
                  <a:schemeClr val="bg1"/>
                </a:solidFill>
              </a:rPr>
              <a:t> </a:t>
            </a:r>
            <a:r>
              <a:rPr lang="en-US" sz="2200" dirty="0" smtClean="0">
                <a:solidFill>
                  <a:schemeClr val="bg1"/>
                </a:solidFill>
              </a:rPr>
              <a:t>7:11ff)</a:t>
            </a:r>
          </a:p>
          <a:p>
            <a:pPr marL="1885950" lvl="3" indent="-514350">
              <a:buAutoNum type="romanLcPeriod"/>
            </a:pPr>
            <a:r>
              <a:rPr lang="en-US" sz="2200" dirty="0" smtClean="0">
                <a:solidFill>
                  <a:schemeClr val="bg1"/>
                </a:solidFill>
              </a:rPr>
              <a:t>Jesus’s </a:t>
            </a:r>
            <a:r>
              <a:rPr lang="en-US" sz="2200" dirty="0">
                <a:solidFill>
                  <a:schemeClr val="bg1"/>
                </a:solidFill>
              </a:rPr>
              <a:t>priesthood comes from </a:t>
            </a:r>
            <a:r>
              <a:rPr lang="en-US" sz="2200" dirty="0" smtClean="0">
                <a:solidFill>
                  <a:schemeClr val="bg1"/>
                </a:solidFill>
              </a:rPr>
              <a:t>Melchizedek </a:t>
            </a:r>
            <a:r>
              <a:rPr lang="en-US" sz="2200" dirty="0">
                <a:solidFill>
                  <a:schemeClr val="bg1"/>
                </a:solidFill>
              </a:rPr>
              <a:t>(Gen 14; Psalm 110) </a:t>
            </a:r>
            <a:endParaRPr lang="en-US" sz="2200" dirty="0">
              <a:solidFill>
                <a:schemeClr val="bg1"/>
              </a:solidFill>
            </a:endParaRPr>
          </a:p>
          <a:p>
            <a:pPr marL="2286000" lvl="4" indent="-457200">
              <a:buAutoNum type="arabicPeriod"/>
            </a:pPr>
            <a:r>
              <a:rPr lang="en-US" sz="2200" dirty="0" smtClean="0">
                <a:solidFill>
                  <a:schemeClr val="bg1"/>
                </a:solidFill>
              </a:rPr>
              <a:t>King </a:t>
            </a:r>
            <a:r>
              <a:rPr lang="en-US" sz="2200" dirty="0">
                <a:solidFill>
                  <a:schemeClr val="bg1"/>
                </a:solidFill>
              </a:rPr>
              <a:t>of </a:t>
            </a:r>
            <a:r>
              <a:rPr lang="en-US" sz="2200" dirty="0" smtClean="0">
                <a:solidFill>
                  <a:schemeClr val="bg1"/>
                </a:solidFill>
              </a:rPr>
              <a:t>righteousness</a:t>
            </a:r>
          </a:p>
          <a:p>
            <a:pPr marL="457200" indent="-457200">
              <a:buAutoNum type="alphaLcPeriod"/>
            </a:pPr>
            <a:endParaRPr lang="en-US" sz="2400" dirty="0">
              <a:solidFill>
                <a:schemeClr val="bg1"/>
              </a:solidFill>
            </a:endParaRPr>
          </a:p>
          <a:p>
            <a:pPr marL="457200" indent="-457200">
              <a:buAutoNum type="alphaLcPeriod"/>
            </a:pPr>
            <a:endParaRPr lang="en-US" sz="2400" dirty="0">
              <a:solidFill>
                <a:schemeClr val="bg1"/>
              </a:solidFill>
            </a:endParaRPr>
          </a:p>
          <a:p>
            <a:pPr marL="457200" indent="-457200">
              <a:buAutoNum type="alpha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3098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5262979"/>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1371600" lvl="2" indent="-457200">
              <a:buAutoNum type="alphaLcPeriod"/>
            </a:pPr>
            <a:r>
              <a:rPr lang="en-US" sz="2200" dirty="0" smtClean="0">
                <a:solidFill>
                  <a:schemeClr val="bg1"/>
                </a:solidFill>
              </a:rPr>
              <a:t>OT </a:t>
            </a:r>
            <a:r>
              <a:rPr lang="en-US" sz="2200" dirty="0">
                <a:solidFill>
                  <a:schemeClr val="bg1"/>
                </a:solidFill>
              </a:rPr>
              <a:t>Priests were Mortal and Sinful but Jesus is Eternal and Sinless (</a:t>
            </a:r>
            <a:r>
              <a:rPr lang="en-US" sz="2200" dirty="0" err="1">
                <a:solidFill>
                  <a:schemeClr val="bg1"/>
                </a:solidFill>
              </a:rPr>
              <a:t>Heb</a:t>
            </a:r>
            <a:r>
              <a:rPr lang="en-US" sz="2200" dirty="0">
                <a:solidFill>
                  <a:schemeClr val="bg1"/>
                </a:solidFill>
              </a:rPr>
              <a:t> 7:23; </a:t>
            </a:r>
            <a:r>
              <a:rPr lang="en-US" sz="2200" dirty="0" err="1">
                <a:solidFill>
                  <a:schemeClr val="bg1"/>
                </a:solidFill>
              </a:rPr>
              <a:t>Heb</a:t>
            </a:r>
            <a:r>
              <a:rPr lang="en-US" sz="2200" dirty="0">
                <a:solidFill>
                  <a:schemeClr val="bg1"/>
                </a:solidFill>
              </a:rPr>
              <a:t> 5:3; 7:27; Ps </a:t>
            </a:r>
            <a:r>
              <a:rPr lang="en-US" sz="2200" dirty="0" smtClean="0">
                <a:solidFill>
                  <a:schemeClr val="bg1"/>
                </a:solidFill>
              </a:rPr>
              <a:t>110:4)</a:t>
            </a:r>
          </a:p>
          <a:p>
            <a:pPr marL="1371600" lvl="2" indent="-457200">
              <a:buAutoNum type="alphaLcPeriod"/>
            </a:pPr>
            <a:r>
              <a:rPr lang="en-US" sz="2200" dirty="0" smtClean="0">
                <a:solidFill>
                  <a:schemeClr val="bg1"/>
                </a:solidFill>
              </a:rPr>
              <a:t>Jesus</a:t>
            </a:r>
            <a:r>
              <a:rPr lang="en-US" sz="2200" dirty="0">
                <a:solidFill>
                  <a:schemeClr val="bg1"/>
                </a:solidFill>
              </a:rPr>
              <a:t>’ priestly work is both heavenly and earthly (</a:t>
            </a:r>
            <a:r>
              <a:rPr lang="en-US" sz="2200" dirty="0" err="1">
                <a:solidFill>
                  <a:schemeClr val="bg1"/>
                </a:solidFill>
              </a:rPr>
              <a:t>Heb</a:t>
            </a:r>
            <a:r>
              <a:rPr lang="en-US" sz="2200" dirty="0">
                <a:solidFill>
                  <a:schemeClr val="bg1"/>
                </a:solidFill>
              </a:rPr>
              <a:t> </a:t>
            </a:r>
            <a:r>
              <a:rPr lang="en-US" sz="2200" dirty="0" smtClean="0">
                <a:solidFill>
                  <a:schemeClr val="bg1"/>
                </a:solidFill>
              </a:rPr>
              <a:t>9:11)</a:t>
            </a:r>
          </a:p>
          <a:p>
            <a:pPr marL="1885950" lvl="3" indent="-514350">
              <a:buAutoNum type="romanLcPeriod"/>
            </a:pPr>
            <a:r>
              <a:rPr lang="en-US" sz="2200" dirty="0" smtClean="0">
                <a:solidFill>
                  <a:schemeClr val="bg1"/>
                </a:solidFill>
              </a:rPr>
              <a:t>The </a:t>
            </a:r>
            <a:r>
              <a:rPr lang="en-US" sz="2200" dirty="0">
                <a:solidFill>
                  <a:schemeClr val="bg1"/>
                </a:solidFill>
              </a:rPr>
              <a:t>Sacrificial System is an earthly reality alone and yet sin is against our God in </a:t>
            </a:r>
            <a:r>
              <a:rPr lang="en-US" sz="2200" dirty="0" smtClean="0">
                <a:solidFill>
                  <a:schemeClr val="bg1"/>
                </a:solidFill>
              </a:rPr>
              <a:t>heaven</a:t>
            </a:r>
          </a:p>
          <a:p>
            <a:pPr marL="1371600" lvl="2" indent="-457200">
              <a:buAutoNum type="alphaLcPeriod"/>
            </a:pPr>
            <a:r>
              <a:rPr lang="en-US" sz="2200" dirty="0" smtClean="0">
                <a:solidFill>
                  <a:schemeClr val="bg1"/>
                </a:solidFill>
              </a:rPr>
              <a:t>The </a:t>
            </a:r>
            <a:r>
              <a:rPr lang="en-US" sz="2200" dirty="0">
                <a:solidFill>
                  <a:schemeClr val="bg1"/>
                </a:solidFill>
              </a:rPr>
              <a:t>OT Priesthood needs a Better Priestly Order (Psalm 110:4; </a:t>
            </a:r>
            <a:r>
              <a:rPr lang="en-US" sz="2200" dirty="0" err="1">
                <a:solidFill>
                  <a:schemeClr val="bg1"/>
                </a:solidFill>
              </a:rPr>
              <a:t>Heb</a:t>
            </a:r>
            <a:r>
              <a:rPr lang="en-US" sz="2200" dirty="0">
                <a:solidFill>
                  <a:schemeClr val="bg1"/>
                </a:solidFill>
              </a:rPr>
              <a:t> </a:t>
            </a:r>
            <a:r>
              <a:rPr lang="en-US" sz="2200" dirty="0" smtClean="0">
                <a:solidFill>
                  <a:schemeClr val="bg1"/>
                </a:solidFill>
              </a:rPr>
              <a:t>7:11ff)</a:t>
            </a:r>
          </a:p>
          <a:p>
            <a:pPr marL="1885950" lvl="3" indent="-514350">
              <a:buAutoNum type="romanLcPeriod"/>
            </a:pPr>
            <a:r>
              <a:rPr lang="en-US" sz="2200" dirty="0" smtClean="0">
                <a:solidFill>
                  <a:schemeClr val="bg1"/>
                </a:solidFill>
              </a:rPr>
              <a:t>Jesus’s </a:t>
            </a:r>
            <a:r>
              <a:rPr lang="en-US" sz="2200" dirty="0">
                <a:solidFill>
                  <a:schemeClr val="bg1"/>
                </a:solidFill>
              </a:rPr>
              <a:t>priesthood comes from </a:t>
            </a:r>
            <a:r>
              <a:rPr lang="en-US" sz="2200" dirty="0" smtClean="0">
                <a:solidFill>
                  <a:schemeClr val="bg1"/>
                </a:solidFill>
              </a:rPr>
              <a:t>Melchizedek </a:t>
            </a:r>
            <a:r>
              <a:rPr lang="en-US" sz="2200" dirty="0">
                <a:solidFill>
                  <a:schemeClr val="bg1"/>
                </a:solidFill>
              </a:rPr>
              <a:t>(Gen 14; Psalm 110) </a:t>
            </a:r>
            <a:endParaRPr lang="en-US" sz="2200" dirty="0">
              <a:solidFill>
                <a:schemeClr val="bg1"/>
              </a:solidFill>
            </a:endParaRPr>
          </a:p>
          <a:p>
            <a:pPr marL="2286000" lvl="4" indent="-457200">
              <a:buAutoNum type="arabicPeriod"/>
            </a:pPr>
            <a:r>
              <a:rPr lang="en-US" sz="2200" dirty="0" smtClean="0">
                <a:solidFill>
                  <a:schemeClr val="bg1"/>
                </a:solidFill>
              </a:rPr>
              <a:t>King </a:t>
            </a:r>
            <a:r>
              <a:rPr lang="en-US" sz="2200" dirty="0">
                <a:solidFill>
                  <a:schemeClr val="bg1"/>
                </a:solidFill>
              </a:rPr>
              <a:t>of </a:t>
            </a:r>
            <a:r>
              <a:rPr lang="en-US" sz="2200" dirty="0" smtClean="0">
                <a:solidFill>
                  <a:schemeClr val="bg1"/>
                </a:solidFill>
              </a:rPr>
              <a:t>righteousness</a:t>
            </a:r>
          </a:p>
          <a:p>
            <a:pPr marL="2286000" lvl="4" indent="-457200">
              <a:buAutoNum type="arabicPeriod"/>
            </a:pPr>
            <a:r>
              <a:rPr lang="en-US" sz="2200" dirty="0" smtClean="0">
                <a:solidFill>
                  <a:schemeClr val="bg1"/>
                </a:solidFill>
              </a:rPr>
              <a:t>Without </a:t>
            </a:r>
            <a:r>
              <a:rPr lang="en-US" sz="2200" dirty="0">
                <a:solidFill>
                  <a:schemeClr val="bg1"/>
                </a:solidFill>
              </a:rPr>
              <a:t>father, mother, </a:t>
            </a:r>
            <a:r>
              <a:rPr lang="en-US" sz="2200" dirty="0" smtClean="0">
                <a:solidFill>
                  <a:schemeClr val="bg1"/>
                </a:solidFill>
              </a:rPr>
              <a:t>genealogy</a:t>
            </a:r>
          </a:p>
          <a:p>
            <a:pPr lvl="2"/>
            <a:r>
              <a:rPr lang="en-US" sz="2200" dirty="0" smtClean="0">
                <a:solidFill>
                  <a:schemeClr val="bg1"/>
                </a:solidFill>
              </a:rPr>
              <a:t>	</a:t>
            </a:r>
            <a:endParaRPr lang="en-US" sz="2400" dirty="0">
              <a:solidFill>
                <a:schemeClr val="bg1"/>
              </a:solidFill>
            </a:endParaRPr>
          </a:p>
          <a:p>
            <a:pPr marL="457200" indent="-457200">
              <a:buAutoNum type="alpha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9393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6432530"/>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1371600" lvl="2" indent="-457200">
              <a:buAutoNum type="alphaLcPeriod"/>
            </a:pPr>
            <a:r>
              <a:rPr lang="en-US" sz="2200" dirty="0" smtClean="0">
                <a:solidFill>
                  <a:schemeClr val="bg1"/>
                </a:solidFill>
              </a:rPr>
              <a:t>OT </a:t>
            </a:r>
            <a:r>
              <a:rPr lang="en-US" sz="2200" dirty="0">
                <a:solidFill>
                  <a:schemeClr val="bg1"/>
                </a:solidFill>
              </a:rPr>
              <a:t>Priests were Mortal and Sinful but Jesus is Eternal and Sinless (</a:t>
            </a:r>
            <a:r>
              <a:rPr lang="en-US" sz="2200" dirty="0" err="1">
                <a:solidFill>
                  <a:schemeClr val="bg1"/>
                </a:solidFill>
              </a:rPr>
              <a:t>Heb</a:t>
            </a:r>
            <a:r>
              <a:rPr lang="en-US" sz="2200" dirty="0">
                <a:solidFill>
                  <a:schemeClr val="bg1"/>
                </a:solidFill>
              </a:rPr>
              <a:t> 7:23; </a:t>
            </a:r>
            <a:r>
              <a:rPr lang="en-US" sz="2200" dirty="0" err="1">
                <a:solidFill>
                  <a:schemeClr val="bg1"/>
                </a:solidFill>
              </a:rPr>
              <a:t>Heb</a:t>
            </a:r>
            <a:r>
              <a:rPr lang="en-US" sz="2200" dirty="0">
                <a:solidFill>
                  <a:schemeClr val="bg1"/>
                </a:solidFill>
              </a:rPr>
              <a:t> 5:3; 7:27; Ps </a:t>
            </a:r>
            <a:r>
              <a:rPr lang="en-US" sz="2200" dirty="0" smtClean="0">
                <a:solidFill>
                  <a:schemeClr val="bg1"/>
                </a:solidFill>
              </a:rPr>
              <a:t>110:4)</a:t>
            </a:r>
          </a:p>
          <a:p>
            <a:pPr marL="1371600" lvl="2" indent="-457200">
              <a:buAutoNum type="alphaLcPeriod"/>
            </a:pPr>
            <a:r>
              <a:rPr lang="en-US" sz="2200" dirty="0" smtClean="0">
                <a:solidFill>
                  <a:schemeClr val="bg1"/>
                </a:solidFill>
              </a:rPr>
              <a:t>Jesus</a:t>
            </a:r>
            <a:r>
              <a:rPr lang="en-US" sz="2200" dirty="0">
                <a:solidFill>
                  <a:schemeClr val="bg1"/>
                </a:solidFill>
              </a:rPr>
              <a:t>’ priestly work is both heavenly and earthly (</a:t>
            </a:r>
            <a:r>
              <a:rPr lang="en-US" sz="2200" dirty="0" err="1">
                <a:solidFill>
                  <a:schemeClr val="bg1"/>
                </a:solidFill>
              </a:rPr>
              <a:t>Heb</a:t>
            </a:r>
            <a:r>
              <a:rPr lang="en-US" sz="2200" dirty="0">
                <a:solidFill>
                  <a:schemeClr val="bg1"/>
                </a:solidFill>
              </a:rPr>
              <a:t> </a:t>
            </a:r>
            <a:r>
              <a:rPr lang="en-US" sz="2200" dirty="0" smtClean="0">
                <a:solidFill>
                  <a:schemeClr val="bg1"/>
                </a:solidFill>
              </a:rPr>
              <a:t>9:11)</a:t>
            </a:r>
          </a:p>
          <a:p>
            <a:pPr marL="1885950" lvl="3" indent="-514350">
              <a:buAutoNum type="romanLcPeriod"/>
            </a:pPr>
            <a:r>
              <a:rPr lang="en-US" sz="2200" dirty="0" smtClean="0">
                <a:solidFill>
                  <a:schemeClr val="bg1"/>
                </a:solidFill>
              </a:rPr>
              <a:t>The </a:t>
            </a:r>
            <a:r>
              <a:rPr lang="en-US" sz="2200" dirty="0">
                <a:solidFill>
                  <a:schemeClr val="bg1"/>
                </a:solidFill>
              </a:rPr>
              <a:t>Sacrificial System is an earthly reality alone and yet sin is against our God in </a:t>
            </a:r>
            <a:r>
              <a:rPr lang="en-US" sz="2200" dirty="0" smtClean="0">
                <a:solidFill>
                  <a:schemeClr val="bg1"/>
                </a:solidFill>
              </a:rPr>
              <a:t>heaven</a:t>
            </a:r>
          </a:p>
          <a:p>
            <a:pPr marL="1371600" lvl="2" indent="-457200">
              <a:buAutoNum type="alphaLcPeriod"/>
            </a:pPr>
            <a:r>
              <a:rPr lang="en-US" sz="2200" dirty="0" smtClean="0">
                <a:solidFill>
                  <a:schemeClr val="bg1"/>
                </a:solidFill>
              </a:rPr>
              <a:t>The </a:t>
            </a:r>
            <a:r>
              <a:rPr lang="en-US" sz="2200" dirty="0">
                <a:solidFill>
                  <a:schemeClr val="bg1"/>
                </a:solidFill>
              </a:rPr>
              <a:t>OT Priesthood needs a Better Priestly Order (Psalm 110:4; </a:t>
            </a:r>
            <a:r>
              <a:rPr lang="en-US" sz="2200" dirty="0" err="1">
                <a:solidFill>
                  <a:schemeClr val="bg1"/>
                </a:solidFill>
              </a:rPr>
              <a:t>Heb</a:t>
            </a:r>
            <a:r>
              <a:rPr lang="en-US" sz="2200" dirty="0">
                <a:solidFill>
                  <a:schemeClr val="bg1"/>
                </a:solidFill>
              </a:rPr>
              <a:t> </a:t>
            </a:r>
            <a:r>
              <a:rPr lang="en-US" sz="2200" dirty="0" smtClean="0">
                <a:solidFill>
                  <a:schemeClr val="bg1"/>
                </a:solidFill>
              </a:rPr>
              <a:t>7:11ff)</a:t>
            </a:r>
          </a:p>
          <a:p>
            <a:pPr marL="1885950" lvl="3" indent="-514350">
              <a:buAutoNum type="romanLcPeriod"/>
            </a:pPr>
            <a:r>
              <a:rPr lang="en-US" sz="2200" dirty="0" smtClean="0">
                <a:solidFill>
                  <a:schemeClr val="bg1"/>
                </a:solidFill>
              </a:rPr>
              <a:t>Jesus’s </a:t>
            </a:r>
            <a:r>
              <a:rPr lang="en-US" sz="2200" dirty="0">
                <a:solidFill>
                  <a:schemeClr val="bg1"/>
                </a:solidFill>
              </a:rPr>
              <a:t>priesthood comes from </a:t>
            </a:r>
            <a:r>
              <a:rPr lang="en-US" sz="2200" dirty="0" smtClean="0">
                <a:solidFill>
                  <a:schemeClr val="bg1"/>
                </a:solidFill>
              </a:rPr>
              <a:t>Melchizedek </a:t>
            </a:r>
            <a:r>
              <a:rPr lang="en-US" sz="2200" dirty="0">
                <a:solidFill>
                  <a:schemeClr val="bg1"/>
                </a:solidFill>
              </a:rPr>
              <a:t>(Gen 14; Psalm 110) </a:t>
            </a:r>
            <a:endParaRPr lang="en-US" sz="2200" dirty="0">
              <a:solidFill>
                <a:schemeClr val="bg1"/>
              </a:solidFill>
            </a:endParaRPr>
          </a:p>
          <a:p>
            <a:pPr marL="2286000" lvl="4" indent="-457200">
              <a:buAutoNum type="arabicPeriod"/>
            </a:pPr>
            <a:r>
              <a:rPr lang="en-US" sz="2200" dirty="0" smtClean="0">
                <a:solidFill>
                  <a:schemeClr val="bg1"/>
                </a:solidFill>
              </a:rPr>
              <a:t>King </a:t>
            </a:r>
            <a:r>
              <a:rPr lang="en-US" sz="2200" dirty="0">
                <a:solidFill>
                  <a:schemeClr val="bg1"/>
                </a:solidFill>
              </a:rPr>
              <a:t>of </a:t>
            </a:r>
            <a:r>
              <a:rPr lang="en-US" sz="2200" dirty="0" smtClean="0">
                <a:solidFill>
                  <a:schemeClr val="bg1"/>
                </a:solidFill>
              </a:rPr>
              <a:t>righteousness</a:t>
            </a:r>
          </a:p>
          <a:p>
            <a:pPr marL="2286000" lvl="4" indent="-457200">
              <a:buAutoNum type="arabicPeriod"/>
            </a:pPr>
            <a:r>
              <a:rPr lang="en-US" sz="2200" dirty="0" smtClean="0">
                <a:solidFill>
                  <a:schemeClr val="bg1"/>
                </a:solidFill>
              </a:rPr>
              <a:t>Without </a:t>
            </a:r>
            <a:r>
              <a:rPr lang="en-US" sz="2200" dirty="0">
                <a:solidFill>
                  <a:schemeClr val="bg1"/>
                </a:solidFill>
              </a:rPr>
              <a:t>father, mother, </a:t>
            </a:r>
            <a:r>
              <a:rPr lang="en-US" sz="2200" dirty="0" smtClean="0">
                <a:solidFill>
                  <a:schemeClr val="bg1"/>
                </a:solidFill>
              </a:rPr>
              <a:t>genealogy</a:t>
            </a:r>
          </a:p>
          <a:p>
            <a:pPr lvl="2"/>
            <a:r>
              <a:rPr lang="en-US" sz="2200" dirty="0" smtClean="0">
                <a:solidFill>
                  <a:schemeClr val="bg1"/>
                </a:solidFill>
              </a:rPr>
              <a:t>	ii. 	Like </a:t>
            </a:r>
            <a:r>
              <a:rPr lang="en-US" sz="2200" dirty="0">
                <a:solidFill>
                  <a:schemeClr val="bg1"/>
                </a:solidFill>
              </a:rPr>
              <a:t>the son of God: he is one of greatness; one before the Levitical line and whose </a:t>
            </a:r>
            <a:r>
              <a:rPr lang="en-US" sz="2200" dirty="0" smtClean="0">
                <a:solidFill>
                  <a:schemeClr val="bg1"/>
                </a:solidFill>
              </a:rPr>
              <a:t>		priesthood </a:t>
            </a:r>
            <a:r>
              <a:rPr lang="en-US" sz="2200" dirty="0">
                <a:solidFill>
                  <a:schemeClr val="bg1"/>
                </a:solidFill>
              </a:rPr>
              <a:t>is beyond that of Aaron/Levi</a:t>
            </a:r>
          </a:p>
          <a:p>
            <a:pPr marL="457200" indent="-457200">
              <a:buAutoNum type="alphaLcPeriod"/>
            </a:pPr>
            <a:endParaRPr lang="en-US" sz="2400" dirty="0">
              <a:solidFill>
                <a:schemeClr val="bg1"/>
              </a:solidFill>
            </a:endParaRPr>
          </a:p>
          <a:p>
            <a:pPr marL="457200" indent="-457200">
              <a:buAutoNum type="alphaLcPeriod"/>
            </a:pPr>
            <a:endParaRPr lang="en-US" sz="2400" dirty="0">
              <a:solidFill>
                <a:schemeClr val="bg1"/>
              </a:solidFill>
            </a:endParaRPr>
          </a:p>
          <a:p>
            <a:pPr marL="457200" indent="-457200">
              <a:buAutoNum type="alpha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0978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2585323"/>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914400" lvl="1" indent="-457200">
              <a:buAutoNum type="arabicPeriod"/>
            </a:pPr>
            <a:r>
              <a:rPr lang="en-US" sz="2200" dirty="0" smtClean="0">
                <a:solidFill>
                  <a:schemeClr val="bg1"/>
                </a:solidFill>
              </a:rPr>
              <a:t>Jesus </a:t>
            </a:r>
            <a:r>
              <a:rPr lang="en-US" sz="2200" dirty="0">
                <a:solidFill>
                  <a:schemeClr val="bg1"/>
                </a:solidFill>
              </a:rPr>
              <a:t>is the Better Sacrifice: </a:t>
            </a:r>
            <a:endParaRPr lang="en-US" sz="2200" dirty="0" smtClean="0">
              <a:solidFill>
                <a:schemeClr val="bg1"/>
              </a:solidFill>
            </a:endParaRPr>
          </a:p>
          <a:p>
            <a:pPr marL="457200" indent="-457200">
              <a:buAutoNum type="alphaLcPeriod"/>
            </a:pPr>
            <a:endParaRPr lang="en-US" sz="2400" dirty="0">
              <a:solidFill>
                <a:schemeClr val="bg1"/>
              </a:solidFill>
            </a:endParaRPr>
          </a:p>
          <a:p>
            <a:pPr marL="457200" indent="-457200">
              <a:buAutoNum type="alpha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89497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2462213"/>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914400" lvl="1" indent="-457200">
              <a:buAutoNum type="arabicPeriod"/>
            </a:pPr>
            <a:r>
              <a:rPr lang="en-US" sz="2200" dirty="0" smtClean="0">
                <a:solidFill>
                  <a:schemeClr val="bg1"/>
                </a:solidFill>
              </a:rPr>
              <a:t>Jesus </a:t>
            </a:r>
            <a:r>
              <a:rPr lang="en-US" sz="2200" dirty="0">
                <a:solidFill>
                  <a:schemeClr val="bg1"/>
                </a:solidFill>
              </a:rPr>
              <a:t>is the Better Sacrifice: </a:t>
            </a:r>
            <a:endParaRPr lang="en-US" sz="2200" dirty="0" smtClean="0">
              <a:solidFill>
                <a:schemeClr val="bg1"/>
              </a:solidFill>
            </a:endParaRPr>
          </a:p>
          <a:p>
            <a:pPr marL="1371600" lvl="2" indent="-457200">
              <a:buAutoNum type="alphaLcPeriod"/>
            </a:pPr>
            <a:r>
              <a:rPr lang="en-US" sz="2200" dirty="0" smtClean="0">
                <a:solidFill>
                  <a:schemeClr val="bg1"/>
                </a:solidFill>
              </a:rPr>
              <a:t>The </a:t>
            </a:r>
            <a:r>
              <a:rPr lang="en-US" sz="2200" dirty="0">
                <a:solidFill>
                  <a:schemeClr val="bg1"/>
                </a:solidFill>
              </a:rPr>
              <a:t>Constant Repetition of the OT Sacrificial System Is replaced with the Once and For All Sacrifice of Jesus (</a:t>
            </a:r>
            <a:r>
              <a:rPr lang="en-US" sz="2200" dirty="0" err="1">
                <a:solidFill>
                  <a:schemeClr val="bg1"/>
                </a:solidFill>
              </a:rPr>
              <a:t>Heb</a:t>
            </a:r>
            <a:r>
              <a:rPr lang="en-US" sz="2200" dirty="0">
                <a:solidFill>
                  <a:schemeClr val="bg1"/>
                </a:solidFill>
              </a:rPr>
              <a:t> 10:1-2; Ephesians 5:2; Hebrews 9:26-27, 10:12; 1 John </a:t>
            </a:r>
            <a:r>
              <a:rPr lang="en-US" sz="2200" dirty="0" smtClean="0">
                <a:solidFill>
                  <a:schemeClr val="bg1"/>
                </a:solidFill>
              </a:rPr>
              <a:t>1:7)</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2602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3" y="328041"/>
            <a:ext cx="9720072" cy="1499616"/>
          </a:xfrm>
        </p:spPr>
        <p:txBody>
          <a:bodyPr>
            <a:normAutofit/>
          </a:bodyPr>
          <a:lstStyle/>
          <a:p>
            <a:r>
              <a:rPr lang="en-US" sz="8800" dirty="0">
                <a:solidFill>
                  <a:schemeClr val="bg1"/>
                </a:solidFill>
              </a:rPr>
              <a:t>I</a:t>
            </a:r>
            <a:r>
              <a:rPr lang="en-US" sz="8800" dirty="0" smtClean="0">
                <a:solidFill>
                  <a:schemeClr val="bg1"/>
                </a:solidFill>
              </a:rPr>
              <a:t>. Introduction: </a:t>
            </a:r>
            <a:endParaRPr lang="en-US" sz="8800" dirty="0">
              <a:solidFill>
                <a:schemeClr val="bg1"/>
              </a:solidFill>
            </a:endParaRPr>
          </a:p>
        </p:txBody>
      </p:sp>
      <p:sp>
        <p:nvSpPr>
          <p:cNvPr id="4" name="TextBox 3"/>
          <p:cNvSpPr txBox="1"/>
          <p:nvPr/>
        </p:nvSpPr>
        <p:spPr>
          <a:xfrm>
            <a:off x="931359" y="1534919"/>
            <a:ext cx="10593891" cy="4401205"/>
          </a:xfrm>
          <a:prstGeom prst="rect">
            <a:avLst/>
          </a:prstGeom>
          <a:noFill/>
        </p:spPr>
        <p:txBody>
          <a:bodyPr wrap="square" rtlCol="0">
            <a:spAutoFit/>
          </a:bodyPr>
          <a:lstStyle/>
          <a:p>
            <a:pPr marL="514350" indent="-514350">
              <a:buAutoNum type="alphaLcPeriod"/>
            </a:pPr>
            <a:r>
              <a:rPr lang="en-US" sz="2800" dirty="0" smtClean="0">
                <a:solidFill>
                  <a:schemeClr val="bg1"/>
                </a:solidFill>
              </a:rPr>
              <a:t>What </a:t>
            </a:r>
            <a:r>
              <a:rPr lang="en-US" sz="2800" dirty="0">
                <a:solidFill>
                  <a:schemeClr val="bg1"/>
                </a:solidFill>
              </a:rPr>
              <a:t>is the office of </a:t>
            </a:r>
            <a:r>
              <a:rPr lang="en-US" sz="2800" dirty="0" smtClean="0">
                <a:solidFill>
                  <a:schemeClr val="bg1"/>
                </a:solidFill>
              </a:rPr>
              <a:t>Christ?</a:t>
            </a:r>
          </a:p>
          <a:p>
            <a:pPr marL="971550" lvl="1" indent="-514350">
              <a:buAutoNum type="arabicPeriod"/>
            </a:pPr>
            <a:r>
              <a:rPr lang="en-US" sz="2800" dirty="0" smtClean="0">
                <a:solidFill>
                  <a:schemeClr val="bg1"/>
                </a:solidFill>
              </a:rPr>
              <a:t>Historically</a:t>
            </a:r>
            <a:r>
              <a:rPr lang="en-US" sz="2800" dirty="0">
                <a:solidFill>
                  <a:schemeClr val="bg1"/>
                </a:solidFill>
              </a:rPr>
              <a:t>, theologians—building out of the NT—have conceptualized the work of Christ in terms of his atonement and his “office</a:t>
            </a:r>
            <a:r>
              <a:rPr lang="en-US" sz="2800" dirty="0" smtClean="0">
                <a:solidFill>
                  <a:schemeClr val="bg1"/>
                </a:solidFill>
              </a:rPr>
              <a:t>.”</a:t>
            </a:r>
          </a:p>
          <a:p>
            <a:pPr marL="971550" lvl="1" indent="-514350">
              <a:buAutoNum type="arabicPeriod"/>
            </a:pPr>
            <a:r>
              <a:rPr lang="en-US" sz="2800" dirty="0" smtClean="0">
                <a:solidFill>
                  <a:schemeClr val="bg1"/>
                </a:solidFill>
              </a:rPr>
              <a:t>His </a:t>
            </a:r>
            <a:r>
              <a:rPr lang="en-US" sz="2800" dirty="0">
                <a:solidFill>
                  <a:schemeClr val="bg1"/>
                </a:solidFill>
              </a:rPr>
              <a:t>office, therefore, describes Jesus’ messianic work—what he does as the </a:t>
            </a:r>
            <a:r>
              <a:rPr lang="en-US" sz="2800" dirty="0" smtClean="0">
                <a:solidFill>
                  <a:schemeClr val="bg1"/>
                </a:solidFill>
              </a:rPr>
              <a:t>messiah</a:t>
            </a:r>
          </a:p>
          <a:p>
            <a:pPr marL="971550" lvl="1" indent="-514350">
              <a:buAutoNum type="arabicPeriod"/>
            </a:pPr>
            <a:r>
              <a:rPr lang="en-US" sz="2800" dirty="0" smtClean="0">
                <a:solidFill>
                  <a:schemeClr val="bg1"/>
                </a:solidFill>
              </a:rPr>
              <a:t>His </a:t>
            </a:r>
            <a:r>
              <a:rPr lang="en-US" sz="2800" dirty="0">
                <a:solidFill>
                  <a:schemeClr val="bg1"/>
                </a:solidFill>
              </a:rPr>
              <a:t>messianic office is Three-fold: </a:t>
            </a:r>
            <a:endParaRPr lang="en-US" sz="2800" dirty="0" smtClean="0">
              <a:solidFill>
                <a:schemeClr val="bg1"/>
              </a:solidFill>
            </a:endParaRPr>
          </a:p>
          <a:p>
            <a:pPr marL="1428750" lvl="2" indent="-514350">
              <a:buAutoNum type="alphaLcPeriod"/>
            </a:pPr>
            <a:r>
              <a:rPr lang="en-US" sz="2800" dirty="0" smtClean="0">
                <a:solidFill>
                  <a:schemeClr val="bg1"/>
                </a:solidFill>
              </a:rPr>
              <a:t>Jesus </a:t>
            </a:r>
            <a:r>
              <a:rPr lang="en-US" sz="2800" dirty="0">
                <a:solidFill>
                  <a:schemeClr val="bg1"/>
                </a:solidFill>
              </a:rPr>
              <a:t>as </a:t>
            </a:r>
            <a:r>
              <a:rPr lang="en-US" sz="2800" dirty="0" smtClean="0">
                <a:solidFill>
                  <a:schemeClr val="bg1"/>
                </a:solidFill>
              </a:rPr>
              <a:t>Prophet</a:t>
            </a:r>
          </a:p>
          <a:p>
            <a:pPr marL="1428750" lvl="2" indent="-514350">
              <a:buAutoNum type="alphaLcPeriod"/>
            </a:pPr>
            <a:r>
              <a:rPr lang="en-US" sz="2800" dirty="0" smtClean="0">
                <a:solidFill>
                  <a:schemeClr val="bg1"/>
                </a:solidFill>
              </a:rPr>
              <a:t>Jesus </a:t>
            </a:r>
            <a:r>
              <a:rPr lang="en-US" sz="2800" dirty="0">
                <a:solidFill>
                  <a:schemeClr val="bg1"/>
                </a:solidFill>
              </a:rPr>
              <a:t>as </a:t>
            </a:r>
            <a:r>
              <a:rPr lang="en-US" sz="2800" dirty="0" smtClean="0">
                <a:solidFill>
                  <a:schemeClr val="bg1"/>
                </a:solidFill>
              </a:rPr>
              <a:t>Priest</a:t>
            </a:r>
          </a:p>
          <a:p>
            <a:pPr marL="800100" lvl="1" indent="-342900">
              <a:buAutoNum type="arabicPeriod"/>
            </a:pPr>
            <a:endParaRPr lang="en-US" sz="28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4581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939540"/>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914400" lvl="1" indent="-457200">
              <a:buAutoNum type="arabicPeriod"/>
            </a:pPr>
            <a:r>
              <a:rPr lang="en-US" sz="2200" dirty="0" smtClean="0">
                <a:solidFill>
                  <a:schemeClr val="bg1"/>
                </a:solidFill>
              </a:rPr>
              <a:t>Jesus </a:t>
            </a:r>
            <a:r>
              <a:rPr lang="en-US" sz="2200" dirty="0">
                <a:solidFill>
                  <a:schemeClr val="bg1"/>
                </a:solidFill>
              </a:rPr>
              <a:t>is the Better Sacrifice: </a:t>
            </a:r>
            <a:endParaRPr lang="en-US" sz="2200" dirty="0" smtClean="0">
              <a:solidFill>
                <a:schemeClr val="bg1"/>
              </a:solidFill>
            </a:endParaRPr>
          </a:p>
          <a:p>
            <a:pPr marL="1371600" lvl="2" indent="-457200">
              <a:buAutoNum type="alphaLcPeriod"/>
            </a:pPr>
            <a:r>
              <a:rPr lang="en-US" sz="2200" dirty="0" smtClean="0">
                <a:solidFill>
                  <a:schemeClr val="bg1"/>
                </a:solidFill>
              </a:rPr>
              <a:t>The </a:t>
            </a:r>
            <a:r>
              <a:rPr lang="en-US" sz="2200" dirty="0">
                <a:solidFill>
                  <a:schemeClr val="bg1"/>
                </a:solidFill>
              </a:rPr>
              <a:t>Constant Repetition of the OT Sacrificial System Is replaced with the Once and For All Sacrifice of Jesus (</a:t>
            </a:r>
            <a:r>
              <a:rPr lang="en-US" sz="2200" dirty="0" err="1">
                <a:solidFill>
                  <a:schemeClr val="bg1"/>
                </a:solidFill>
              </a:rPr>
              <a:t>Heb</a:t>
            </a:r>
            <a:r>
              <a:rPr lang="en-US" sz="2200" dirty="0">
                <a:solidFill>
                  <a:schemeClr val="bg1"/>
                </a:solidFill>
              </a:rPr>
              <a:t> 10:1-2; Ephesians 5:2; Hebrews 9:26-27, 10:12; 1 John </a:t>
            </a:r>
            <a:r>
              <a:rPr lang="en-US" sz="2200" dirty="0" smtClean="0">
                <a:solidFill>
                  <a:schemeClr val="bg1"/>
                </a:solidFill>
              </a:rPr>
              <a:t>1:7)</a:t>
            </a:r>
          </a:p>
          <a:p>
            <a:pPr marL="1371600" lvl="2" indent="-457200">
              <a:buAutoNum type="alphaLcPeriod"/>
            </a:pPr>
            <a:r>
              <a:rPr lang="en-US" sz="2200" dirty="0" smtClean="0">
                <a:solidFill>
                  <a:schemeClr val="bg1"/>
                </a:solidFill>
              </a:rPr>
              <a:t>Jesus </a:t>
            </a:r>
            <a:r>
              <a:rPr lang="en-US" sz="2200" dirty="0">
                <a:solidFill>
                  <a:schemeClr val="bg1"/>
                </a:solidFill>
              </a:rPr>
              <a:t>sacrifice is perfect and spotless (</a:t>
            </a:r>
            <a:r>
              <a:rPr lang="en-US" sz="2200" dirty="0" err="1">
                <a:solidFill>
                  <a:schemeClr val="bg1"/>
                </a:solidFill>
              </a:rPr>
              <a:t>Heb</a:t>
            </a:r>
            <a:r>
              <a:rPr lang="en-US" sz="2200" dirty="0">
                <a:solidFill>
                  <a:schemeClr val="bg1"/>
                </a:solidFill>
              </a:rPr>
              <a:t> 9:14; 1 Pet 1:19)—not only externally but in his moral and sinless </a:t>
            </a:r>
            <a:r>
              <a:rPr lang="en-US" sz="2200" dirty="0" smtClean="0">
                <a:solidFill>
                  <a:schemeClr val="bg1"/>
                </a:solidFill>
              </a:rPr>
              <a:t>nature</a:t>
            </a:r>
          </a:p>
          <a:p>
            <a:pPr marL="457200" indent="-457200">
              <a:buAutoNum type="alphaLcPeriod"/>
            </a:pPr>
            <a:endParaRPr lang="en-US" sz="2400" dirty="0">
              <a:solidFill>
                <a:schemeClr val="bg1"/>
              </a:solidFill>
            </a:endParaRPr>
          </a:p>
          <a:p>
            <a:pPr marL="457200" indent="-457200">
              <a:buAutoNum type="alpha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05500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4708981"/>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914400" lvl="1" indent="-457200">
              <a:buAutoNum type="arabicPeriod"/>
            </a:pPr>
            <a:r>
              <a:rPr lang="en-US" sz="2200" dirty="0" smtClean="0">
                <a:solidFill>
                  <a:schemeClr val="bg1"/>
                </a:solidFill>
              </a:rPr>
              <a:t>Jesus </a:t>
            </a:r>
            <a:r>
              <a:rPr lang="en-US" sz="2200" dirty="0">
                <a:solidFill>
                  <a:schemeClr val="bg1"/>
                </a:solidFill>
              </a:rPr>
              <a:t>is the Better Sacrifice: </a:t>
            </a:r>
            <a:endParaRPr lang="en-US" sz="2200" dirty="0" smtClean="0">
              <a:solidFill>
                <a:schemeClr val="bg1"/>
              </a:solidFill>
            </a:endParaRPr>
          </a:p>
          <a:p>
            <a:pPr marL="1371600" lvl="2" indent="-457200">
              <a:buAutoNum type="alphaLcPeriod"/>
            </a:pPr>
            <a:r>
              <a:rPr lang="en-US" sz="2200" dirty="0" smtClean="0">
                <a:solidFill>
                  <a:schemeClr val="bg1"/>
                </a:solidFill>
              </a:rPr>
              <a:t>The </a:t>
            </a:r>
            <a:r>
              <a:rPr lang="en-US" sz="2200" dirty="0">
                <a:solidFill>
                  <a:schemeClr val="bg1"/>
                </a:solidFill>
              </a:rPr>
              <a:t>Constant Repetition of the OT Sacrificial System Is replaced with the Once and For All Sacrifice of Jesus (</a:t>
            </a:r>
            <a:r>
              <a:rPr lang="en-US" sz="2200" dirty="0" err="1">
                <a:solidFill>
                  <a:schemeClr val="bg1"/>
                </a:solidFill>
              </a:rPr>
              <a:t>Heb</a:t>
            </a:r>
            <a:r>
              <a:rPr lang="en-US" sz="2200" dirty="0">
                <a:solidFill>
                  <a:schemeClr val="bg1"/>
                </a:solidFill>
              </a:rPr>
              <a:t> 10:1-2; Ephesians 5:2; Hebrews 9:26-27, 10:12; 1 John </a:t>
            </a:r>
            <a:r>
              <a:rPr lang="en-US" sz="2200" dirty="0" smtClean="0">
                <a:solidFill>
                  <a:schemeClr val="bg1"/>
                </a:solidFill>
              </a:rPr>
              <a:t>1:7)</a:t>
            </a:r>
          </a:p>
          <a:p>
            <a:pPr marL="1371600" lvl="2" indent="-457200">
              <a:buAutoNum type="alphaLcPeriod"/>
            </a:pPr>
            <a:r>
              <a:rPr lang="en-US" sz="2200" dirty="0" smtClean="0">
                <a:solidFill>
                  <a:schemeClr val="bg1"/>
                </a:solidFill>
              </a:rPr>
              <a:t>Jesus </a:t>
            </a:r>
            <a:r>
              <a:rPr lang="en-US" sz="2200" dirty="0">
                <a:solidFill>
                  <a:schemeClr val="bg1"/>
                </a:solidFill>
              </a:rPr>
              <a:t>sacrifice is perfect and spotless (</a:t>
            </a:r>
            <a:r>
              <a:rPr lang="en-US" sz="2200" dirty="0" err="1">
                <a:solidFill>
                  <a:schemeClr val="bg1"/>
                </a:solidFill>
              </a:rPr>
              <a:t>Heb</a:t>
            </a:r>
            <a:r>
              <a:rPr lang="en-US" sz="2200" dirty="0">
                <a:solidFill>
                  <a:schemeClr val="bg1"/>
                </a:solidFill>
              </a:rPr>
              <a:t> 9:14; 1 Pet 1:19)—not only externally but in his moral and sinless </a:t>
            </a:r>
            <a:r>
              <a:rPr lang="en-US" sz="2200" dirty="0" smtClean="0">
                <a:solidFill>
                  <a:schemeClr val="bg1"/>
                </a:solidFill>
              </a:rPr>
              <a:t>nature</a:t>
            </a:r>
          </a:p>
          <a:p>
            <a:pPr marL="1371600" lvl="2" indent="-457200">
              <a:buAutoNum type="alphaLcPeriod"/>
            </a:pPr>
            <a:r>
              <a:rPr lang="en-US" sz="2200" dirty="0" smtClean="0">
                <a:solidFill>
                  <a:schemeClr val="bg1"/>
                </a:solidFill>
              </a:rPr>
              <a:t>The </a:t>
            </a:r>
            <a:r>
              <a:rPr lang="en-US" sz="2200" dirty="0">
                <a:solidFill>
                  <a:schemeClr val="bg1"/>
                </a:solidFill>
              </a:rPr>
              <a:t>Animal Sacrifices are unable to remove human sin but Jesus’ Humanity makes him the perfect sacrifice (</a:t>
            </a:r>
            <a:r>
              <a:rPr lang="en-US" sz="2200" dirty="0" err="1">
                <a:solidFill>
                  <a:schemeClr val="bg1"/>
                </a:solidFill>
              </a:rPr>
              <a:t>Heb</a:t>
            </a:r>
            <a:r>
              <a:rPr lang="en-US" sz="2200" dirty="0">
                <a:solidFill>
                  <a:schemeClr val="bg1"/>
                </a:solidFill>
              </a:rPr>
              <a:t> 10:4)</a:t>
            </a:r>
          </a:p>
          <a:p>
            <a:pPr marL="457200" indent="-457200">
              <a:buAutoNum type="alphaLcPeriod"/>
            </a:pPr>
            <a:endParaRPr lang="en-US" sz="2400" dirty="0">
              <a:solidFill>
                <a:schemeClr val="bg1"/>
              </a:solidFill>
            </a:endParaRPr>
          </a:p>
          <a:p>
            <a:pPr marL="457200" indent="-457200">
              <a:buAutoNum type="alpha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4814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262432"/>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914400" lvl="1" indent="-457200">
              <a:buAutoNum type="arabicPeriod"/>
            </a:pPr>
            <a:r>
              <a:rPr lang="en-US" sz="2200" dirty="0" smtClean="0">
                <a:solidFill>
                  <a:schemeClr val="bg1"/>
                </a:solidFill>
              </a:rPr>
              <a:t>Jesus </a:t>
            </a:r>
            <a:r>
              <a:rPr lang="en-US" sz="2200" dirty="0">
                <a:solidFill>
                  <a:schemeClr val="bg1"/>
                </a:solidFill>
              </a:rPr>
              <a:t>is the Better </a:t>
            </a:r>
            <a:r>
              <a:rPr lang="en-US" sz="2200" dirty="0" smtClean="0">
                <a:solidFill>
                  <a:schemeClr val="bg1"/>
                </a:solidFill>
              </a:rPr>
              <a:t>Sacrifice</a:t>
            </a:r>
            <a:endParaRPr lang="en-US" sz="2200" dirty="0">
              <a:solidFill>
                <a:schemeClr val="bg1"/>
              </a:solidFill>
            </a:endParaRPr>
          </a:p>
          <a:p>
            <a:pPr marL="914400" lvl="1" indent="-457200">
              <a:buAutoNum type="arabicPeriod"/>
            </a:pPr>
            <a:r>
              <a:rPr lang="en-US" sz="2200" dirty="0" smtClean="0">
                <a:solidFill>
                  <a:schemeClr val="bg1"/>
                </a:solidFill>
              </a:rPr>
              <a:t>Summary: </a:t>
            </a:r>
          </a:p>
          <a:p>
            <a:pPr lvl="2"/>
            <a:endParaRPr lang="en-US" sz="2200" dirty="0">
              <a:solidFill>
                <a:schemeClr val="bg1"/>
              </a:solidFill>
            </a:endParaRPr>
          </a:p>
          <a:p>
            <a:pPr marL="457200" indent="-457200">
              <a:buAutoNum type="alphaLcPeriod"/>
            </a:pPr>
            <a:endParaRPr lang="en-US" sz="2400" dirty="0">
              <a:solidFill>
                <a:schemeClr val="bg1"/>
              </a:solidFill>
            </a:endParaRPr>
          </a:p>
          <a:p>
            <a:pPr marL="457200" indent="-457200">
              <a:buAutoNum type="alpha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0831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600986"/>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914400" lvl="1" indent="-457200">
              <a:buAutoNum type="arabicPeriod"/>
            </a:pPr>
            <a:r>
              <a:rPr lang="en-US" sz="2200" dirty="0" smtClean="0">
                <a:solidFill>
                  <a:schemeClr val="bg1"/>
                </a:solidFill>
              </a:rPr>
              <a:t>Jesus </a:t>
            </a:r>
            <a:r>
              <a:rPr lang="en-US" sz="2200" dirty="0">
                <a:solidFill>
                  <a:schemeClr val="bg1"/>
                </a:solidFill>
              </a:rPr>
              <a:t>is the Better </a:t>
            </a:r>
            <a:r>
              <a:rPr lang="en-US" sz="2200" dirty="0" smtClean="0">
                <a:solidFill>
                  <a:schemeClr val="bg1"/>
                </a:solidFill>
              </a:rPr>
              <a:t>Sacrifice</a:t>
            </a:r>
            <a:endParaRPr lang="en-US" sz="2200" dirty="0">
              <a:solidFill>
                <a:schemeClr val="bg1"/>
              </a:solidFill>
            </a:endParaRPr>
          </a:p>
          <a:p>
            <a:pPr marL="914400" lvl="1" indent="-457200">
              <a:buAutoNum type="arabicPeriod"/>
            </a:pPr>
            <a:r>
              <a:rPr lang="en-US" sz="2200" dirty="0" smtClean="0">
                <a:solidFill>
                  <a:schemeClr val="bg1"/>
                </a:solidFill>
              </a:rPr>
              <a:t>Summary: </a:t>
            </a:r>
          </a:p>
          <a:p>
            <a:pPr marL="1371600" lvl="2" indent="-457200">
              <a:buAutoNum type="alphaLcPeriod"/>
            </a:pPr>
            <a:r>
              <a:rPr lang="en-US" sz="2200" dirty="0" smtClean="0">
                <a:solidFill>
                  <a:schemeClr val="bg1"/>
                </a:solidFill>
              </a:rPr>
              <a:t>OT </a:t>
            </a:r>
            <a:r>
              <a:rPr lang="en-US" sz="2200" dirty="0">
                <a:solidFill>
                  <a:schemeClr val="bg1"/>
                </a:solidFill>
              </a:rPr>
              <a:t>Priests are many in number; Jesus is one (</a:t>
            </a:r>
            <a:r>
              <a:rPr lang="en-US" sz="2200" dirty="0" err="1">
                <a:solidFill>
                  <a:schemeClr val="bg1"/>
                </a:solidFill>
              </a:rPr>
              <a:t>Heb</a:t>
            </a:r>
            <a:r>
              <a:rPr lang="en-US" sz="2200" dirty="0">
                <a:solidFill>
                  <a:schemeClr val="bg1"/>
                </a:solidFill>
              </a:rPr>
              <a:t> </a:t>
            </a:r>
            <a:r>
              <a:rPr lang="en-US" sz="2200" dirty="0" smtClean="0">
                <a:solidFill>
                  <a:schemeClr val="bg1"/>
                </a:solidFill>
              </a:rPr>
              <a:t>7:23-24)</a:t>
            </a:r>
          </a:p>
          <a:p>
            <a:pPr marL="1371600" lvl="2" indent="-457200">
              <a:buAutoNum type="arabicPeriod"/>
            </a:pPr>
            <a:endParaRPr lang="en-US" sz="2200" dirty="0">
              <a:solidFill>
                <a:schemeClr val="bg1"/>
              </a:solidFill>
            </a:endParaRPr>
          </a:p>
          <a:p>
            <a:pPr marL="457200" indent="-457200">
              <a:buAutoNum type="alphaLcPeriod"/>
            </a:pPr>
            <a:endParaRPr lang="en-US" sz="2400" dirty="0">
              <a:solidFill>
                <a:schemeClr val="bg1"/>
              </a:solidFill>
            </a:endParaRPr>
          </a:p>
          <a:p>
            <a:pPr marL="457200" indent="-457200">
              <a:buAutoNum type="alpha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4521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2800767"/>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914400" lvl="1" indent="-457200">
              <a:buAutoNum type="arabicPeriod"/>
            </a:pPr>
            <a:r>
              <a:rPr lang="en-US" sz="2200" dirty="0" smtClean="0">
                <a:solidFill>
                  <a:schemeClr val="bg1"/>
                </a:solidFill>
              </a:rPr>
              <a:t>Jesus </a:t>
            </a:r>
            <a:r>
              <a:rPr lang="en-US" sz="2200" dirty="0">
                <a:solidFill>
                  <a:schemeClr val="bg1"/>
                </a:solidFill>
              </a:rPr>
              <a:t>is the Better </a:t>
            </a:r>
            <a:r>
              <a:rPr lang="en-US" sz="2200" dirty="0" smtClean="0">
                <a:solidFill>
                  <a:schemeClr val="bg1"/>
                </a:solidFill>
              </a:rPr>
              <a:t>Sacrifice</a:t>
            </a:r>
            <a:endParaRPr lang="en-US" sz="2200" dirty="0">
              <a:solidFill>
                <a:schemeClr val="bg1"/>
              </a:solidFill>
            </a:endParaRPr>
          </a:p>
          <a:p>
            <a:pPr marL="914400" lvl="1" indent="-457200">
              <a:buAutoNum type="arabicPeriod"/>
            </a:pPr>
            <a:r>
              <a:rPr lang="en-US" sz="2200" dirty="0" smtClean="0">
                <a:solidFill>
                  <a:schemeClr val="bg1"/>
                </a:solidFill>
              </a:rPr>
              <a:t>Summary: </a:t>
            </a:r>
          </a:p>
          <a:p>
            <a:pPr marL="1371600" lvl="2" indent="-457200">
              <a:buAutoNum type="alphaLcPeriod"/>
            </a:pPr>
            <a:r>
              <a:rPr lang="en-US" sz="2200" dirty="0" smtClean="0">
                <a:solidFill>
                  <a:schemeClr val="bg1"/>
                </a:solidFill>
              </a:rPr>
              <a:t>OT </a:t>
            </a:r>
            <a:r>
              <a:rPr lang="en-US" sz="2200" dirty="0">
                <a:solidFill>
                  <a:schemeClr val="bg1"/>
                </a:solidFill>
              </a:rPr>
              <a:t>Priests are many in number; Jesus is one (</a:t>
            </a:r>
            <a:r>
              <a:rPr lang="en-US" sz="2200" dirty="0" err="1">
                <a:solidFill>
                  <a:schemeClr val="bg1"/>
                </a:solidFill>
              </a:rPr>
              <a:t>Heb</a:t>
            </a:r>
            <a:r>
              <a:rPr lang="en-US" sz="2200" dirty="0">
                <a:solidFill>
                  <a:schemeClr val="bg1"/>
                </a:solidFill>
              </a:rPr>
              <a:t> </a:t>
            </a:r>
            <a:r>
              <a:rPr lang="en-US" sz="2200" dirty="0" smtClean="0">
                <a:solidFill>
                  <a:schemeClr val="bg1"/>
                </a:solidFill>
              </a:rPr>
              <a:t>7:23-24)</a:t>
            </a:r>
          </a:p>
          <a:p>
            <a:pPr marL="1371600" lvl="2" indent="-457200">
              <a:buAutoNum type="alphaLcPeriod"/>
            </a:pPr>
            <a:r>
              <a:rPr lang="en-US" sz="2200" dirty="0" smtClean="0">
                <a:solidFill>
                  <a:schemeClr val="bg1"/>
                </a:solidFill>
              </a:rPr>
              <a:t>OT </a:t>
            </a:r>
            <a:r>
              <a:rPr lang="en-US" sz="2200" dirty="0">
                <a:solidFill>
                  <a:schemeClr val="bg1"/>
                </a:solidFill>
              </a:rPr>
              <a:t>Priests are temporary; Jesus is permanent and eternal (</a:t>
            </a:r>
            <a:r>
              <a:rPr lang="en-US" sz="2200" dirty="0" err="1">
                <a:solidFill>
                  <a:schemeClr val="bg1"/>
                </a:solidFill>
              </a:rPr>
              <a:t>Heb</a:t>
            </a:r>
            <a:r>
              <a:rPr lang="en-US" sz="2200" dirty="0">
                <a:solidFill>
                  <a:schemeClr val="bg1"/>
                </a:solidFill>
              </a:rPr>
              <a:t> </a:t>
            </a:r>
            <a:r>
              <a:rPr lang="en-US" sz="2200" dirty="0" smtClean="0">
                <a:solidFill>
                  <a:schemeClr val="bg1"/>
                </a:solidFill>
              </a:rPr>
              <a:t>7:23-24)</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1761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477875"/>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914400" lvl="1" indent="-457200">
              <a:buAutoNum type="arabicPeriod"/>
            </a:pPr>
            <a:r>
              <a:rPr lang="en-US" sz="2200" dirty="0" smtClean="0">
                <a:solidFill>
                  <a:schemeClr val="bg1"/>
                </a:solidFill>
              </a:rPr>
              <a:t>Jesus </a:t>
            </a:r>
            <a:r>
              <a:rPr lang="en-US" sz="2200" dirty="0">
                <a:solidFill>
                  <a:schemeClr val="bg1"/>
                </a:solidFill>
              </a:rPr>
              <a:t>is the Better </a:t>
            </a:r>
            <a:r>
              <a:rPr lang="en-US" sz="2200" dirty="0" smtClean="0">
                <a:solidFill>
                  <a:schemeClr val="bg1"/>
                </a:solidFill>
              </a:rPr>
              <a:t>Sacrifice</a:t>
            </a:r>
            <a:endParaRPr lang="en-US" sz="2200" dirty="0">
              <a:solidFill>
                <a:schemeClr val="bg1"/>
              </a:solidFill>
            </a:endParaRPr>
          </a:p>
          <a:p>
            <a:pPr marL="914400" lvl="1" indent="-457200">
              <a:buAutoNum type="arabicPeriod"/>
            </a:pPr>
            <a:r>
              <a:rPr lang="en-US" sz="2200" dirty="0" smtClean="0">
                <a:solidFill>
                  <a:schemeClr val="bg1"/>
                </a:solidFill>
              </a:rPr>
              <a:t>Summary: </a:t>
            </a:r>
          </a:p>
          <a:p>
            <a:pPr marL="1371600" lvl="2" indent="-457200">
              <a:buAutoNum type="alphaLcPeriod"/>
            </a:pPr>
            <a:r>
              <a:rPr lang="en-US" sz="2200" dirty="0" smtClean="0">
                <a:solidFill>
                  <a:schemeClr val="bg1"/>
                </a:solidFill>
              </a:rPr>
              <a:t>OT </a:t>
            </a:r>
            <a:r>
              <a:rPr lang="en-US" sz="2200" dirty="0">
                <a:solidFill>
                  <a:schemeClr val="bg1"/>
                </a:solidFill>
              </a:rPr>
              <a:t>Priests are many in number; Jesus is one (</a:t>
            </a:r>
            <a:r>
              <a:rPr lang="en-US" sz="2200" dirty="0" err="1">
                <a:solidFill>
                  <a:schemeClr val="bg1"/>
                </a:solidFill>
              </a:rPr>
              <a:t>Heb</a:t>
            </a:r>
            <a:r>
              <a:rPr lang="en-US" sz="2200" dirty="0">
                <a:solidFill>
                  <a:schemeClr val="bg1"/>
                </a:solidFill>
              </a:rPr>
              <a:t> </a:t>
            </a:r>
            <a:r>
              <a:rPr lang="en-US" sz="2200" dirty="0" smtClean="0">
                <a:solidFill>
                  <a:schemeClr val="bg1"/>
                </a:solidFill>
              </a:rPr>
              <a:t>7:23-24)</a:t>
            </a:r>
          </a:p>
          <a:p>
            <a:pPr marL="1371600" lvl="2" indent="-457200">
              <a:buAutoNum type="alphaLcPeriod"/>
            </a:pPr>
            <a:r>
              <a:rPr lang="en-US" sz="2200" dirty="0" smtClean="0">
                <a:solidFill>
                  <a:schemeClr val="bg1"/>
                </a:solidFill>
              </a:rPr>
              <a:t>OT </a:t>
            </a:r>
            <a:r>
              <a:rPr lang="en-US" sz="2200" dirty="0">
                <a:solidFill>
                  <a:schemeClr val="bg1"/>
                </a:solidFill>
              </a:rPr>
              <a:t>Priests are temporary; Jesus is permanent and eternal (</a:t>
            </a:r>
            <a:r>
              <a:rPr lang="en-US" sz="2200" dirty="0" err="1">
                <a:solidFill>
                  <a:schemeClr val="bg1"/>
                </a:solidFill>
              </a:rPr>
              <a:t>Heb</a:t>
            </a:r>
            <a:r>
              <a:rPr lang="en-US" sz="2200" dirty="0">
                <a:solidFill>
                  <a:schemeClr val="bg1"/>
                </a:solidFill>
              </a:rPr>
              <a:t> </a:t>
            </a:r>
            <a:r>
              <a:rPr lang="en-US" sz="2200" dirty="0" smtClean="0">
                <a:solidFill>
                  <a:schemeClr val="bg1"/>
                </a:solidFill>
              </a:rPr>
              <a:t>7:23-24)</a:t>
            </a:r>
          </a:p>
          <a:p>
            <a:pPr marL="1371600" lvl="2" indent="-457200">
              <a:buAutoNum type="alphaLcPeriod"/>
            </a:pPr>
            <a:r>
              <a:rPr lang="en-US" sz="2200" dirty="0" smtClean="0">
                <a:solidFill>
                  <a:schemeClr val="bg1"/>
                </a:solidFill>
              </a:rPr>
              <a:t>OT </a:t>
            </a:r>
            <a:r>
              <a:rPr lang="en-US" sz="2200" dirty="0">
                <a:solidFill>
                  <a:schemeClr val="bg1"/>
                </a:solidFill>
              </a:rPr>
              <a:t>Priests are sinners who needed to sacrifice for their own sins; Jesus is holy and perfect and offers a sacrifice for others only (</a:t>
            </a:r>
            <a:r>
              <a:rPr lang="en-US" sz="2200" dirty="0" err="1">
                <a:solidFill>
                  <a:schemeClr val="bg1"/>
                </a:solidFill>
              </a:rPr>
              <a:t>Heb</a:t>
            </a:r>
            <a:r>
              <a:rPr lang="en-US" sz="2200" dirty="0">
                <a:solidFill>
                  <a:schemeClr val="bg1"/>
                </a:solidFill>
              </a:rPr>
              <a:t> </a:t>
            </a:r>
            <a:r>
              <a:rPr lang="en-US" sz="2200" dirty="0" smtClean="0">
                <a:solidFill>
                  <a:schemeClr val="bg1"/>
                </a:solidFill>
              </a:rPr>
              <a:t>7:26-27)</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1085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3816429"/>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914400" lvl="1" indent="-457200">
              <a:buAutoNum type="arabicPeriod"/>
            </a:pPr>
            <a:r>
              <a:rPr lang="en-US" sz="2200" dirty="0" smtClean="0">
                <a:solidFill>
                  <a:schemeClr val="bg1"/>
                </a:solidFill>
              </a:rPr>
              <a:t>Jesus </a:t>
            </a:r>
            <a:r>
              <a:rPr lang="en-US" sz="2200" dirty="0">
                <a:solidFill>
                  <a:schemeClr val="bg1"/>
                </a:solidFill>
              </a:rPr>
              <a:t>is the Better </a:t>
            </a:r>
            <a:r>
              <a:rPr lang="en-US" sz="2200" dirty="0" smtClean="0">
                <a:solidFill>
                  <a:schemeClr val="bg1"/>
                </a:solidFill>
              </a:rPr>
              <a:t>Sacrifice</a:t>
            </a:r>
            <a:endParaRPr lang="en-US" sz="2200" dirty="0">
              <a:solidFill>
                <a:schemeClr val="bg1"/>
              </a:solidFill>
            </a:endParaRPr>
          </a:p>
          <a:p>
            <a:pPr marL="914400" lvl="1" indent="-457200">
              <a:buAutoNum type="arabicPeriod"/>
            </a:pPr>
            <a:r>
              <a:rPr lang="en-US" sz="2200" dirty="0" smtClean="0">
                <a:solidFill>
                  <a:schemeClr val="bg1"/>
                </a:solidFill>
              </a:rPr>
              <a:t>Summary: </a:t>
            </a:r>
          </a:p>
          <a:p>
            <a:pPr marL="1371600" lvl="2" indent="-457200">
              <a:buAutoNum type="alphaLcPeriod"/>
            </a:pPr>
            <a:r>
              <a:rPr lang="en-US" sz="2200" dirty="0" smtClean="0">
                <a:solidFill>
                  <a:schemeClr val="bg1"/>
                </a:solidFill>
              </a:rPr>
              <a:t>OT </a:t>
            </a:r>
            <a:r>
              <a:rPr lang="en-US" sz="2200" dirty="0">
                <a:solidFill>
                  <a:schemeClr val="bg1"/>
                </a:solidFill>
              </a:rPr>
              <a:t>Priests are many in number; Jesus is one (</a:t>
            </a:r>
            <a:r>
              <a:rPr lang="en-US" sz="2200" dirty="0" err="1">
                <a:solidFill>
                  <a:schemeClr val="bg1"/>
                </a:solidFill>
              </a:rPr>
              <a:t>Heb</a:t>
            </a:r>
            <a:r>
              <a:rPr lang="en-US" sz="2200" dirty="0">
                <a:solidFill>
                  <a:schemeClr val="bg1"/>
                </a:solidFill>
              </a:rPr>
              <a:t> </a:t>
            </a:r>
            <a:r>
              <a:rPr lang="en-US" sz="2200" dirty="0" smtClean="0">
                <a:solidFill>
                  <a:schemeClr val="bg1"/>
                </a:solidFill>
              </a:rPr>
              <a:t>7:23-24)</a:t>
            </a:r>
          </a:p>
          <a:p>
            <a:pPr marL="1371600" lvl="2" indent="-457200">
              <a:buAutoNum type="alphaLcPeriod"/>
            </a:pPr>
            <a:r>
              <a:rPr lang="en-US" sz="2200" dirty="0" smtClean="0">
                <a:solidFill>
                  <a:schemeClr val="bg1"/>
                </a:solidFill>
              </a:rPr>
              <a:t>OT </a:t>
            </a:r>
            <a:r>
              <a:rPr lang="en-US" sz="2200" dirty="0">
                <a:solidFill>
                  <a:schemeClr val="bg1"/>
                </a:solidFill>
              </a:rPr>
              <a:t>Priests are temporary; Jesus is permanent and eternal (</a:t>
            </a:r>
            <a:r>
              <a:rPr lang="en-US" sz="2200" dirty="0" err="1">
                <a:solidFill>
                  <a:schemeClr val="bg1"/>
                </a:solidFill>
              </a:rPr>
              <a:t>Heb</a:t>
            </a:r>
            <a:r>
              <a:rPr lang="en-US" sz="2200" dirty="0">
                <a:solidFill>
                  <a:schemeClr val="bg1"/>
                </a:solidFill>
              </a:rPr>
              <a:t> </a:t>
            </a:r>
            <a:r>
              <a:rPr lang="en-US" sz="2200" dirty="0" smtClean="0">
                <a:solidFill>
                  <a:schemeClr val="bg1"/>
                </a:solidFill>
              </a:rPr>
              <a:t>7:23-24)</a:t>
            </a:r>
          </a:p>
          <a:p>
            <a:pPr marL="1371600" lvl="2" indent="-457200">
              <a:buAutoNum type="alphaLcPeriod"/>
            </a:pPr>
            <a:r>
              <a:rPr lang="en-US" sz="2200" dirty="0" smtClean="0">
                <a:solidFill>
                  <a:schemeClr val="bg1"/>
                </a:solidFill>
              </a:rPr>
              <a:t>OT </a:t>
            </a:r>
            <a:r>
              <a:rPr lang="en-US" sz="2200" dirty="0">
                <a:solidFill>
                  <a:schemeClr val="bg1"/>
                </a:solidFill>
              </a:rPr>
              <a:t>Priests are sinners who needed to sacrifice for their own sins; Jesus is holy and perfect and offers a sacrifice for others only (</a:t>
            </a:r>
            <a:r>
              <a:rPr lang="en-US" sz="2200" dirty="0" err="1">
                <a:solidFill>
                  <a:schemeClr val="bg1"/>
                </a:solidFill>
              </a:rPr>
              <a:t>Heb</a:t>
            </a:r>
            <a:r>
              <a:rPr lang="en-US" sz="2200" dirty="0">
                <a:solidFill>
                  <a:schemeClr val="bg1"/>
                </a:solidFill>
              </a:rPr>
              <a:t> </a:t>
            </a:r>
            <a:r>
              <a:rPr lang="en-US" sz="2200" dirty="0" smtClean="0">
                <a:solidFill>
                  <a:schemeClr val="bg1"/>
                </a:solidFill>
              </a:rPr>
              <a:t>7:26-27)</a:t>
            </a:r>
          </a:p>
          <a:p>
            <a:pPr marL="1371600" lvl="2" indent="-457200">
              <a:buAutoNum type="alphaLcPeriod"/>
            </a:pPr>
            <a:r>
              <a:rPr lang="en-US" sz="2200" dirty="0" smtClean="0">
                <a:solidFill>
                  <a:schemeClr val="bg1"/>
                </a:solidFill>
              </a:rPr>
              <a:t>OT </a:t>
            </a:r>
            <a:r>
              <a:rPr lang="en-US" sz="2200" dirty="0">
                <a:solidFill>
                  <a:schemeClr val="bg1"/>
                </a:solidFill>
              </a:rPr>
              <a:t>Priests had to sacrifice daily; Jesus ‘ sacrifice is once and for all (</a:t>
            </a:r>
            <a:r>
              <a:rPr lang="en-US" sz="2200" dirty="0" err="1">
                <a:solidFill>
                  <a:schemeClr val="bg1"/>
                </a:solidFill>
              </a:rPr>
              <a:t>Heb</a:t>
            </a:r>
            <a:r>
              <a:rPr lang="en-US" sz="2200" dirty="0">
                <a:solidFill>
                  <a:schemeClr val="bg1"/>
                </a:solidFill>
              </a:rPr>
              <a:t> </a:t>
            </a:r>
            <a:r>
              <a:rPr lang="en-US" sz="2200" dirty="0" smtClean="0">
                <a:solidFill>
                  <a:schemeClr val="bg1"/>
                </a:solidFill>
              </a:rPr>
              <a:t>7:27)</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8828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4154984"/>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914400" lvl="1" indent="-457200">
              <a:buAutoNum type="arabicPeriod"/>
            </a:pPr>
            <a:r>
              <a:rPr lang="en-US" sz="2200" dirty="0" smtClean="0">
                <a:solidFill>
                  <a:schemeClr val="bg1"/>
                </a:solidFill>
              </a:rPr>
              <a:t>Jesus </a:t>
            </a:r>
            <a:r>
              <a:rPr lang="en-US" sz="2200" dirty="0">
                <a:solidFill>
                  <a:schemeClr val="bg1"/>
                </a:solidFill>
              </a:rPr>
              <a:t>is the Better </a:t>
            </a:r>
            <a:r>
              <a:rPr lang="en-US" sz="2200" dirty="0" smtClean="0">
                <a:solidFill>
                  <a:schemeClr val="bg1"/>
                </a:solidFill>
              </a:rPr>
              <a:t>Sacrifice</a:t>
            </a:r>
            <a:endParaRPr lang="en-US" sz="2200" dirty="0">
              <a:solidFill>
                <a:schemeClr val="bg1"/>
              </a:solidFill>
            </a:endParaRPr>
          </a:p>
          <a:p>
            <a:pPr marL="914400" lvl="1" indent="-457200">
              <a:buAutoNum type="arabicPeriod"/>
            </a:pPr>
            <a:r>
              <a:rPr lang="en-US" sz="2200" dirty="0" smtClean="0">
                <a:solidFill>
                  <a:schemeClr val="bg1"/>
                </a:solidFill>
              </a:rPr>
              <a:t>Summary: </a:t>
            </a:r>
          </a:p>
          <a:p>
            <a:pPr marL="1371600" lvl="2" indent="-457200">
              <a:buAutoNum type="alphaLcPeriod"/>
            </a:pPr>
            <a:r>
              <a:rPr lang="en-US" sz="2200" dirty="0" smtClean="0">
                <a:solidFill>
                  <a:schemeClr val="bg1"/>
                </a:solidFill>
              </a:rPr>
              <a:t>OT </a:t>
            </a:r>
            <a:r>
              <a:rPr lang="en-US" sz="2200" dirty="0">
                <a:solidFill>
                  <a:schemeClr val="bg1"/>
                </a:solidFill>
              </a:rPr>
              <a:t>Priests are many in number; Jesus is one (</a:t>
            </a:r>
            <a:r>
              <a:rPr lang="en-US" sz="2200" dirty="0" err="1">
                <a:solidFill>
                  <a:schemeClr val="bg1"/>
                </a:solidFill>
              </a:rPr>
              <a:t>Heb</a:t>
            </a:r>
            <a:r>
              <a:rPr lang="en-US" sz="2200" dirty="0">
                <a:solidFill>
                  <a:schemeClr val="bg1"/>
                </a:solidFill>
              </a:rPr>
              <a:t> </a:t>
            </a:r>
            <a:r>
              <a:rPr lang="en-US" sz="2200" dirty="0" smtClean="0">
                <a:solidFill>
                  <a:schemeClr val="bg1"/>
                </a:solidFill>
              </a:rPr>
              <a:t>7:23-24)</a:t>
            </a:r>
          </a:p>
          <a:p>
            <a:pPr marL="1371600" lvl="2" indent="-457200">
              <a:buAutoNum type="alphaLcPeriod"/>
            </a:pPr>
            <a:r>
              <a:rPr lang="en-US" sz="2200" dirty="0" smtClean="0">
                <a:solidFill>
                  <a:schemeClr val="bg1"/>
                </a:solidFill>
              </a:rPr>
              <a:t>OT </a:t>
            </a:r>
            <a:r>
              <a:rPr lang="en-US" sz="2200" dirty="0">
                <a:solidFill>
                  <a:schemeClr val="bg1"/>
                </a:solidFill>
              </a:rPr>
              <a:t>Priests are temporary; Jesus is permanent and eternal (</a:t>
            </a:r>
            <a:r>
              <a:rPr lang="en-US" sz="2200" dirty="0" err="1">
                <a:solidFill>
                  <a:schemeClr val="bg1"/>
                </a:solidFill>
              </a:rPr>
              <a:t>Heb</a:t>
            </a:r>
            <a:r>
              <a:rPr lang="en-US" sz="2200" dirty="0">
                <a:solidFill>
                  <a:schemeClr val="bg1"/>
                </a:solidFill>
              </a:rPr>
              <a:t> </a:t>
            </a:r>
            <a:r>
              <a:rPr lang="en-US" sz="2200" dirty="0" smtClean="0">
                <a:solidFill>
                  <a:schemeClr val="bg1"/>
                </a:solidFill>
              </a:rPr>
              <a:t>7:23-24)</a:t>
            </a:r>
          </a:p>
          <a:p>
            <a:pPr marL="1371600" lvl="2" indent="-457200">
              <a:buAutoNum type="alphaLcPeriod"/>
            </a:pPr>
            <a:r>
              <a:rPr lang="en-US" sz="2200" dirty="0" smtClean="0">
                <a:solidFill>
                  <a:schemeClr val="bg1"/>
                </a:solidFill>
              </a:rPr>
              <a:t>OT </a:t>
            </a:r>
            <a:r>
              <a:rPr lang="en-US" sz="2200" dirty="0">
                <a:solidFill>
                  <a:schemeClr val="bg1"/>
                </a:solidFill>
              </a:rPr>
              <a:t>Priests are sinners who needed to sacrifice for their own sins; Jesus is holy and perfect and offers a sacrifice for others only (</a:t>
            </a:r>
            <a:r>
              <a:rPr lang="en-US" sz="2200" dirty="0" err="1">
                <a:solidFill>
                  <a:schemeClr val="bg1"/>
                </a:solidFill>
              </a:rPr>
              <a:t>Heb</a:t>
            </a:r>
            <a:r>
              <a:rPr lang="en-US" sz="2200" dirty="0">
                <a:solidFill>
                  <a:schemeClr val="bg1"/>
                </a:solidFill>
              </a:rPr>
              <a:t> </a:t>
            </a:r>
            <a:r>
              <a:rPr lang="en-US" sz="2200" dirty="0" smtClean="0">
                <a:solidFill>
                  <a:schemeClr val="bg1"/>
                </a:solidFill>
              </a:rPr>
              <a:t>7:26-27)</a:t>
            </a:r>
          </a:p>
          <a:p>
            <a:pPr marL="1371600" lvl="2" indent="-457200">
              <a:buAutoNum type="alphaLcPeriod"/>
            </a:pPr>
            <a:r>
              <a:rPr lang="en-US" sz="2200" dirty="0" smtClean="0">
                <a:solidFill>
                  <a:schemeClr val="bg1"/>
                </a:solidFill>
              </a:rPr>
              <a:t>OT </a:t>
            </a:r>
            <a:r>
              <a:rPr lang="en-US" sz="2200" dirty="0">
                <a:solidFill>
                  <a:schemeClr val="bg1"/>
                </a:solidFill>
              </a:rPr>
              <a:t>Priests had to sacrifice daily; Jesus ‘ sacrifice is once and for all (</a:t>
            </a:r>
            <a:r>
              <a:rPr lang="en-US" sz="2200" dirty="0" err="1">
                <a:solidFill>
                  <a:schemeClr val="bg1"/>
                </a:solidFill>
              </a:rPr>
              <a:t>Heb</a:t>
            </a:r>
            <a:r>
              <a:rPr lang="en-US" sz="2200" dirty="0">
                <a:solidFill>
                  <a:schemeClr val="bg1"/>
                </a:solidFill>
              </a:rPr>
              <a:t> </a:t>
            </a:r>
            <a:r>
              <a:rPr lang="en-US" sz="2200" dirty="0" smtClean="0">
                <a:solidFill>
                  <a:schemeClr val="bg1"/>
                </a:solidFill>
              </a:rPr>
              <a:t>7:27)</a:t>
            </a:r>
          </a:p>
          <a:p>
            <a:pPr marL="1371600" lvl="2" indent="-457200">
              <a:buAutoNum type="alphaLcPeriod"/>
            </a:pPr>
            <a:r>
              <a:rPr lang="en-US" sz="2200" dirty="0" smtClean="0">
                <a:solidFill>
                  <a:schemeClr val="bg1"/>
                </a:solidFill>
              </a:rPr>
              <a:t>OT </a:t>
            </a:r>
            <a:r>
              <a:rPr lang="en-US" sz="2200" dirty="0">
                <a:solidFill>
                  <a:schemeClr val="bg1"/>
                </a:solidFill>
              </a:rPr>
              <a:t>Priests offered animals; Jesus offers up himself (</a:t>
            </a:r>
            <a:r>
              <a:rPr lang="en-US" sz="2200" dirty="0" err="1">
                <a:solidFill>
                  <a:schemeClr val="bg1"/>
                </a:solidFill>
              </a:rPr>
              <a:t>Heb</a:t>
            </a:r>
            <a:r>
              <a:rPr lang="en-US" sz="2200" dirty="0">
                <a:solidFill>
                  <a:schemeClr val="bg1"/>
                </a:solidFill>
              </a:rPr>
              <a:t> 7:27; </a:t>
            </a:r>
            <a:r>
              <a:rPr lang="en-US" sz="2200" dirty="0" smtClean="0">
                <a:solidFill>
                  <a:schemeClr val="bg1"/>
                </a:solidFill>
              </a:rPr>
              <a:t>9:11-14)</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31556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6401753"/>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914400" lvl="1" indent="-457200">
              <a:buAutoNum type="arabicPeriod"/>
            </a:pPr>
            <a:r>
              <a:rPr lang="en-US" sz="2200" dirty="0" smtClean="0">
                <a:solidFill>
                  <a:schemeClr val="bg1"/>
                </a:solidFill>
              </a:rPr>
              <a:t>Jesus </a:t>
            </a:r>
            <a:r>
              <a:rPr lang="en-US" sz="2200" dirty="0">
                <a:solidFill>
                  <a:schemeClr val="bg1"/>
                </a:solidFill>
              </a:rPr>
              <a:t>is the Better High </a:t>
            </a:r>
            <a:r>
              <a:rPr lang="en-US" sz="2200" dirty="0" smtClean="0">
                <a:solidFill>
                  <a:schemeClr val="bg1"/>
                </a:solidFill>
              </a:rPr>
              <a:t>Priest</a:t>
            </a:r>
          </a:p>
          <a:p>
            <a:pPr marL="914400" lvl="1" indent="-457200">
              <a:buAutoNum type="arabicPeriod"/>
            </a:pPr>
            <a:r>
              <a:rPr lang="en-US" sz="2200" dirty="0" smtClean="0">
                <a:solidFill>
                  <a:schemeClr val="bg1"/>
                </a:solidFill>
              </a:rPr>
              <a:t>Jesus </a:t>
            </a:r>
            <a:r>
              <a:rPr lang="en-US" sz="2200" dirty="0">
                <a:solidFill>
                  <a:schemeClr val="bg1"/>
                </a:solidFill>
              </a:rPr>
              <a:t>is the Better </a:t>
            </a:r>
            <a:r>
              <a:rPr lang="en-US" sz="2200" dirty="0" smtClean="0">
                <a:solidFill>
                  <a:schemeClr val="bg1"/>
                </a:solidFill>
              </a:rPr>
              <a:t>Sacrifice</a:t>
            </a:r>
            <a:endParaRPr lang="en-US" sz="2200" dirty="0">
              <a:solidFill>
                <a:schemeClr val="bg1"/>
              </a:solidFill>
            </a:endParaRPr>
          </a:p>
          <a:p>
            <a:pPr marL="914400" lvl="1" indent="-457200">
              <a:buAutoNum type="arabicPeriod"/>
            </a:pPr>
            <a:r>
              <a:rPr lang="en-US" sz="2200" dirty="0" smtClean="0">
                <a:solidFill>
                  <a:schemeClr val="bg1"/>
                </a:solidFill>
              </a:rPr>
              <a:t>Summary: </a:t>
            </a:r>
          </a:p>
          <a:p>
            <a:pPr marL="1371600" lvl="2" indent="-457200">
              <a:buAutoNum type="alphaLcPeriod"/>
            </a:pPr>
            <a:r>
              <a:rPr lang="en-US" sz="2200" dirty="0" smtClean="0">
                <a:solidFill>
                  <a:schemeClr val="bg1"/>
                </a:solidFill>
              </a:rPr>
              <a:t>OT </a:t>
            </a:r>
            <a:r>
              <a:rPr lang="en-US" sz="2200" dirty="0">
                <a:solidFill>
                  <a:schemeClr val="bg1"/>
                </a:solidFill>
              </a:rPr>
              <a:t>Priests are many in number; Jesus is one (</a:t>
            </a:r>
            <a:r>
              <a:rPr lang="en-US" sz="2200" dirty="0" err="1">
                <a:solidFill>
                  <a:schemeClr val="bg1"/>
                </a:solidFill>
              </a:rPr>
              <a:t>Heb</a:t>
            </a:r>
            <a:r>
              <a:rPr lang="en-US" sz="2200" dirty="0">
                <a:solidFill>
                  <a:schemeClr val="bg1"/>
                </a:solidFill>
              </a:rPr>
              <a:t> </a:t>
            </a:r>
            <a:r>
              <a:rPr lang="en-US" sz="2200" dirty="0" smtClean="0">
                <a:solidFill>
                  <a:schemeClr val="bg1"/>
                </a:solidFill>
              </a:rPr>
              <a:t>7:23-24)</a:t>
            </a:r>
          </a:p>
          <a:p>
            <a:pPr marL="1371600" lvl="2" indent="-457200">
              <a:buAutoNum type="alphaLcPeriod"/>
            </a:pPr>
            <a:r>
              <a:rPr lang="en-US" sz="2200" dirty="0" smtClean="0">
                <a:solidFill>
                  <a:schemeClr val="bg1"/>
                </a:solidFill>
              </a:rPr>
              <a:t>OT </a:t>
            </a:r>
            <a:r>
              <a:rPr lang="en-US" sz="2200" dirty="0">
                <a:solidFill>
                  <a:schemeClr val="bg1"/>
                </a:solidFill>
              </a:rPr>
              <a:t>Priests are temporary; Jesus is permanent and eternal (</a:t>
            </a:r>
            <a:r>
              <a:rPr lang="en-US" sz="2200" dirty="0" err="1">
                <a:solidFill>
                  <a:schemeClr val="bg1"/>
                </a:solidFill>
              </a:rPr>
              <a:t>Heb</a:t>
            </a:r>
            <a:r>
              <a:rPr lang="en-US" sz="2200" dirty="0">
                <a:solidFill>
                  <a:schemeClr val="bg1"/>
                </a:solidFill>
              </a:rPr>
              <a:t> </a:t>
            </a:r>
            <a:r>
              <a:rPr lang="en-US" sz="2200" dirty="0" smtClean="0">
                <a:solidFill>
                  <a:schemeClr val="bg1"/>
                </a:solidFill>
              </a:rPr>
              <a:t>7:23-24)</a:t>
            </a:r>
          </a:p>
          <a:p>
            <a:pPr marL="1371600" lvl="2" indent="-457200">
              <a:buAutoNum type="alphaLcPeriod"/>
            </a:pPr>
            <a:r>
              <a:rPr lang="en-US" sz="2200" dirty="0" smtClean="0">
                <a:solidFill>
                  <a:schemeClr val="bg1"/>
                </a:solidFill>
              </a:rPr>
              <a:t>OT </a:t>
            </a:r>
            <a:r>
              <a:rPr lang="en-US" sz="2200" dirty="0">
                <a:solidFill>
                  <a:schemeClr val="bg1"/>
                </a:solidFill>
              </a:rPr>
              <a:t>Priests are sinners who needed to sacrifice for their own sins; Jesus is holy and perfect and offers a sacrifice for others only (</a:t>
            </a:r>
            <a:r>
              <a:rPr lang="en-US" sz="2200" dirty="0" err="1">
                <a:solidFill>
                  <a:schemeClr val="bg1"/>
                </a:solidFill>
              </a:rPr>
              <a:t>Heb</a:t>
            </a:r>
            <a:r>
              <a:rPr lang="en-US" sz="2200" dirty="0">
                <a:solidFill>
                  <a:schemeClr val="bg1"/>
                </a:solidFill>
              </a:rPr>
              <a:t> </a:t>
            </a:r>
            <a:r>
              <a:rPr lang="en-US" sz="2200" dirty="0" smtClean="0">
                <a:solidFill>
                  <a:schemeClr val="bg1"/>
                </a:solidFill>
              </a:rPr>
              <a:t>7:26-27)</a:t>
            </a:r>
          </a:p>
          <a:p>
            <a:pPr marL="1371600" lvl="2" indent="-457200">
              <a:buAutoNum type="alphaLcPeriod"/>
            </a:pPr>
            <a:r>
              <a:rPr lang="en-US" sz="2200" dirty="0" smtClean="0">
                <a:solidFill>
                  <a:schemeClr val="bg1"/>
                </a:solidFill>
              </a:rPr>
              <a:t>OT </a:t>
            </a:r>
            <a:r>
              <a:rPr lang="en-US" sz="2200" dirty="0">
                <a:solidFill>
                  <a:schemeClr val="bg1"/>
                </a:solidFill>
              </a:rPr>
              <a:t>Priests had to sacrifice daily; Jesus ‘ sacrifice is once and for all (</a:t>
            </a:r>
            <a:r>
              <a:rPr lang="en-US" sz="2200" dirty="0" err="1">
                <a:solidFill>
                  <a:schemeClr val="bg1"/>
                </a:solidFill>
              </a:rPr>
              <a:t>Heb</a:t>
            </a:r>
            <a:r>
              <a:rPr lang="en-US" sz="2200" dirty="0">
                <a:solidFill>
                  <a:schemeClr val="bg1"/>
                </a:solidFill>
              </a:rPr>
              <a:t> </a:t>
            </a:r>
            <a:r>
              <a:rPr lang="en-US" sz="2200" dirty="0" smtClean="0">
                <a:solidFill>
                  <a:schemeClr val="bg1"/>
                </a:solidFill>
              </a:rPr>
              <a:t>7:27)</a:t>
            </a:r>
          </a:p>
          <a:p>
            <a:pPr marL="1371600" lvl="2" indent="-457200">
              <a:buAutoNum type="alphaLcPeriod"/>
            </a:pPr>
            <a:r>
              <a:rPr lang="en-US" sz="2200" dirty="0" smtClean="0">
                <a:solidFill>
                  <a:schemeClr val="bg1"/>
                </a:solidFill>
              </a:rPr>
              <a:t>OT </a:t>
            </a:r>
            <a:r>
              <a:rPr lang="en-US" sz="2200" dirty="0">
                <a:solidFill>
                  <a:schemeClr val="bg1"/>
                </a:solidFill>
              </a:rPr>
              <a:t>Priests offered animals; Jesus offers up himself (</a:t>
            </a:r>
            <a:r>
              <a:rPr lang="en-US" sz="2200" dirty="0" err="1">
                <a:solidFill>
                  <a:schemeClr val="bg1"/>
                </a:solidFill>
              </a:rPr>
              <a:t>Heb</a:t>
            </a:r>
            <a:r>
              <a:rPr lang="en-US" sz="2200" dirty="0">
                <a:solidFill>
                  <a:schemeClr val="bg1"/>
                </a:solidFill>
              </a:rPr>
              <a:t> 7:27; </a:t>
            </a:r>
            <a:r>
              <a:rPr lang="en-US" sz="2200" dirty="0" smtClean="0">
                <a:solidFill>
                  <a:schemeClr val="bg1"/>
                </a:solidFill>
              </a:rPr>
              <a:t>9:11-14)</a:t>
            </a:r>
          </a:p>
          <a:p>
            <a:pPr marL="1371600" lvl="2" indent="-457200">
              <a:buAutoNum type="alphaLcPeriod"/>
            </a:pPr>
            <a:r>
              <a:rPr lang="en-US" sz="2200" dirty="0" smtClean="0">
                <a:solidFill>
                  <a:schemeClr val="bg1"/>
                </a:solidFill>
              </a:rPr>
              <a:t>OT </a:t>
            </a:r>
            <a:r>
              <a:rPr lang="en-US" sz="2200" dirty="0">
                <a:solidFill>
                  <a:schemeClr val="bg1"/>
                </a:solidFill>
              </a:rPr>
              <a:t>Priests entered the holy places through a man-made tent and by means of the blood of goats and calves; Jesus entered the holy place of the presence of God through the means of his own blood (</a:t>
            </a:r>
            <a:r>
              <a:rPr lang="en-US" sz="2200" dirty="0" err="1">
                <a:solidFill>
                  <a:schemeClr val="bg1"/>
                </a:solidFill>
              </a:rPr>
              <a:t>Heb</a:t>
            </a:r>
            <a:r>
              <a:rPr lang="en-US" sz="2200" dirty="0">
                <a:solidFill>
                  <a:schemeClr val="bg1"/>
                </a:solidFill>
              </a:rPr>
              <a:t> 9:11-12)</a:t>
            </a:r>
          </a:p>
          <a:p>
            <a:pPr marL="1371600" lvl="2" indent="-457200">
              <a:buAutoNum type="arabicPeriod"/>
            </a:pPr>
            <a:endParaRPr lang="en-US" sz="2200" dirty="0">
              <a:solidFill>
                <a:schemeClr val="bg1"/>
              </a:solidFill>
            </a:endParaRPr>
          </a:p>
          <a:p>
            <a:pPr marL="457200" indent="-457200">
              <a:buAutoNum type="alphaLcPeriod"/>
            </a:pPr>
            <a:endParaRPr lang="en-US" sz="2400" dirty="0">
              <a:solidFill>
                <a:schemeClr val="bg1"/>
              </a:solidFill>
            </a:endParaRPr>
          </a:p>
          <a:p>
            <a:pPr marL="457200" indent="-457200">
              <a:buAutoNum type="alphaLcPeriod"/>
            </a:pPr>
            <a:endParaRPr lang="en-US" sz="28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596801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425048" cy="1499616"/>
          </a:xfrm>
        </p:spPr>
        <p:txBody>
          <a:bodyPr>
            <a:noAutofit/>
          </a:bodyPr>
          <a:lstStyle/>
          <a:p>
            <a:r>
              <a:rPr lang="en-US" sz="7200" dirty="0" smtClean="0">
                <a:solidFill>
                  <a:schemeClr val="bg1"/>
                </a:solidFill>
              </a:rPr>
              <a:t>IV. Theological Significance: </a:t>
            </a:r>
            <a:endParaRPr lang="en-US" sz="7200" dirty="0">
              <a:solidFill>
                <a:schemeClr val="bg1"/>
              </a:solidFill>
            </a:endParaRPr>
          </a:p>
        </p:txBody>
      </p:sp>
      <p:sp>
        <p:nvSpPr>
          <p:cNvPr id="4" name="TextBox 3"/>
          <p:cNvSpPr txBox="1"/>
          <p:nvPr/>
        </p:nvSpPr>
        <p:spPr>
          <a:xfrm>
            <a:off x="663730" y="1512617"/>
            <a:ext cx="11528270" cy="2062103"/>
          </a:xfrm>
          <a:prstGeom prst="rect">
            <a:avLst/>
          </a:prstGeom>
          <a:noFill/>
        </p:spPr>
        <p:txBody>
          <a:bodyPr wrap="square" rtlCol="0">
            <a:spAutoFit/>
          </a:bodyPr>
          <a:lstStyle/>
          <a:p>
            <a:pPr marL="457200" indent="-457200">
              <a:buAutoNum type="alphaLcPeriod"/>
            </a:pPr>
            <a:r>
              <a:rPr lang="en-US" sz="2200" dirty="0" smtClean="0">
                <a:solidFill>
                  <a:schemeClr val="bg1"/>
                </a:solidFill>
              </a:rPr>
              <a:t>As </a:t>
            </a:r>
            <a:r>
              <a:rPr lang="en-US" sz="2200" dirty="0">
                <a:solidFill>
                  <a:schemeClr val="bg1"/>
                </a:solidFill>
              </a:rPr>
              <a:t>our Great High Priest, Jesus is what all the OT Priesthood and Sacrificial System was preparing us </a:t>
            </a:r>
            <a:r>
              <a:rPr lang="en-US" sz="2200" dirty="0" smtClean="0">
                <a:solidFill>
                  <a:schemeClr val="bg1"/>
                </a:solidFill>
              </a:rPr>
              <a:t>for</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the Better Priest and the Better </a:t>
            </a:r>
            <a:r>
              <a:rPr lang="en-US" sz="2200" dirty="0" smtClean="0">
                <a:solidFill>
                  <a:schemeClr val="bg1"/>
                </a:solidFill>
              </a:rPr>
              <a:t>Sacrifice</a:t>
            </a:r>
          </a:p>
          <a:p>
            <a:pPr marL="457200" indent="-457200">
              <a:buAutoNum type="alphaLcPeriod"/>
            </a:pPr>
            <a:r>
              <a:rPr lang="en-US" sz="2200" dirty="0" smtClean="0">
                <a:solidFill>
                  <a:schemeClr val="bg1"/>
                </a:solidFill>
              </a:rPr>
              <a:t>As </a:t>
            </a:r>
            <a:r>
              <a:rPr lang="en-US" sz="2200" dirty="0">
                <a:solidFill>
                  <a:schemeClr val="bg1"/>
                </a:solidFill>
              </a:rPr>
              <a:t>our Great High Priest, Jesus is our only hope to draw near to God: (Rom 5:2; </a:t>
            </a:r>
            <a:r>
              <a:rPr lang="en-US" sz="2200" dirty="0" err="1">
                <a:solidFill>
                  <a:schemeClr val="bg1"/>
                </a:solidFill>
              </a:rPr>
              <a:t>Eph</a:t>
            </a:r>
            <a:r>
              <a:rPr lang="en-US" sz="2200" dirty="0">
                <a:solidFill>
                  <a:schemeClr val="bg1"/>
                </a:solidFill>
              </a:rPr>
              <a:t> 2:18; </a:t>
            </a:r>
            <a:r>
              <a:rPr lang="en-US" sz="2200" dirty="0" smtClean="0">
                <a:solidFill>
                  <a:schemeClr val="bg1"/>
                </a:solidFill>
              </a:rPr>
              <a:t>3:12)</a:t>
            </a:r>
          </a:p>
          <a:p>
            <a:pPr marL="457200" indent="-457200">
              <a:buAutoNum type="alphaLcPeriod"/>
            </a:pPr>
            <a:endParaRPr lang="en-US" sz="2000" dirty="0">
              <a:solidFill>
                <a:schemeClr val="bg1"/>
              </a:solidFill>
            </a:endParaRPr>
          </a:p>
          <a:p>
            <a:pPr marL="457200" indent="-457200">
              <a:buAutoNum type="alphaLcPeriod"/>
            </a:pPr>
            <a:endParaRPr lang="en-US" sz="20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2717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1678</TotalTime>
  <Words>10408</Words>
  <Application>Microsoft Office PowerPoint</Application>
  <PresentationFormat>Widescreen</PresentationFormat>
  <Paragraphs>994</Paragraphs>
  <Slides>138</Slides>
  <Notes>118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138</vt:i4>
      </vt:variant>
    </vt:vector>
  </HeadingPairs>
  <TitlesOfParts>
    <vt:vector size="143" baseType="lpstr">
      <vt:lpstr>Tw Cen MT Condensed</vt:lpstr>
      <vt:lpstr>Wingdings 3</vt:lpstr>
      <vt:lpstr>Calibri</vt:lpstr>
      <vt:lpstr>Tw Cen MT</vt:lpstr>
      <vt:lpstr>Integral</vt:lpstr>
      <vt:lpstr>The Fullness of Christ:  Meditations on Our Multidimensional Messiah</vt:lpstr>
      <vt:lpstr>Lesson Four: Jesus, Our Great High Priest</vt:lpstr>
      <vt:lpstr>PowerPoint Presentation</vt:lpstr>
      <vt:lpstr>I. Introduction: </vt:lpstr>
      <vt:lpstr>I. Introduction: </vt:lpstr>
      <vt:lpstr>I. Introduction: </vt:lpstr>
      <vt:lpstr>I. Introduction: </vt:lpstr>
      <vt:lpstr>I. Introduction: </vt:lpstr>
      <vt:lpstr>I. Introduction: </vt:lpstr>
      <vt:lpstr>I. Introduction: </vt:lpstr>
      <vt:lpstr>I. Introduction: </vt:lpstr>
      <vt:lpstr>I. Introduction: </vt:lpstr>
      <vt:lpstr>I. Introduction: </vt:lpstr>
      <vt:lpstr>I. Introduction: </vt:lpstr>
      <vt:lpstr>I. Introduction: </vt:lpstr>
      <vt:lpstr>I. Introduction: </vt:lpstr>
      <vt:lpstr>I. Introduction: </vt:lpstr>
      <vt:lpstr>I. Introduction: </vt:lpstr>
      <vt:lpstr>ii. Old Testament Background:  What is a Priest? </vt:lpstr>
      <vt:lpstr>ii. What is a Priest?: </vt:lpstr>
      <vt:lpstr>ii. What is a Priest?: </vt:lpstr>
      <vt:lpstr>ii. What is a Priest?: </vt:lpstr>
      <vt:lpstr>PowerPoint Presentation</vt:lpstr>
      <vt:lpstr>ii. What is a Priest?: </vt:lpstr>
      <vt:lpstr>PowerPoint Presentation</vt:lpstr>
      <vt:lpstr>ii. What is a Priest?: </vt:lpstr>
      <vt:lpstr>ii. What is a Priest?: </vt:lpstr>
      <vt:lpstr>ii. What is a Priest?: </vt:lpstr>
      <vt:lpstr>ii. What is a Priest?: </vt:lpstr>
      <vt:lpstr>ii. What is a Priest?: </vt:lpstr>
      <vt:lpstr>PowerPoint Presentation</vt:lpstr>
      <vt:lpstr>ii. What is a Priest?: </vt:lpstr>
      <vt:lpstr>ii. What is a Priest?: </vt:lpstr>
      <vt:lpstr>ii. What is a Priest?: </vt:lpstr>
      <vt:lpstr>ii. What is a Priest?: </vt:lpstr>
      <vt:lpstr>ii. What is a Priest?: </vt:lpstr>
      <vt:lpstr>ii. What is a Priest?: </vt:lpstr>
      <vt:lpstr>PowerPoint Presentation</vt:lpstr>
      <vt:lpstr>ii. What is a Priest?: </vt:lpstr>
      <vt:lpstr>ii. What is a Priest?: </vt:lpstr>
      <vt:lpstr>PowerPoint Presentation</vt:lpstr>
      <vt:lpstr>ii. What is a Priest?: </vt:lpstr>
      <vt:lpstr>ii. What is a Priest?: </vt:lpstr>
      <vt:lpstr>ii. What is a Priest?: </vt:lpstr>
      <vt:lpstr>ii. What is a Priest?: </vt:lpstr>
      <vt:lpstr>ii. What is a Priest?: </vt:lpstr>
      <vt:lpstr>ii. What is a Priest?: </vt:lpstr>
      <vt:lpstr>ii. What is a Priest?: </vt:lpstr>
      <vt:lpstr>ii. What is a Priest?: </vt:lpstr>
      <vt:lpstr>ii. What is a Priest?: </vt:lpstr>
      <vt:lpstr>ii. What is a Priest?: </vt:lpstr>
      <vt:lpstr>ii. What is a Priest?: </vt:lpstr>
      <vt:lpstr>ii. What is a Priest?: </vt:lpstr>
      <vt:lpstr>ii. What is a Priest?: </vt:lpstr>
      <vt:lpstr>PowerPoint Presentation</vt:lpstr>
      <vt:lpstr>ii. What is a Priest?: </vt:lpstr>
      <vt:lpstr>ii. What is a Priest?: </vt:lpstr>
      <vt:lpstr>ii. What is a Priest?: </vt:lpstr>
      <vt:lpstr>ii. What is a Priest?: </vt:lpstr>
      <vt:lpstr>ii. What is a Priest?: </vt:lpstr>
      <vt:lpstr>iiI. New Testament realities: How is Jesus the Great High Priest?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Theological Significance: Why is Jesus the Great High Priest?</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IV. Theological Significance: </vt:lpstr>
      <vt:lpstr>PowerPoint Presentation</vt:lpstr>
      <vt:lpstr>IV. Theological Significance: </vt:lpstr>
      <vt:lpstr>PowerPoint Presentation</vt:lpstr>
      <vt:lpstr>IV. Theological Significance: </vt:lpstr>
      <vt:lpstr>PowerPoint Presentation</vt:lpstr>
      <vt:lpstr>IV. Theological Significance: </vt:lpstr>
      <vt:lpstr>PowerPoint Presentation</vt:lpstr>
      <vt:lpstr>IV. Theological Significance: </vt:lpstr>
      <vt:lpstr>PowerPoint Presentation</vt:lpstr>
      <vt:lpstr>IV. Theological Significance: </vt:lpstr>
      <vt:lpstr>PowerPoint Presentation</vt:lpstr>
      <vt:lpstr>IV. Theological Significance: </vt:lpstr>
      <vt:lpstr>IV. Theological Significance: </vt:lpstr>
      <vt:lpstr>IV. Theological Significance: </vt:lpstr>
      <vt:lpstr>IV. Theological Significance: </vt:lpstr>
      <vt:lpstr>IV. Theological Significance: </vt:lpstr>
      <vt:lpstr>IV. Theological Significance: </vt:lpstr>
      <vt:lpstr>v. What Does Jesus’ being Our “Great High Priest” Mean for Us? </vt:lpstr>
      <vt:lpstr>V. What does This Mean For Us?</vt:lpstr>
      <vt:lpstr>V. What does This Mean For Us?</vt:lpstr>
      <vt:lpstr>PowerPoint Presentation</vt:lpstr>
      <vt:lpstr>V. What does This Mean For Us?</vt:lpstr>
      <vt:lpstr>V. What does This Mean For Us?</vt:lpstr>
      <vt:lpstr>V. What does This Mean For Us?</vt:lpstr>
      <vt:lpstr>V. What does This Mean For Us?</vt:lpstr>
      <vt:lpstr>V. What does This Mean For Us?</vt:lpstr>
      <vt:lpstr>PowerPoint Presentation</vt:lpstr>
      <vt:lpstr>V. What does This Mean For Us?</vt:lpstr>
      <vt:lpstr>V. What does This Mean For Us?</vt:lpstr>
      <vt:lpstr>PowerPoint Presentation</vt:lpstr>
      <vt:lpstr>V. What does This Mean For Us?</vt:lpstr>
      <vt:lpstr>V. What does This Mean For Us?</vt:lpstr>
      <vt:lpstr>PowerPoint Presentation</vt:lpstr>
      <vt:lpstr>V. What does This Mean For Us?</vt:lpstr>
      <vt:lpstr>PowerPoint Presentation</vt:lpstr>
      <vt:lpstr>V. What does This Mean For Us?</vt:lpstr>
      <vt:lpstr>PowerPoint Presentation</vt:lpstr>
      <vt:lpstr>PowerPoint Presentation</vt:lpstr>
      <vt:lpstr>PowerPoint Presentation</vt:lpstr>
    </vt:vector>
  </TitlesOfParts>
  <Company>Western Seminary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of Christ:  Meditations on Our Multidimensional Messiah</dc:title>
  <dc:creator>Ryan Lister</dc:creator>
  <cp:lastModifiedBy>Ryan Lister</cp:lastModifiedBy>
  <cp:revision>114</cp:revision>
  <dcterms:created xsi:type="dcterms:W3CDTF">2015-09-24T19:04:36Z</dcterms:created>
  <dcterms:modified xsi:type="dcterms:W3CDTF">2015-11-13T01:21:51Z</dcterms:modified>
</cp:coreProperties>
</file>