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0"/>
  </p:notesMasterIdLst>
  <p:sldIdLst>
    <p:sldId id="256" r:id="rId2"/>
    <p:sldId id="257" r:id="rId3"/>
    <p:sldId id="260" r:id="rId4"/>
    <p:sldId id="267" r:id="rId5"/>
    <p:sldId id="263" r:id="rId6"/>
    <p:sldId id="313" r:id="rId7"/>
    <p:sldId id="264" r:id="rId8"/>
    <p:sldId id="315" r:id="rId9"/>
    <p:sldId id="316" r:id="rId10"/>
    <p:sldId id="317" r:id="rId11"/>
    <p:sldId id="320" r:id="rId12"/>
    <p:sldId id="323" r:id="rId13"/>
    <p:sldId id="321" r:id="rId14"/>
    <p:sldId id="324" r:id="rId15"/>
    <p:sldId id="322" r:id="rId16"/>
    <p:sldId id="325" r:id="rId17"/>
    <p:sldId id="326" r:id="rId18"/>
    <p:sldId id="327" r:id="rId19"/>
    <p:sldId id="310" r:id="rId20"/>
    <p:sldId id="328" r:id="rId21"/>
    <p:sldId id="330" r:id="rId22"/>
    <p:sldId id="329" r:id="rId23"/>
    <p:sldId id="331" r:id="rId24"/>
    <p:sldId id="332" r:id="rId25"/>
    <p:sldId id="351" r:id="rId26"/>
    <p:sldId id="334" r:id="rId27"/>
    <p:sldId id="333" r:id="rId28"/>
    <p:sldId id="335" r:id="rId29"/>
    <p:sldId id="336" r:id="rId30"/>
    <p:sldId id="337" r:id="rId31"/>
    <p:sldId id="338" r:id="rId32"/>
    <p:sldId id="339" r:id="rId33"/>
    <p:sldId id="340" r:id="rId34"/>
    <p:sldId id="341" r:id="rId35"/>
    <p:sldId id="342" r:id="rId36"/>
    <p:sldId id="343" r:id="rId37"/>
    <p:sldId id="269" r:id="rId38"/>
    <p:sldId id="358" r:id="rId39"/>
    <p:sldId id="344" r:id="rId40"/>
    <p:sldId id="347" r:id="rId41"/>
    <p:sldId id="345" r:id="rId42"/>
    <p:sldId id="349" r:id="rId43"/>
    <p:sldId id="350" r:id="rId44"/>
    <p:sldId id="348" r:id="rId45"/>
    <p:sldId id="352" r:id="rId46"/>
    <p:sldId id="365" r:id="rId47"/>
    <p:sldId id="290" r:id="rId48"/>
    <p:sldId id="353" r:id="rId49"/>
    <p:sldId id="356" r:id="rId50"/>
    <p:sldId id="355" r:id="rId51"/>
    <p:sldId id="364" r:id="rId52"/>
    <p:sldId id="354" r:id="rId53"/>
    <p:sldId id="357" r:id="rId54"/>
    <p:sldId id="359" r:id="rId55"/>
    <p:sldId id="360" r:id="rId56"/>
    <p:sldId id="361" r:id="rId57"/>
    <p:sldId id="362" r:id="rId58"/>
    <p:sldId id="363" r:id="rId5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8432" autoAdjust="0"/>
  </p:normalViewPr>
  <p:slideViewPr>
    <p:cSldViewPr>
      <p:cViewPr varScale="1">
        <p:scale>
          <a:sx n="48" d="100"/>
          <a:sy n="48" d="100"/>
        </p:scale>
        <p:origin x="-2357" y="-6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8C1897-EEB9-4C33-A50C-4113823B9F63}" type="datetimeFigureOut">
              <a:rPr lang="en-US" smtClean="0"/>
              <a:pPr/>
              <a:t>10/24/2015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C3DEDC-7109-49CA-99B4-2A823B5147F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FC3DEDC-7109-49CA-99B4-2A823B5147F1}" type="slidenum">
              <a:rPr lang="en-US" smtClean="0"/>
              <a:pPr/>
              <a:t>4</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Persecution</a:t>
            </a:r>
          </a:p>
          <a:p>
            <a:r>
              <a:rPr lang="en-US" dirty="0" smtClean="0"/>
              <a:t>Other ministry</a:t>
            </a:r>
            <a:r>
              <a:rPr lang="en-US" baseline="0" dirty="0" smtClean="0"/>
              <a:t> challenges</a:t>
            </a:r>
            <a:endParaRPr lang="en-US" dirty="0"/>
          </a:p>
        </p:txBody>
      </p:sp>
      <p:sp>
        <p:nvSpPr>
          <p:cNvPr id="4" name="Slide Number Placeholder 3"/>
          <p:cNvSpPr>
            <a:spLocks noGrp="1"/>
          </p:cNvSpPr>
          <p:nvPr>
            <p:ph type="sldNum" sz="quarter" idx="10"/>
          </p:nvPr>
        </p:nvSpPr>
        <p:spPr/>
        <p:txBody>
          <a:bodyPr/>
          <a:lstStyle/>
          <a:p>
            <a:fld id="{1FC3DEDC-7109-49CA-99B4-2A823B5147F1}" type="slidenum">
              <a:rPr lang="en-US" smtClean="0"/>
              <a:pPr/>
              <a:t>13</a:t>
            </a:fld>
            <a:endParaRPr lang="en-US"/>
          </a:p>
        </p:txBody>
      </p:sp>
    </p:spTree>
    <p:extLst>
      <p:ext uri="{BB962C8B-B14F-4D97-AF65-F5344CB8AC3E}">
        <p14:creationId xmlns:p14="http://schemas.microsoft.com/office/powerpoint/2010/main" xmlns="" val="31477769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Persecution</a:t>
            </a:r>
          </a:p>
          <a:p>
            <a:r>
              <a:rPr lang="en-US" dirty="0" smtClean="0"/>
              <a:t>Other ministry</a:t>
            </a:r>
            <a:r>
              <a:rPr lang="en-US" baseline="0" dirty="0" smtClean="0"/>
              <a:t> challenges</a:t>
            </a:r>
            <a:endParaRPr lang="en-US" dirty="0"/>
          </a:p>
        </p:txBody>
      </p:sp>
      <p:sp>
        <p:nvSpPr>
          <p:cNvPr id="4" name="Slide Number Placeholder 3"/>
          <p:cNvSpPr>
            <a:spLocks noGrp="1"/>
          </p:cNvSpPr>
          <p:nvPr>
            <p:ph type="sldNum" sz="quarter" idx="10"/>
          </p:nvPr>
        </p:nvSpPr>
        <p:spPr/>
        <p:txBody>
          <a:bodyPr/>
          <a:lstStyle/>
          <a:p>
            <a:fld id="{1FC3DEDC-7109-49CA-99B4-2A823B5147F1}" type="slidenum">
              <a:rPr lang="en-US" smtClean="0"/>
              <a:pPr/>
              <a:t>14</a:t>
            </a:fld>
            <a:endParaRPr lang="en-US"/>
          </a:p>
        </p:txBody>
      </p:sp>
    </p:spTree>
    <p:extLst>
      <p:ext uri="{BB962C8B-B14F-4D97-AF65-F5344CB8AC3E}">
        <p14:creationId xmlns:p14="http://schemas.microsoft.com/office/powerpoint/2010/main" xmlns="" val="14642526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Manner</a:t>
            </a:r>
          </a:p>
          <a:p>
            <a:r>
              <a:rPr lang="en-US" dirty="0" smtClean="0"/>
              <a:t>Means</a:t>
            </a:r>
            <a:endParaRPr lang="en-US" dirty="0"/>
          </a:p>
        </p:txBody>
      </p:sp>
      <p:sp>
        <p:nvSpPr>
          <p:cNvPr id="4" name="Slide Number Placeholder 3"/>
          <p:cNvSpPr>
            <a:spLocks noGrp="1"/>
          </p:cNvSpPr>
          <p:nvPr>
            <p:ph type="sldNum" sz="quarter" idx="10"/>
          </p:nvPr>
        </p:nvSpPr>
        <p:spPr/>
        <p:txBody>
          <a:bodyPr/>
          <a:lstStyle/>
          <a:p>
            <a:fld id="{1FC3DEDC-7109-49CA-99B4-2A823B5147F1}" type="slidenum">
              <a:rPr lang="en-US" smtClean="0"/>
              <a:pPr/>
              <a:t>15</a:t>
            </a:fld>
            <a:endParaRPr lang="en-US"/>
          </a:p>
        </p:txBody>
      </p:sp>
    </p:spTree>
    <p:extLst>
      <p:ext uri="{BB962C8B-B14F-4D97-AF65-F5344CB8AC3E}">
        <p14:creationId xmlns:p14="http://schemas.microsoft.com/office/powerpoint/2010/main" xmlns="" val="12235398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Manner</a:t>
            </a:r>
          </a:p>
          <a:p>
            <a:r>
              <a:rPr lang="en-US" dirty="0" smtClean="0"/>
              <a:t>Means</a:t>
            </a:r>
            <a:endParaRPr lang="en-US" dirty="0"/>
          </a:p>
        </p:txBody>
      </p:sp>
      <p:sp>
        <p:nvSpPr>
          <p:cNvPr id="4" name="Slide Number Placeholder 3"/>
          <p:cNvSpPr>
            <a:spLocks noGrp="1"/>
          </p:cNvSpPr>
          <p:nvPr>
            <p:ph type="sldNum" sz="quarter" idx="10"/>
          </p:nvPr>
        </p:nvSpPr>
        <p:spPr/>
        <p:txBody>
          <a:bodyPr/>
          <a:lstStyle/>
          <a:p>
            <a:fld id="{1FC3DEDC-7109-49CA-99B4-2A823B5147F1}" type="slidenum">
              <a:rPr lang="en-US" smtClean="0"/>
              <a:pPr/>
              <a:t>16</a:t>
            </a:fld>
            <a:endParaRPr lang="en-US"/>
          </a:p>
        </p:txBody>
      </p:sp>
    </p:spTree>
    <p:extLst>
      <p:ext uri="{BB962C8B-B14F-4D97-AF65-F5344CB8AC3E}">
        <p14:creationId xmlns:p14="http://schemas.microsoft.com/office/powerpoint/2010/main" xmlns="" val="14251717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Enablement in the previous verses</a:t>
            </a:r>
          </a:p>
          <a:p>
            <a:r>
              <a:rPr lang="en-US" dirty="0" smtClean="0"/>
              <a:t>Now,</a:t>
            </a:r>
            <a:r>
              <a:rPr lang="en-US" baseline="0" dirty="0" smtClean="0"/>
              <a:t> we have weapons of righteousness. What are those weapons?  The previous verses.</a:t>
            </a:r>
          </a:p>
          <a:p>
            <a:r>
              <a:rPr lang="en-US" baseline="0" dirty="0" smtClean="0"/>
              <a:t>Left and right hands</a:t>
            </a:r>
            <a:r>
              <a:rPr lang="en-US" baseline="0" dirty="0"/>
              <a:t> </a:t>
            </a:r>
            <a:r>
              <a:rPr lang="en-US" baseline="0" dirty="0" smtClean="0"/>
              <a:t>= perhaps shield and sword</a:t>
            </a:r>
          </a:p>
          <a:p>
            <a:pPr rtl="0"/>
            <a:r>
              <a:rPr lang="en-US" sz="1200" b="0" i="0" u="none" strike="noStrike" kern="1200" baseline="0" dirty="0" smtClean="0">
                <a:solidFill>
                  <a:schemeClr val="tx1"/>
                </a:solidFill>
                <a:latin typeface="+mn-lt"/>
                <a:ea typeface="+mn-ea"/>
                <a:cs typeface="+mn-cs"/>
              </a:rPr>
              <a:t>Ephesians 6:16-17</a:t>
            </a:r>
          </a:p>
          <a:p>
            <a:pPr rtl="0"/>
            <a:r>
              <a:rPr lang="en-US" sz="1200" b="0" i="0" u="none" strike="noStrike" kern="1200" baseline="0" dirty="0" smtClean="0">
                <a:solidFill>
                  <a:schemeClr val="tx1"/>
                </a:solidFill>
                <a:latin typeface="+mn-lt"/>
                <a:ea typeface="+mn-ea"/>
                <a:cs typeface="+mn-cs"/>
              </a:rPr>
              <a:t>** in all circumstances take up the shield of faith, with which you can extinguish all the flaming darts of the evil one;</a:t>
            </a:r>
          </a:p>
          <a:p>
            <a:pPr rtl="0"/>
            <a:r>
              <a:rPr lang="en-US" sz="1200" b="0" i="0" u="none" strike="noStrike" kern="1200" baseline="0" dirty="0" smtClean="0">
                <a:solidFill>
                  <a:schemeClr val="tx1"/>
                </a:solidFill>
                <a:latin typeface="+mn-lt"/>
                <a:ea typeface="+mn-ea"/>
                <a:cs typeface="+mn-cs"/>
              </a:rPr>
              <a:t>** and take the helmet of salvation, and the sword of the Spirit, which is the word of God,</a:t>
            </a:r>
            <a:endParaRPr lang="en-US" baseline="0" dirty="0" smtClean="0"/>
          </a:p>
        </p:txBody>
      </p:sp>
      <p:sp>
        <p:nvSpPr>
          <p:cNvPr id="4" name="Slide Number Placeholder 3"/>
          <p:cNvSpPr>
            <a:spLocks noGrp="1"/>
          </p:cNvSpPr>
          <p:nvPr>
            <p:ph type="sldNum" sz="quarter" idx="10"/>
          </p:nvPr>
        </p:nvSpPr>
        <p:spPr/>
        <p:txBody>
          <a:bodyPr/>
          <a:lstStyle/>
          <a:p>
            <a:fld id="{1FC3DEDC-7109-49CA-99B4-2A823B5147F1}" type="slidenum">
              <a:rPr lang="en-US" smtClean="0"/>
              <a:pPr/>
              <a:t>17</a:t>
            </a:fld>
            <a:endParaRPr lang="en-US"/>
          </a:p>
        </p:txBody>
      </p:sp>
    </p:spTree>
    <p:extLst>
      <p:ext uri="{BB962C8B-B14F-4D97-AF65-F5344CB8AC3E}">
        <p14:creationId xmlns:p14="http://schemas.microsoft.com/office/powerpoint/2010/main" xmlns="" val="5677346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perception vs the reality</a:t>
            </a:r>
          </a:p>
          <a:p>
            <a:endParaRPr lang="en-US" baseline="0" dirty="0" smtClean="0"/>
          </a:p>
          <a:p>
            <a:r>
              <a:rPr lang="en-US" baseline="0" dirty="0" smtClean="0"/>
              <a:t>Taken together – this is incredibly difficult.  This is a ministry full of overcomers and blessed by God in the midst of incredible hardship.</a:t>
            </a:r>
          </a:p>
        </p:txBody>
      </p:sp>
      <p:sp>
        <p:nvSpPr>
          <p:cNvPr id="4" name="Slide Number Placeholder 3"/>
          <p:cNvSpPr>
            <a:spLocks noGrp="1"/>
          </p:cNvSpPr>
          <p:nvPr>
            <p:ph type="sldNum" sz="quarter" idx="10"/>
          </p:nvPr>
        </p:nvSpPr>
        <p:spPr/>
        <p:txBody>
          <a:bodyPr/>
          <a:lstStyle/>
          <a:p>
            <a:fld id="{1FC3DEDC-7109-49CA-99B4-2A823B5147F1}" type="slidenum">
              <a:rPr lang="en-US" smtClean="0"/>
              <a:pPr/>
              <a:t>18</a:t>
            </a:fld>
            <a:endParaRPr lang="en-US"/>
          </a:p>
        </p:txBody>
      </p:sp>
    </p:spTree>
    <p:extLst>
      <p:ext uri="{BB962C8B-B14F-4D97-AF65-F5344CB8AC3E}">
        <p14:creationId xmlns:p14="http://schemas.microsoft.com/office/powerpoint/2010/main" xmlns="" val="24737300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FC3DEDC-7109-49CA-99B4-2A823B5147F1}" type="slidenum">
              <a:rPr lang="en-US" smtClean="0"/>
              <a:pPr/>
              <a:t>19</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 if saying “We’re laying</a:t>
            </a:r>
            <a:r>
              <a:rPr lang="en-US" baseline="0" dirty="0" smtClean="0"/>
              <a:t> out there. Our cards are on the table. You are my (spiritual) kids; I love you. Listen to me. You’ve got some issues to deal with – namely, your affections.”</a:t>
            </a:r>
          </a:p>
          <a:p>
            <a:endParaRPr lang="en-US" baseline="0" dirty="0" smtClean="0"/>
          </a:p>
          <a:p>
            <a:r>
              <a:rPr lang="en-US" dirty="0" smtClean="0"/>
              <a:t>What</a:t>
            </a:r>
            <a:r>
              <a:rPr lang="en-US" baseline="0" dirty="0" smtClean="0"/>
              <a:t> is Paul getting at?  Make room for us in your hearts!</a:t>
            </a:r>
            <a:endParaRPr lang="en-US" dirty="0"/>
          </a:p>
        </p:txBody>
      </p:sp>
      <p:sp>
        <p:nvSpPr>
          <p:cNvPr id="4" name="Slide Number Placeholder 3"/>
          <p:cNvSpPr>
            <a:spLocks noGrp="1"/>
          </p:cNvSpPr>
          <p:nvPr>
            <p:ph type="sldNum" sz="quarter" idx="10"/>
          </p:nvPr>
        </p:nvSpPr>
        <p:spPr/>
        <p:txBody>
          <a:bodyPr/>
          <a:lstStyle/>
          <a:p>
            <a:fld id="{1FC3DEDC-7109-49CA-99B4-2A823B5147F1}" type="slidenum">
              <a:rPr lang="en-US" smtClean="0"/>
              <a:pPr/>
              <a:t>20</a:t>
            </a:fld>
            <a:endParaRPr lang="en-US"/>
          </a:p>
        </p:txBody>
      </p:sp>
    </p:spTree>
    <p:extLst>
      <p:ext uri="{BB962C8B-B14F-4D97-AF65-F5344CB8AC3E}">
        <p14:creationId xmlns:p14="http://schemas.microsoft.com/office/powerpoint/2010/main" xmlns="" val="33523375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What’s the issue?</a:t>
            </a:r>
          </a:p>
          <a:p>
            <a:endParaRPr lang="en-US" dirty="0"/>
          </a:p>
        </p:txBody>
      </p:sp>
      <p:sp>
        <p:nvSpPr>
          <p:cNvPr id="4" name="Slide Number Placeholder 3"/>
          <p:cNvSpPr>
            <a:spLocks noGrp="1"/>
          </p:cNvSpPr>
          <p:nvPr>
            <p:ph type="sldNum" sz="quarter" idx="10"/>
          </p:nvPr>
        </p:nvSpPr>
        <p:spPr/>
        <p:txBody>
          <a:bodyPr/>
          <a:lstStyle/>
          <a:p>
            <a:fld id="{1FC3DEDC-7109-49CA-99B4-2A823B5147F1}" type="slidenum">
              <a:rPr lang="en-US" smtClean="0"/>
              <a:pPr/>
              <a:t>21</a:t>
            </a:fld>
            <a:endParaRPr lang="en-US"/>
          </a:p>
        </p:txBody>
      </p:sp>
    </p:spTree>
    <p:extLst>
      <p:ext uri="{BB962C8B-B14F-4D97-AF65-F5344CB8AC3E}">
        <p14:creationId xmlns:p14="http://schemas.microsoft.com/office/powerpoint/2010/main" xmlns="" val="3034338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FC3DEDC-7109-49CA-99B4-2A823B5147F1}" type="slidenum">
              <a:rPr lang="en-US" smtClean="0"/>
              <a:pPr/>
              <a:t>22</a:t>
            </a:fld>
            <a:endParaRPr lang="en-US"/>
          </a:p>
        </p:txBody>
      </p:sp>
    </p:spTree>
    <p:extLst>
      <p:ext uri="{BB962C8B-B14F-4D97-AF65-F5344CB8AC3E}">
        <p14:creationId xmlns:p14="http://schemas.microsoft.com/office/powerpoint/2010/main" xmlns="" val="7754629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FC3DEDC-7109-49CA-99B4-2A823B5147F1}" type="slidenum">
              <a:rPr lang="en-US" smtClean="0"/>
              <a:pPr/>
              <a:t>5</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FC3DEDC-7109-49CA-99B4-2A823B5147F1}" type="slidenum">
              <a:rPr lang="en-US" smtClean="0"/>
              <a:pPr/>
              <a:t>23</a:t>
            </a:fld>
            <a:endParaRPr lang="en-US"/>
          </a:p>
        </p:txBody>
      </p:sp>
    </p:spTree>
    <p:extLst>
      <p:ext uri="{BB962C8B-B14F-4D97-AF65-F5344CB8AC3E}">
        <p14:creationId xmlns:p14="http://schemas.microsoft.com/office/powerpoint/2010/main" xmlns="" val="42390157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FC3DEDC-7109-49CA-99B4-2A823B5147F1}" type="slidenum">
              <a:rPr lang="en-US" smtClean="0"/>
              <a:pPr/>
              <a:t>24</a:t>
            </a:fld>
            <a:endParaRPr lang="en-US"/>
          </a:p>
        </p:txBody>
      </p:sp>
    </p:spTree>
    <p:extLst>
      <p:ext uri="{BB962C8B-B14F-4D97-AF65-F5344CB8AC3E}">
        <p14:creationId xmlns:p14="http://schemas.microsoft.com/office/powerpoint/2010/main" xmlns="" val="42390157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FC3DEDC-7109-49CA-99B4-2A823B5147F1}" type="slidenum">
              <a:rPr lang="en-US" smtClean="0"/>
              <a:pPr/>
              <a:t>25</a:t>
            </a:fld>
            <a:endParaRPr lang="en-US"/>
          </a:p>
        </p:txBody>
      </p:sp>
    </p:spTree>
    <p:extLst>
      <p:ext uri="{BB962C8B-B14F-4D97-AF65-F5344CB8AC3E}">
        <p14:creationId xmlns:p14="http://schemas.microsoft.com/office/powerpoint/2010/main" xmlns="" val="423901574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FC3DEDC-7109-49CA-99B4-2A823B5147F1}" type="slidenum">
              <a:rPr lang="en-US" smtClean="0"/>
              <a:pPr/>
              <a:t>26</a:t>
            </a:fld>
            <a:endParaRPr lang="en-US"/>
          </a:p>
        </p:txBody>
      </p:sp>
    </p:spTree>
    <p:extLst>
      <p:ext uri="{BB962C8B-B14F-4D97-AF65-F5344CB8AC3E}">
        <p14:creationId xmlns:p14="http://schemas.microsoft.com/office/powerpoint/2010/main" xmlns="" val="423901574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Throughout the book thus far, Paul has been quite open about the challenges surrounding his ministry.  Yet his joy runs high, and he explains why in our next section of the letter. Guthrie, 364</a:t>
            </a:r>
          </a:p>
          <a:p>
            <a:endParaRPr lang="en-US" dirty="0"/>
          </a:p>
        </p:txBody>
      </p:sp>
      <p:sp>
        <p:nvSpPr>
          <p:cNvPr id="4" name="Slide Number Placeholder 3"/>
          <p:cNvSpPr>
            <a:spLocks noGrp="1"/>
          </p:cNvSpPr>
          <p:nvPr>
            <p:ph type="sldNum" sz="quarter" idx="10"/>
          </p:nvPr>
        </p:nvSpPr>
        <p:spPr/>
        <p:txBody>
          <a:bodyPr/>
          <a:lstStyle/>
          <a:p>
            <a:fld id="{1FC3DEDC-7109-49CA-99B4-2A823B5147F1}" type="slidenum">
              <a:rPr lang="en-US" smtClean="0"/>
              <a:pPr/>
              <a:t>27</a:t>
            </a:fld>
            <a:endParaRPr lang="en-US"/>
          </a:p>
        </p:txBody>
      </p:sp>
    </p:spTree>
    <p:extLst>
      <p:ext uri="{BB962C8B-B14F-4D97-AF65-F5344CB8AC3E}">
        <p14:creationId xmlns:p14="http://schemas.microsoft.com/office/powerpoint/2010/main" xmlns="" val="42390157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2</a:t>
            </a:r>
            <a:r>
              <a:rPr lang="en-US" baseline="30000" dirty="0" smtClean="0"/>
              <a:t>nd</a:t>
            </a:r>
            <a:r>
              <a:rPr lang="en-US" dirty="0" smtClean="0"/>
              <a:t> missionary </a:t>
            </a:r>
            <a:r>
              <a:rPr lang="en-US" dirty="0" smtClean="0"/>
              <a:t>journey refresher;</a:t>
            </a:r>
          </a:p>
          <a:p>
            <a:r>
              <a:rPr lang="en-US" dirty="0" smtClean="0"/>
              <a:t>Couple of new pieces of data that </a:t>
            </a:r>
            <a:r>
              <a:rPr lang="en-US" dirty="0" err="1" smtClean="0"/>
              <a:t>ch</a:t>
            </a:r>
            <a:r>
              <a:rPr lang="en-US" baseline="0" dirty="0" smtClean="0"/>
              <a:t> 7 gives us.</a:t>
            </a:r>
            <a:endParaRPr lang="en-US" dirty="0"/>
          </a:p>
        </p:txBody>
      </p:sp>
      <p:sp>
        <p:nvSpPr>
          <p:cNvPr id="4" name="Slide Number Placeholder 3"/>
          <p:cNvSpPr>
            <a:spLocks noGrp="1"/>
          </p:cNvSpPr>
          <p:nvPr>
            <p:ph type="sldNum" sz="quarter" idx="10"/>
          </p:nvPr>
        </p:nvSpPr>
        <p:spPr/>
        <p:txBody>
          <a:bodyPr/>
          <a:lstStyle/>
          <a:p>
            <a:fld id="{1FC3DEDC-7109-49CA-99B4-2A823B5147F1}" type="slidenum">
              <a:rPr lang="en-US" smtClean="0"/>
              <a:pPr/>
              <a:t>29</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FC3DEDC-7109-49CA-99B4-2A823B5147F1}" type="slidenum">
              <a:rPr lang="en-US" smtClean="0"/>
              <a:pPr/>
              <a:t>30</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FC3DEDC-7109-49CA-99B4-2A823B5147F1}" type="slidenum">
              <a:rPr lang="en-US" smtClean="0"/>
              <a:pPr/>
              <a:t>31</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FC3DEDC-7109-49CA-99B4-2A823B5147F1}" type="slidenum">
              <a:rPr lang="en-US" smtClean="0"/>
              <a:pPr/>
              <a:t>32</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FC3DEDC-7109-49CA-99B4-2A823B5147F1}" type="slidenum">
              <a:rPr lang="en-US" smtClean="0"/>
              <a:pPr/>
              <a:t>33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FC3DEDC-7109-49CA-99B4-2A823B5147F1}" type="slidenum">
              <a:rPr lang="en-US" smtClean="0"/>
              <a:pPr/>
              <a:t>6</a:t>
            </a:fld>
            <a:endParaRPr lang="en-US"/>
          </a:p>
        </p:txBody>
      </p:sp>
    </p:spTree>
    <p:extLst>
      <p:ext uri="{BB962C8B-B14F-4D97-AF65-F5344CB8AC3E}">
        <p14:creationId xmlns:p14="http://schemas.microsoft.com/office/powerpoint/2010/main" xmlns="" val="106050360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FC3DEDC-7109-49CA-99B4-2A823B5147F1}" type="slidenum">
              <a:rPr lang="en-US" smtClean="0"/>
              <a:pPr/>
              <a:t>34</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FC3DEDC-7109-49CA-99B4-2A823B5147F1}" type="slidenum">
              <a:rPr lang="en-US" smtClean="0"/>
              <a:pPr/>
              <a:t>35</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FC3DEDC-7109-49CA-99B4-2A823B5147F1}" type="slidenum">
              <a:rPr lang="en-US" smtClean="0"/>
              <a:pPr/>
              <a:t>36</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FC3DEDC-7109-49CA-99B4-2A823B5147F1}" type="slidenum">
              <a:rPr lang="en-US" smtClean="0"/>
              <a:pPr/>
              <a:t>37</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FC3DEDC-7109-49CA-99B4-2A823B5147F1}" type="slidenum">
              <a:rPr lang="en-US" smtClean="0"/>
              <a:pPr/>
              <a:t>38</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FC3DEDC-7109-49CA-99B4-2A823B5147F1}" type="slidenum">
              <a:rPr lang="en-US" smtClean="0"/>
              <a:pPr/>
              <a:t>39</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FC3DEDC-7109-49CA-99B4-2A823B5147F1}" type="slidenum">
              <a:rPr lang="en-US" smtClean="0"/>
              <a:pPr/>
              <a:t>40</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FC3DEDC-7109-49CA-99B4-2A823B5147F1}" type="slidenum">
              <a:rPr lang="en-US" smtClean="0"/>
              <a:pPr/>
              <a:t>41</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V. 8 - Why did Paul rejoice?  Because of how</a:t>
            </a:r>
            <a:r>
              <a:rPr lang="en-US" baseline="0" dirty="0" smtClean="0"/>
              <a:t> they responded to correction.</a:t>
            </a:r>
            <a:endParaRPr lang="en-US" dirty="0" smtClean="0"/>
          </a:p>
          <a:p>
            <a:endParaRPr lang="en-US" dirty="0" smtClean="0"/>
          </a:p>
          <a:p>
            <a:endParaRPr lang="en-US" dirty="0" smtClean="0"/>
          </a:p>
          <a:p>
            <a:r>
              <a:rPr lang="en-US" dirty="0" smtClean="0"/>
              <a:t>Not that dealing</a:t>
            </a:r>
            <a:r>
              <a:rPr lang="en-US" baseline="0" dirty="0" smtClean="0"/>
              <a:t> with the wrongdoer or for the wrong one weren’t reasons for writing… just that they weren’t the main ones.</a:t>
            </a:r>
            <a:endParaRPr lang="en-US" dirty="0"/>
          </a:p>
        </p:txBody>
      </p:sp>
      <p:sp>
        <p:nvSpPr>
          <p:cNvPr id="4" name="Slide Number Placeholder 3"/>
          <p:cNvSpPr>
            <a:spLocks noGrp="1"/>
          </p:cNvSpPr>
          <p:nvPr>
            <p:ph type="sldNum" sz="quarter" idx="10"/>
          </p:nvPr>
        </p:nvSpPr>
        <p:spPr/>
        <p:txBody>
          <a:bodyPr/>
          <a:lstStyle/>
          <a:p>
            <a:fld id="{1FC3DEDC-7109-49CA-99B4-2A823B5147F1}" type="slidenum">
              <a:rPr lang="en-US" smtClean="0"/>
              <a:pPr/>
              <a:t>43</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Confidence in them leads to ask in </a:t>
            </a:r>
            <a:r>
              <a:rPr lang="en-US" dirty="0" err="1" smtClean="0"/>
              <a:t>ch</a:t>
            </a:r>
            <a:r>
              <a:rPr lang="en-US" dirty="0" smtClean="0"/>
              <a:t> 8-9; as well as looks back</a:t>
            </a:r>
          </a:p>
          <a:p>
            <a:endParaRPr lang="en-US" dirty="0" smtClean="0"/>
          </a:p>
          <a:p>
            <a:r>
              <a:rPr lang="en-US" dirty="0" smtClean="0"/>
              <a:t>How can we rightly</a:t>
            </a:r>
            <a:r>
              <a:rPr lang="en-US" baseline="0" dirty="0" smtClean="0"/>
              <a:t> boast about what God is doing in others?</a:t>
            </a:r>
          </a:p>
          <a:p>
            <a:endParaRPr lang="en-US" baseline="0" dirty="0" smtClean="0"/>
          </a:p>
          <a:p>
            <a:r>
              <a:rPr lang="en-US" baseline="0" dirty="0" smtClean="0"/>
              <a:t>How can we communicate that love and confidence to them?</a:t>
            </a:r>
            <a:endParaRPr lang="en-US" dirty="0"/>
          </a:p>
        </p:txBody>
      </p:sp>
      <p:sp>
        <p:nvSpPr>
          <p:cNvPr id="4" name="Slide Number Placeholder 3"/>
          <p:cNvSpPr>
            <a:spLocks noGrp="1"/>
          </p:cNvSpPr>
          <p:nvPr>
            <p:ph type="sldNum" sz="quarter" idx="10"/>
          </p:nvPr>
        </p:nvSpPr>
        <p:spPr/>
        <p:txBody>
          <a:bodyPr/>
          <a:lstStyle/>
          <a:p>
            <a:fld id="{1FC3DEDC-7109-49CA-99B4-2A823B5147F1}" type="slidenum">
              <a:rPr lang="en-US" smtClean="0"/>
              <a:pPr/>
              <a:t>44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6:3ff – as if saying “we do no hinder the right response to God; in fact, our ministry and perseverance</a:t>
            </a:r>
            <a:r>
              <a:rPr lang="en-US" baseline="0" dirty="0" smtClean="0"/>
              <a:t> encourages it.”</a:t>
            </a:r>
            <a:endParaRPr lang="en-US" dirty="0"/>
          </a:p>
        </p:txBody>
      </p:sp>
      <p:sp>
        <p:nvSpPr>
          <p:cNvPr id="4" name="Slide Number Placeholder 3"/>
          <p:cNvSpPr>
            <a:spLocks noGrp="1"/>
          </p:cNvSpPr>
          <p:nvPr>
            <p:ph type="sldNum" sz="quarter" idx="10"/>
          </p:nvPr>
        </p:nvSpPr>
        <p:spPr/>
        <p:txBody>
          <a:bodyPr/>
          <a:lstStyle/>
          <a:p>
            <a:fld id="{1FC3DEDC-7109-49CA-99B4-2A823B5147F1}" type="slidenum">
              <a:rPr lang="en-US" smtClean="0"/>
              <a:pPr/>
              <a:t>7</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FC3DEDC-7109-49CA-99B4-2A823B5147F1}" type="slidenum">
              <a:rPr lang="en-US" smtClean="0"/>
              <a:pPr/>
              <a:t>45</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FC3DEDC-7109-49CA-99B4-2A823B5147F1}" type="slidenum">
              <a:rPr lang="en-US" smtClean="0"/>
              <a:pPr/>
              <a:t>46</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Guthrie 347 – Through rhetorical questions, theological assertion, and a string of OT quotations having to do with restoration to the true worship of God, Paul reinforces (even restates) the exhortations, calling the Corinthians to separate from the worldly relationships, which defile them and hurt their relationship with God, and to embrace the true worship of the living God, mediated through the apostle’s mission.</a:t>
            </a:r>
            <a:endParaRPr lang="en-US" dirty="0" smtClean="0"/>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349 … the unit forms a resounding, climactic appeal, rounding off the apostle’s extended discourse in which he attempts to draw the Corinthians away from spiritually poisonous relationships and back into the solid, relational context of his ministry.</a:t>
            </a:r>
          </a:p>
          <a:p>
            <a:endParaRPr lang="en-US" dirty="0"/>
          </a:p>
        </p:txBody>
      </p:sp>
      <p:sp>
        <p:nvSpPr>
          <p:cNvPr id="4" name="Slide Number Placeholder 3"/>
          <p:cNvSpPr>
            <a:spLocks noGrp="1"/>
          </p:cNvSpPr>
          <p:nvPr>
            <p:ph type="sldNum" sz="quarter" idx="10"/>
          </p:nvPr>
        </p:nvSpPr>
        <p:spPr/>
        <p:txBody>
          <a:bodyPr/>
          <a:lstStyle/>
          <a:p>
            <a:fld id="{1FC3DEDC-7109-49CA-99B4-2A823B5147F1}" type="slidenum">
              <a:rPr lang="en-US" smtClean="0"/>
              <a:pPr/>
              <a:t>47</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Cf.</a:t>
            </a:r>
            <a:r>
              <a:rPr lang="en-US" baseline="0" dirty="0" smtClean="0"/>
              <a:t> 1 </a:t>
            </a:r>
            <a:r>
              <a:rPr lang="en-US" baseline="0" dirty="0" err="1" smtClean="0"/>
              <a:t>Cor</a:t>
            </a:r>
            <a:r>
              <a:rPr lang="en-US" baseline="0" dirty="0" smtClean="0"/>
              <a:t> 5:9-13, esp. 13</a:t>
            </a:r>
          </a:p>
          <a:p>
            <a:pPr rtl="0"/>
            <a:r>
              <a:rPr lang="en-US" sz="1200" kern="1200" baseline="0" dirty="0" smtClean="0">
                <a:solidFill>
                  <a:schemeClr val="tx1"/>
                </a:solidFill>
                <a:latin typeface="+mn-lt"/>
                <a:ea typeface="+mn-ea"/>
                <a:cs typeface="+mn-cs"/>
              </a:rPr>
              <a:t> </a:t>
            </a:r>
            <a:r>
              <a:rPr lang="en-US" sz="1200" kern="1200" baseline="30000" dirty="0" smtClean="0">
                <a:solidFill>
                  <a:schemeClr val="tx1"/>
                </a:solidFill>
                <a:latin typeface="+mn-lt"/>
                <a:ea typeface="+mn-ea"/>
                <a:cs typeface="+mn-cs"/>
              </a:rPr>
              <a:t>9</a:t>
            </a:r>
            <a:r>
              <a:rPr lang="en-US" sz="1200" kern="1200" baseline="0" dirty="0" smtClean="0">
                <a:solidFill>
                  <a:schemeClr val="tx1"/>
                </a:solidFill>
                <a:latin typeface="+mn-lt"/>
                <a:ea typeface="+mn-ea"/>
                <a:cs typeface="+mn-cs"/>
              </a:rPr>
              <a:t> I wrote to you in my letter not to associate with sexually immoral people--</a:t>
            </a:r>
          </a:p>
          <a:p>
            <a:pPr rtl="0"/>
            <a:r>
              <a:rPr lang="en-US" sz="1200" kern="1200" baseline="0" dirty="0" smtClean="0">
                <a:solidFill>
                  <a:schemeClr val="tx1"/>
                </a:solidFill>
                <a:latin typeface="+mn-lt"/>
                <a:ea typeface="+mn-ea"/>
                <a:cs typeface="+mn-cs"/>
              </a:rPr>
              <a:t> </a:t>
            </a:r>
            <a:r>
              <a:rPr lang="en-US" sz="1200" kern="1200" baseline="30000" dirty="0" smtClean="0">
                <a:solidFill>
                  <a:schemeClr val="tx1"/>
                </a:solidFill>
                <a:latin typeface="+mn-lt"/>
                <a:ea typeface="+mn-ea"/>
                <a:cs typeface="+mn-cs"/>
              </a:rPr>
              <a:t>10</a:t>
            </a:r>
            <a:r>
              <a:rPr lang="en-US" sz="1200" kern="1200" baseline="0" dirty="0" smtClean="0">
                <a:solidFill>
                  <a:schemeClr val="tx1"/>
                </a:solidFill>
                <a:latin typeface="+mn-lt"/>
                <a:ea typeface="+mn-ea"/>
                <a:cs typeface="+mn-cs"/>
              </a:rPr>
              <a:t> not at all meaning the sexually immoral of this world, or the greedy and swindlers, or idolaters, since then you would need to go out of the world.</a:t>
            </a:r>
          </a:p>
          <a:p>
            <a:pPr rtl="0"/>
            <a:r>
              <a:rPr lang="en-US" sz="1200" kern="1200" baseline="0" dirty="0" smtClean="0">
                <a:solidFill>
                  <a:schemeClr val="tx1"/>
                </a:solidFill>
                <a:latin typeface="+mn-lt"/>
                <a:ea typeface="+mn-ea"/>
                <a:cs typeface="+mn-cs"/>
              </a:rPr>
              <a:t> </a:t>
            </a:r>
            <a:r>
              <a:rPr lang="en-US" sz="1200" kern="1200" baseline="30000" dirty="0" smtClean="0">
                <a:solidFill>
                  <a:schemeClr val="tx1"/>
                </a:solidFill>
                <a:latin typeface="+mn-lt"/>
                <a:ea typeface="+mn-ea"/>
                <a:cs typeface="+mn-cs"/>
              </a:rPr>
              <a:t>11</a:t>
            </a:r>
            <a:r>
              <a:rPr lang="en-US" sz="1200" kern="1200" baseline="0" dirty="0" smtClean="0">
                <a:solidFill>
                  <a:schemeClr val="tx1"/>
                </a:solidFill>
                <a:latin typeface="+mn-lt"/>
                <a:ea typeface="+mn-ea"/>
                <a:cs typeface="+mn-cs"/>
              </a:rPr>
              <a:t> But now I am writing to you not to associate with anyone who bears the name of brother if he is guilty of sexual immorality or greed, or is an idolater, reviler, drunkard, or swindler-- not even to eat with such a one.</a:t>
            </a:r>
          </a:p>
          <a:p>
            <a:pPr rtl="0"/>
            <a:r>
              <a:rPr lang="en-US" sz="1200" kern="1200" baseline="0" dirty="0" smtClean="0">
                <a:solidFill>
                  <a:schemeClr val="tx1"/>
                </a:solidFill>
                <a:latin typeface="+mn-lt"/>
                <a:ea typeface="+mn-ea"/>
                <a:cs typeface="+mn-cs"/>
              </a:rPr>
              <a:t> </a:t>
            </a:r>
            <a:r>
              <a:rPr lang="en-US" sz="1200" kern="1200" baseline="30000" dirty="0" smtClean="0">
                <a:solidFill>
                  <a:schemeClr val="tx1"/>
                </a:solidFill>
                <a:latin typeface="+mn-lt"/>
                <a:ea typeface="+mn-ea"/>
                <a:cs typeface="+mn-cs"/>
              </a:rPr>
              <a:t>12</a:t>
            </a:r>
            <a:r>
              <a:rPr lang="en-US" sz="1200" kern="1200" baseline="0" dirty="0" smtClean="0">
                <a:solidFill>
                  <a:schemeClr val="tx1"/>
                </a:solidFill>
                <a:latin typeface="+mn-lt"/>
                <a:ea typeface="+mn-ea"/>
                <a:cs typeface="+mn-cs"/>
              </a:rPr>
              <a:t> For what have I to do with judging outsiders? Is it not those inside the church whom you are to judge?</a:t>
            </a:r>
          </a:p>
          <a:p>
            <a:pPr rtl="0"/>
            <a:r>
              <a:rPr lang="en-US" sz="1200" kern="1200" baseline="0" dirty="0" smtClean="0">
                <a:solidFill>
                  <a:schemeClr val="tx1"/>
                </a:solidFill>
                <a:latin typeface="+mn-lt"/>
                <a:ea typeface="+mn-ea"/>
                <a:cs typeface="+mn-cs"/>
              </a:rPr>
              <a:t> </a:t>
            </a:r>
            <a:r>
              <a:rPr lang="en-US" sz="1200" kern="1200" baseline="30000" dirty="0" smtClean="0">
                <a:solidFill>
                  <a:schemeClr val="tx1"/>
                </a:solidFill>
                <a:latin typeface="+mn-lt"/>
                <a:ea typeface="+mn-ea"/>
                <a:cs typeface="+mn-cs"/>
              </a:rPr>
              <a:t>13</a:t>
            </a:r>
            <a:r>
              <a:rPr lang="en-US" sz="1200" kern="1200" baseline="0" dirty="0" smtClean="0">
                <a:solidFill>
                  <a:schemeClr val="tx1"/>
                </a:solidFill>
                <a:latin typeface="+mn-lt"/>
                <a:ea typeface="+mn-ea"/>
                <a:cs typeface="+mn-cs"/>
              </a:rPr>
              <a:t> God judges those outside. "Purge the evil person from among you."</a:t>
            </a:r>
            <a:endParaRPr lang="en-US" dirty="0" smtClean="0"/>
          </a:p>
          <a:p>
            <a:endParaRPr lang="en-US" dirty="0" smtClean="0"/>
          </a:p>
          <a:p>
            <a:r>
              <a:rPr lang="en-US" dirty="0" smtClean="0"/>
              <a:t>ESV Study</a:t>
            </a:r>
            <a:r>
              <a:rPr lang="en-US" baseline="0" dirty="0" smtClean="0"/>
              <a:t> note – It is thus an image for being allied or identified wrongly with unbelievers.  In context, it refers especially to those who are still rebelling against Paul within the church, whom Paul now shockingly labels unbelievers…</a:t>
            </a:r>
          </a:p>
          <a:p>
            <a:endParaRPr lang="en-US" baseline="0" dirty="0" smtClean="0"/>
          </a:p>
          <a:p>
            <a:r>
              <a:rPr lang="en-US" baseline="0" dirty="0" smtClean="0"/>
              <a:t>ESV then makes normal yoke connection, but… issue is purity (next slide)</a:t>
            </a:r>
          </a:p>
        </p:txBody>
      </p:sp>
      <p:sp>
        <p:nvSpPr>
          <p:cNvPr id="4" name="Slide Number Placeholder 3"/>
          <p:cNvSpPr>
            <a:spLocks noGrp="1"/>
          </p:cNvSpPr>
          <p:nvPr>
            <p:ph type="sldNum" sz="quarter" idx="10"/>
          </p:nvPr>
        </p:nvSpPr>
        <p:spPr/>
        <p:txBody>
          <a:bodyPr/>
          <a:lstStyle/>
          <a:p>
            <a:fld id="{1FC3DEDC-7109-49CA-99B4-2A823B5147F1}" type="slidenum">
              <a:rPr lang="en-US" smtClean="0"/>
              <a:pPr/>
              <a:t>48</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Issue is one of purity, not </a:t>
            </a:r>
            <a:r>
              <a:rPr lang="en-US" dirty="0" err="1" smtClean="0"/>
              <a:t>unequalness</a:t>
            </a:r>
            <a:r>
              <a:rPr lang="en-US" dirty="0" smtClean="0"/>
              <a:t> (horse </a:t>
            </a:r>
            <a:r>
              <a:rPr lang="en-US" dirty="0" err="1" smtClean="0"/>
              <a:t>vs</a:t>
            </a:r>
            <a:r>
              <a:rPr lang="en-US" dirty="0" smtClean="0"/>
              <a:t> donkey).</a:t>
            </a:r>
            <a:r>
              <a:rPr lang="en-US" baseline="0" dirty="0" smtClean="0"/>
              <a:t>  </a:t>
            </a:r>
            <a:r>
              <a:rPr lang="en-US" baseline="0" dirty="0" err="1" smtClean="0"/>
              <a:t>Cf</a:t>
            </a:r>
            <a:r>
              <a:rPr lang="en-US" baseline="0" dirty="0" smtClean="0"/>
              <a:t> Lev 19:19 (not mixing)</a:t>
            </a:r>
          </a:p>
          <a:p>
            <a:endParaRPr lang="en-US" baseline="0" dirty="0" smtClean="0"/>
          </a:p>
          <a:p>
            <a:r>
              <a:rPr lang="en-US" baseline="0" dirty="0" smtClean="0"/>
              <a:t>Lev 19:19</a:t>
            </a:r>
          </a:p>
          <a:p>
            <a:r>
              <a:rPr lang="en-US" sz="1200" kern="1200" baseline="30000" dirty="0" smtClean="0">
                <a:solidFill>
                  <a:schemeClr val="tx1"/>
                </a:solidFill>
                <a:latin typeface="+mn-lt"/>
                <a:ea typeface="+mn-ea"/>
                <a:cs typeface="+mn-cs"/>
              </a:rPr>
              <a:t>19</a:t>
            </a:r>
            <a:r>
              <a:rPr lang="en-US" sz="1200" kern="1200" baseline="0" dirty="0" smtClean="0">
                <a:solidFill>
                  <a:schemeClr val="tx1"/>
                </a:solidFill>
                <a:latin typeface="+mn-lt"/>
                <a:ea typeface="+mn-ea"/>
                <a:cs typeface="+mn-cs"/>
              </a:rPr>
              <a:t> "You shall keep my statutes. You shall not let your cattle breed with a different kind. You shall not sow your field with two kinds of seed, nor shall you wear a garment of cloth made of two kinds of material.</a:t>
            </a:r>
            <a:endParaRPr lang="en-US" baseline="0" dirty="0" smtClean="0"/>
          </a:p>
        </p:txBody>
      </p:sp>
      <p:sp>
        <p:nvSpPr>
          <p:cNvPr id="4" name="Slide Number Placeholder 3"/>
          <p:cNvSpPr>
            <a:spLocks noGrp="1"/>
          </p:cNvSpPr>
          <p:nvPr>
            <p:ph type="sldNum" sz="quarter" idx="10"/>
          </p:nvPr>
        </p:nvSpPr>
        <p:spPr/>
        <p:txBody>
          <a:bodyPr/>
          <a:lstStyle/>
          <a:p>
            <a:fld id="{1FC3DEDC-7109-49CA-99B4-2A823B5147F1}" type="slidenum">
              <a:rPr lang="en-US" smtClean="0"/>
              <a:pPr/>
              <a:t>49</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“Place where God’s presence dwells”?  (What do you do with burning bush, appearance to Abram/</a:t>
            </a:r>
            <a:r>
              <a:rPr lang="en-US" baseline="0" dirty="0" err="1" smtClean="0"/>
              <a:t>Sarai</a:t>
            </a:r>
            <a:r>
              <a:rPr lang="en-US" baseline="0" dirty="0" smtClean="0"/>
              <a:t>, etc.)</a:t>
            </a:r>
          </a:p>
          <a:p>
            <a:endParaRPr lang="en-US" baseline="0" dirty="0" smtClean="0"/>
          </a:p>
          <a:p>
            <a:r>
              <a:rPr lang="en-US" baseline="0" dirty="0" smtClean="0"/>
              <a:t>Eden</a:t>
            </a:r>
          </a:p>
          <a:p>
            <a:r>
              <a:rPr lang="en-US" baseline="0" dirty="0" smtClean="0"/>
              <a:t>Tabernacle</a:t>
            </a:r>
          </a:p>
          <a:p>
            <a:r>
              <a:rPr lang="en-US" baseline="0" dirty="0" smtClean="0"/>
              <a:t>Solomon’s temple</a:t>
            </a:r>
          </a:p>
          <a:p>
            <a:r>
              <a:rPr lang="en-US" baseline="0" dirty="0" smtClean="0"/>
              <a:t>Christ is temple (Gospels: John 2:19-21)</a:t>
            </a:r>
          </a:p>
          <a:p>
            <a:r>
              <a:rPr lang="en-US" baseline="0" dirty="0" smtClean="0"/>
              <a:t>Christ is temple (Acts 4:11 – cornerstone)</a:t>
            </a:r>
          </a:p>
          <a:p>
            <a:r>
              <a:rPr lang="en-US" baseline="0" dirty="0" smtClean="0"/>
              <a:t>Corinthians</a:t>
            </a:r>
          </a:p>
          <a:p>
            <a:r>
              <a:rPr lang="en-US" baseline="0" dirty="0" smtClean="0"/>
              <a:t>***Ephesians 2:13-22, </a:t>
            </a:r>
            <a:r>
              <a:rPr lang="en-US" baseline="0" dirty="0" err="1" smtClean="0"/>
              <a:t>esp</a:t>
            </a:r>
            <a:r>
              <a:rPr lang="en-US" baseline="0" dirty="0" smtClean="0"/>
              <a:t> 21-22</a:t>
            </a:r>
          </a:p>
          <a:p>
            <a:endParaRPr lang="en-US" baseline="0" dirty="0" smtClean="0"/>
          </a:p>
          <a:p>
            <a:endParaRPr lang="en-US" baseline="0" dirty="0" smtClean="0"/>
          </a:p>
          <a:p>
            <a:r>
              <a:rPr lang="en-US" baseline="0" dirty="0" smtClean="0"/>
              <a:t>Great book – </a:t>
            </a:r>
            <a:r>
              <a:rPr lang="en-US" i="1" baseline="0" dirty="0" smtClean="0"/>
              <a:t>The Temple and the Church’s Mission: A biblical theology of the dwelling place of God</a:t>
            </a:r>
            <a:r>
              <a:rPr lang="en-US" i="0" baseline="0" dirty="0" smtClean="0"/>
              <a:t> by Greg Beale, 2004</a:t>
            </a:r>
            <a:endParaRPr lang="en-US" baseline="0" dirty="0" smtClean="0"/>
          </a:p>
          <a:p>
            <a:endParaRPr lang="en-US" baseline="0" dirty="0" smtClean="0"/>
          </a:p>
          <a:p>
            <a:r>
              <a:rPr lang="en-US" baseline="0" dirty="0" smtClean="0"/>
              <a:t>Identity leads to mission</a:t>
            </a:r>
          </a:p>
          <a:p>
            <a:pPr rtl="0"/>
            <a:r>
              <a:rPr lang="en-US" baseline="0" dirty="0" smtClean="0"/>
              <a:t>1 Peter 2:9-10:</a:t>
            </a:r>
          </a:p>
          <a:p>
            <a:pPr rtl="0"/>
            <a:r>
              <a:rPr lang="en-US" sz="1200" kern="1200" baseline="0" dirty="0" smtClean="0">
                <a:solidFill>
                  <a:schemeClr val="tx1"/>
                </a:solidFill>
                <a:latin typeface="+mn-lt"/>
                <a:ea typeface="+mn-ea"/>
                <a:cs typeface="+mn-cs"/>
              </a:rPr>
              <a:t> </a:t>
            </a:r>
            <a:r>
              <a:rPr lang="en-US" sz="1200" kern="1200" baseline="30000" dirty="0" smtClean="0">
                <a:solidFill>
                  <a:schemeClr val="tx1"/>
                </a:solidFill>
                <a:latin typeface="+mn-lt"/>
                <a:ea typeface="+mn-ea"/>
                <a:cs typeface="+mn-cs"/>
              </a:rPr>
              <a:t>9 </a:t>
            </a:r>
            <a:r>
              <a:rPr lang="en-US" sz="1200" kern="1200" baseline="0" dirty="0" smtClean="0">
                <a:solidFill>
                  <a:schemeClr val="tx1"/>
                </a:solidFill>
                <a:latin typeface="+mn-lt"/>
                <a:ea typeface="+mn-ea"/>
                <a:cs typeface="+mn-cs"/>
              </a:rPr>
              <a:t>But you are a chosen race, a royal priesthood, a holy nation, a people for his own possession,</a:t>
            </a:r>
          </a:p>
          <a:p>
            <a:pPr rtl="0"/>
            <a:r>
              <a:rPr lang="en-US" sz="1200" kern="1200" baseline="0" dirty="0" smtClean="0">
                <a:solidFill>
                  <a:schemeClr val="tx1"/>
                </a:solidFill>
                <a:latin typeface="+mn-lt"/>
                <a:ea typeface="+mn-ea"/>
                <a:cs typeface="+mn-cs"/>
              </a:rPr>
              <a:t>that you may proclaim the excellencies of him who called you out of darkness into his marvelous light. </a:t>
            </a:r>
          </a:p>
          <a:p>
            <a:pPr rtl="0"/>
            <a:r>
              <a:rPr lang="en-US" sz="1200" kern="1200" baseline="0" dirty="0" smtClean="0">
                <a:solidFill>
                  <a:schemeClr val="tx1"/>
                </a:solidFill>
                <a:latin typeface="+mn-lt"/>
                <a:ea typeface="+mn-ea"/>
                <a:cs typeface="+mn-cs"/>
              </a:rPr>
              <a:t> </a:t>
            </a:r>
            <a:r>
              <a:rPr lang="en-US" sz="1200" kern="1200" baseline="30000" dirty="0" smtClean="0">
                <a:solidFill>
                  <a:schemeClr val="tx1"/>
                </a:solidFill>
                <a:latin typeface="+mn-lt"/>
                <a:ea typeface="+mn-ea"/>
                <a:cs typeface="+mn-cs"/>
              </a:rPr>
              <a:t>10</a:t>
            </a:r>
            <a:r>
              <a:rPr lang="en-US" sz="1200" kern="1200" baseline="0" dirty="0" smtClean="0">
                <a:solidFill>
                  <a:schemeClr val="tx1"/>
                </a:solidFill>
                <a:latin typeface="+mn-lt"/>
                <a:ea typeface="+mn-ea"/>
                <a:cs typeface="+mn-cs"/>
              </a:rPr>
              <a:t> Once you were not a people, but now you are God's people; once you had not received mercy, but now you have received mercy.</a:t>
            </a:r>
            <a:endParaRPr lang="en-US" baseline="0" dirty="0" smtClean="0"/>
          </a:p>
        </p:txBody>
      </p:sp>
      <p:sp>
        <p:nvSpPr>
          <p:cNvPr id="4" name="Slide Number Placeholder 3"/>
          <p:cNvSpPr>
            <a:spLocks noGrp="1"/>
          </p:cNvSpPr>
          <p:nvPr>
            <p:ph type="sldNum" sz="quarter" idx="10"/>
          </p:nvPr>
        </p:nvSpPr>
        <p:spPr/>
        <p:txBody>
          <a:bodyPr/>
          <a:lstStyle/>
          <a:p>
            <a:fld id="{1FC3DEDC-7109-49CA-99B4-2A823B5147F1}" type="slidenum">
              <a:rPr lang="en-US" smtClean="0"/>
              <a:pPr/>
              <a:t>50</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a:p>
            <a:endParaRPr lang="en-US" baseline="0" dirty="0" smtClean="0"/>
          </a:p>
          <a:p>
            <a:r>
              <a:rPr lang="en-US" baseline="0" dirty="0" smtClean="0"/>
              <a:t>In 1 </a:t>
            </a:r>
            <a:r>
              <a:rPr lang="en-US" baseline="0" dirty="0" err="1" smtClean="0"/>
              <a:t>Cor</a:t>
            </a:r>
            <a:r>
              <a:rPr lang="en-US" baseline="0" dirty="0" smtClean="0"/>
              <a:t> 3, “you” is plural, “you all.”</a:t>
            </a:r>
          </a:p>
        </p:txBody>
      </p:sp>
      <p:sp>
        <p:nvSpPr>
          <p:cNvPr id="4" name="Slide Number Placeholder 3"/>
          <p:cNvSpPr>
            <a:spLocks noGrp="1"/>
          </p:cNvSpPr>
          <p:nvPr>
            <p:ph type="sldNum" sz="quarter" idx="10"/>
          </p:nvPr>
        </p:nvSpPr>
        <p:spPr/>
        <p:txBody>
          <a:bodyPr/>
          <a:lstStyle/>
          <a:p>
            <a:fld id="{1FC3DEDC-7109-49CA-99B4-2A823B5147F1}" type="slidenum">
              <a:rPr lang="en-US" smtClean="0"/>
              <a:pPr/>
              <a:t>51</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1FC3DEDC-7109-49CA-99B4-2A823B5147F1}" type="slidenum">
              <a:rPr lang="en-US" smtClean="0"/>
              <a:pPr/>
              <a:t>52</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1FC3DEDC-7109-49CA-99B4-2A823B5147F1}" type="slidenum">
              <a:rPr lang="en-US" smtClean="0"/>
              <a:pPr/>
              <a:t>53</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God’s presence among his people</a:t>
            </a:r>
          </a:p>
          <a:p>
            <a:endParaRPr lang="en-US" baseline="0" dirty="0" smtClean="0"/>
          </a:p>
          <a:p>
            <a:r>
              <a:rPr lang="en-US" baseline="0" dirty="0" smtClean="0"/>
              <a:t>And if God is present, then sin cannot be.</a:t>
            </a:r>
          </a:p>
        </p:txBody>
      </p:sp>
      <p:sp>
        <p:nvSpPr>
          <p:cNvPr id="4" name="Slide Number Placeholder 3"/>
          <p:cNvSpPr>
            <a:spLocks noGrp="1"/>
          </p:cNvSpPr>
          <p:nvPr>
            <p:ph type="sldNum" sz="quarter" idx="10"/>
          </p:nvPr>
        </p:nvSpPr>
        <p:spPr/>
        <p:txBody>
          <a:bodyPr/>
          <a:lstStyle/>
          <a:p>
            <a:fld id="{1FC3DEDC-7109-49CA-99B4-2A823B5147F1}" type="slidenum">
              <a:rPr lang="en-US" smtClean="0"/>
              <a:pPr/>
              <a:t>54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6:3ff – as if saying “we do no hinder the right response to God; in fact, our ministry and perseverance</a:t>
            </a:r>
            <a:r>
              <a:rPr lang="en-US" baseline="0" dirty="0" smtClean="0"/>
              <a:t> encourages it.”</a:t>
            </a:r>
            <a:endParaRPr lang="en-US" dirty="0"/>
          </a:p>
        </p:txBody>
      </p:sp>
      <p:sp>
        <p:nvSpPr>
          <p:cNvPr id="4" name="Slide Number Placeholder 3"/>
          <p:cNvSpPr>
            <a:spLocks noGrp="1"/>
          </p:cNvSpPr>
          <p:nvPr>
            <p:ph type="sldNum" sz="quarter" idx="10"/>
          </p:nvPr>
        </p:nvSpPr>
        <p:spPr/>
        <p:txBody>
          <a:bodyPr/>
          <a:lstStyle/>
          <a:p>
            <a:fld id="{1FC3DEDC-7109-49CA-99B4-2A823B5147F1}" type="slidenum">
              <a:rPr lang="en-US" smtClean="0"/>
              <a:pPr/>
              <a:t>8</a:t>
            </a:fld>
            <a:endParaRPr lang="en-US"/>
          </a:p>
        </p:txBody>
      </p:sp>
    </p:spTree>
    <p:extLst>
      <p:ext uri="{BB962C8B-B14F-4D97-AF65-F5344CB8AC3E}">
        <p14:creationId xmlns:p14="http://schemas.microsoft.com/office/powerpoint/2010/main" xmlns="" val="150289514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Intimacy with God demands </a:t>
            </a:r>
            <a:r>
              <a:rPr lang="en-US" i="1" baseline="0" dirty="0" smtClean="0"/>
              <a:t>separation from that which is unclean</a:t>
            </a:r>
            <a:r>
              <a:rPr lang="en-US" i="0" baseline="0" dirty="0" smtClean="0"/>
              <a:t> </a:t>
            </a:r>
          </a:p>
          <a:p>
            <a:r>
              <a:rPr lang="en-US" i="0" baseline="0" dirty="0" smtClean="0"/>
              <a:t>“come out”</a:t>
            </a:r>
          </a:p>
          <a:p>
            <a:r>
              <a:rPr lang="en-US" i="0" baseline="0" dirty="0" smtClean="0"/>
              <a:t>“separate yourselves”</a:t>
            </a:r>
          </a:p>
          <a:p>
            <a:r>
              <a:rPr lang="en-US" i="0" baseline="0" dirty="0" smtClean="0"/>
              <a:t>“don’t touch what is unclean”</a:t>
            </a:r>
            <a:endParaRPr lang="en-US" baseline="0" dirty="0" smtClean="0"/>
          </a:p>
        </p:txBody>
      </p:sp>
      <p:sp>
        <p:nvSpPr>
          <p:cNvPr id="4" name="Slide Number Placeholder 3"/>
          <p:cNvSpPr>
            <a:spLocks noGrp="1"/>
          </p:cNvSpPr>
          <p:nvPr>
            <p:ph type="sldNum" sz="quarter" idx="10"/>
          </p:nvPr>
        </p:nvSpPr>
        <p:spPr/>
        <p:txBody>
          <a:bodyPr/>
          <a:lstStyle/>
          <a:p>
            <a:fld id="{1FC3DEDC-7109-49CA-99B4-2A823B5147F1}" type="slidenum">
              <a:rPr lang="en-US" smtClean="0"/>
              <a:pPr/>
              <a:t>55</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Worship context (20:40)</a:t>
            </a:r>
          </a:p>
          <a:p>
            <a:r>
              <a:rPr lang="en-US" baseline="0" dirty="0" smtClean="0"/>
              <a:t>Promise of restoration, God’s presence with his people</a:t>
            </a:r>
          </a:p>
          <a:p>
            <a:endParaRPr lang="en-US" baseline="0" dirty="0" smtClean="0"/>
          </a:p>
          <a:p>
            <a:r>
              <a:rPr lang="en-US" baseline="0" dirty="0" smtClean="0"/>
              <a:t>“Welcome” comes from LXX</a:t>
            </a:r>
          </a:p>
        </p:txBody>
      </p:sp>
      <p:sp>
        <p:nvSpPr>
          <p:cNvPr id="4" name="Slide Number Placeholder 3"/>
          <p:cNvSpPr>
            <a:spLocks noGrp="1"/>
          </p:cNvSpPr>
          <p:nvPr>
            <p:ph type="sldNum" sz="quarter" idx="10"/>
          </p:nvPr>
        </p:nvSpPr>
        <p:spPr/>
        <p:txBody>
          <a:bodyPr/>
          <a:lstStyle/>
          <a:p>
            <a:fld id="{1FC3DEDC-7109-49CA-99B4-2A823B5147F1}" type="slidenum">
              <a:rPr lang="en-US" smtClean="0"/>
              <a:pPr/>
              <a:t>56</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1FC3DEDC-7109-49CA-99B4-2A823B5147F1}" type="slidenum">
              <a:rPr lang="en-US" smtClean="0"/>
              <a:pPr/>
              <a:t>57</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Sums it up; since the promises of 6:16-18 are indeed awesome and talking about us; LET’S ACT LIKE IT!</a:t>
            </a:r>
          </a:p>
          <a:p>
            <a:endParaRPr lang="en-US" baseline="0" dirty="0" smtClean="0"/>
          </a:p>
          <a:p>
            <a:r>
              <a:rPr lang="en-US" baseline="0" dirty="0" smtClean="0"/>
              <a:t>How do we purify or cleanse ourselves?  We can’t ultimately. So why the command? Recognition of God’s work and our part in it.</a:t>
            </a:r>
          </a:p>
          <a:p>
            <a:endParaRPr lang="en-US" baseline="0" dirty="0" smtClean="0"/>
          </a:p>
          <a:p>
            <a:r>
              <a:rPr lang="en-US" baseline="0" dirty="0" smtClean="0"/>
              <a:t>One way to cleanse self -- With the ‘godly’ repentance we talked about earlier in 7:1</a:t>
            </a:r>
          </a:p>
          <a:p>
            <a:endParaRPr lang="en-US" baseline="0" dirty="0" smtClean="0"/>
          </a:p>
          <a:p>
            <a:r>
              <a:rPr lang="en-US" baseline="0" dirty="0" smtClean="0"/>
              <a:t>Completion is a </a:t>
            </a:r>
            <a:r>
              <a:rPr lang="en-US" i="1" baseline="0" dirty="0" err="1" smtClean="0"/>
              <a:t>telos</a:t>
            </a:r>
            <a:r>
              <a:rPr lang="en-US" baseline="0" dirty="0" smtClean="0"/>
              <a:t> word - </a:t>
            </a:r>
            <a:r>
              <a:rPr lang="en-US" i="1" baseline="0" dirty="0" err="1" smtClean="0"/>
              <a:t>epiteleo</a:t>
            </a:r>
            <a:endParaRPr lang="en-US" baseline="0" dirty="0" smtClean="0"/>
          </a:p>
          <a:p>
            <a:endParaRPr lang="en-US" baseline="0" dirty="0" smtClean="0"/>
          </a:p>
          <a:p>
            <a:r>
              <a:rPr lang="en-US" baseline="0" dirty="0" smtClean="0"/>
              <a:t>Fear = reverence</a:t>
            </a:r>
          </a:p>
        </p:txBody>
      </p:sp>
      <p:sp>
        <p:nvSpPr>
          <p:cNvPr id="4" name="Slide Number Placeholder 3"/>
          <p:cNvSpPr>
            <a:spLocks noGrp="1"/>
          </p:cNvSpPr>
          <p:nvPr>
            <p:ph type="sldNum" sz="quarter" idx="10"/>
          </p:nvPr>
        </p:nvSpPr>
        <p:spPr/>
        <p:txBody>
          <a:bodyPr/>
          <a:lstStyle/>
          <a:p>
            <a:fld id="{1FC3DEDC-7109-49CA-99B4-2A823B5147F1}" type="slidenum">
              <a:rPr lang="en-US" smtClean="0"/>
              <a:pPr/>
              <a:t>58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FC3DEDC-7109-49CA-99B4-2A823B5147F1}" type="slidenum">
              <a:rPr lang="en-US" smtClean="0"/>
              <a:pPr/>
              <a:t>9</a:t>
            </a:fld>
            <a:endParaRPr lang="en-US"/>
          </a:p>
        </p:txBody>
      </p:sp>
    </p:spTree>
    <p:extLst>
      <p:ext uri="{BB962C8B-B14F-4D97-AF65-F5344CB8AC3E}">
        <p14:creationId xmlns:p14="http://schemas.microsoft.com/office/powerpoint/2010/main" xmlns="" val="17071152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FC3DEDC-7109-49CA-99B4-2A823B5147F1}" type="slidenum">
              <a:rPr lang="en-US" smtClean="0"/>
              <a:pPr/>
              <a:t>10</a:t>
            </a:fld>
            <a:endParaRPr lang="en-US"/>
          </a:p>
        </p:txBody>
      </p:sp>
    </p:spTree>
    <p:extLst>
      <p:ext uri="{BB962C8B-B14F-4D97-AF65-F5344CB8AC3E}">
        <p14:creationId xmlns:p14="http://schemas.microsoft.com/office/powerpoint/2010/main" xmlns="" val="23096631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Circumstances</a:t>
            </a:r>
            <a:endParaRPr lang="en-US" dirty="0"/>
          </a:p>
        </p:txBody>
      </p:sp>
      <p:sp>
        <p:nvSpPr>
          <p:cNvPr id="4" name="Slide Number Placeholder 3"/>
          <p:cNvSpPr>
            <a:spLocks noGrp="1"/>
          </p:cNvSpPr>
          <p:nvPr>
            <p:ph type="sldNum" sz="quarter" idx="10"/>
          </p:nvPr>
        </p:nvSpPr>
        <p:spPr/>
        <p:txBody>
          <a:bodyPr/>
          <a:lstStyle/>
          <a:p>
            <a:fld id="{1FC3DEDC-7109-49CA-99B4-2A823B5147F1}" type="slidenum">
              <a:rPr lang="en-US" smtClean="0"/>
              <a:pPr/>
              <a:t>11</a:t>
            </a:fld>
            <a:endParaRPr lang="en-US"/>
          </a:p>
        </p:txBody>
      </p:sp>
    </p:spTree>
    <p:extLst>
      <p:ext uri="{BB962C8B-B14F-4D97-AF65-F5344CB8AC3E}">
        <p14:creationId xmlns:p14="http://schemas.microsoft.com/office/powerpoint/2010/main" xmlns="" val="23247649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Circumstances</a:t>
            </a:r>
            <a:endParaRPr lang="en-US" dirty="0"/>
          </a:p>
        </p:txBody>
      </p:sp>
      <p:sp>
        <p:nvSpPr>
          <p:cNvPr id="4" name="Slide Number Placeholder 3"/>
          <p:cNvSpPr>
            <a:spLocks noGrp="1"/>
          </p:cNvSpPr>
          <p:nvPr>
            <p:ph type="sldNum" sz="quarter" idx="10"/>
          </p:nvPr>
        </p:nvSpPr>
        <p:spPr/>
        <p:txBody>
          <a:bodyPr/>
          <a:lstStyle/>
          <a:p>
            <a:fld id="{1FC3DEDC-7109-49CA-99B4-2A823B5147F1}" type="slidenum">
              <a:rPr lang="en-US" smtClean="0"/>
              <a:pPr/>
              <a:t>12</a:t>
            </a:fld>
            <a:endParaRPr lang="en-US"/>
          </a:p>
        </p:txBody>
      </p:sp>
    </p:spTree>
    <p:extLst>
      <p:ext uri="{BB962C8B-B14F-4D97-AF65-F5344CB8AC3E}">
        <p14:creationId xmlns:p14="http://schemas.microsoft.com/office/powerpoint/2010/main" xmlns="" val="24556268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AAD5240-DDC6-4A9D-B9CC-1387D3CE474B}" type="datetimeFigureOut">
              <a:rPr lang="en-US" smtClean="0"/>
              <a:pPr/>
              <a:t>10/24/2015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8808FA-1AD0-401B-AB69-8E010987DD1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AD5240-DDC6-4A9D-B9CC-1387D3CE474B}" type="datetimeFigureOut">
              <a:rPr lang="en-US" smtClean="0"/>
              <a:pPr/>
              <a:t>10/24/2015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8808FA-1AD0-401B-AB69-8E010987DD1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AD5240-DDC6-4A9D-B9CC-1387D3CE474B}" type="datetimeFigureOut">
              <a:rPr lang="en-US" smtClean="0"/>
              <a:pPr/>
              <a:t>10/24/2015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8808FA-1AD0-401B-AB69-8E010987DD1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AD5240-DDC6-4A9D-B9CC-1387D3CE474B}" type="datetimeFigureOut">
              <a:rPr lang="en-US" smtClean="0"/>
              <a:pPr/>
              <a:t>10/24/2015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8808FA-1AD0-401B-AB69-8E010987DD1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AD5240-DDC6-4A9D-B9CC-1387D3CE474B}" type="datetimeFigureOut">
              <a:rPr lang="en-US" smtClean="0"/>
              <a:pPr/>
              <a:t>10/24/2015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8808FA-1AD0-401B-AB69-8E010987DD1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AAD5240-DDC6-4A9D-B9CC-1387D3CE474B}" type="datetimeFigureOut">
              <a:rPr lang="en-US" smtClean="0"/>
              <a:pPr/>
              <a:t>10/24/2015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8808FA-1AD0-401B-AB69-8E010987DD1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AAD5240-DDC6-4A9D-B9CC-1387D3CE474B}" type="datetimeFigureOut">
              <a:rPr lang="en-US" smtClean="0"/>
              <a:pPr/>
              <a:t>10/24/2015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8808FA-1AD0-401B-AB69-8E010987DD1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AD5240-DDC6-4A9D-B9CC-1387D3CE474B}" type="datetimeFigureOut">
              <a:rPr lang="en-US" smtClean="0"/>
              <a:pPr/>
              <a:t>10/24/2015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8808FA-1AD0-401B-AB69-8E010987DD1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AD5240-DDC6-4A9D-B9CC-1387D3CE474B}" type="datetimeFigureOut">
              <a:rPr lang="en-US" smtClean="0"/>
              <a:pPr/>
              <a:t>10/24/2015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8808FA-1AD0-401B-AB69-8E010987DD1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AD5240-DDC6-4A9D-B9CC-1387D3CE474B}" type="datetimeFigureOut">
              <a:rPr lang="en-US" smtClean="0"/>
              <a:pPr/>
              <a:t>10/24/2015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8808FA-1AD0-401B-AB69-8E010987DD1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AD5240-DDC6-4A9D-B9CC-1387D3CE474B}" type="datetimeFigureOut">
              <a:rPr lang="en-US" smtClean="0"/>
              <a:pPr/>
              <a:t>10/24/2015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8808FA-1AD0-401B-AB69-8E010987DD1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chemeClr val="bg1">
                <a:tint val="40000"/>
                <a:satMod val="350000"/>
              </a:schemeClr>
            </a:gs>
            <a:gs pos="0">
              <a:schemeClr val="bg1">
                <a:tint val="45000"/>
                <a:shade val="99000"/>
                <a:satMod val="350000"/>
              </a:schemeClr>
            </a:gs>
            <a:gs pos="76000">
              <a:schemeClr val="bg1">
                <a:shade val="20000"/>
                <a:satMod val="255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AD5240-DDC6-4A9D-B9CC-1387D3CE474B}" type="datetimeFigureOut">
              <a:rPr lang="en-US" smtClean="0"/>
              <a:pPr/>
              <a:t>10/24/2015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8808FA-1AD0-401B-AB69-8E010987DD17}"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b="1" u="sng" kern="1200">
          <a:solidFill>
            <a:schemeClr val="tx1"/>
          </a:solidFill>
          <a:latin typeface="Open sans" pitchFamily="34" charset="0"/>
          <a:ea typeface="Open sans" pitchFamily="34" charset="0"/>
          <a:cs typeface="Open sans"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1"/>
            <a:ext cx="7772400" cy="2000250"/>
          </a:xfrm>
        </p:spPr>
        <p:txBody>
          <a:bodyPr>
            <a:normAutofit/>
          </a:bodyPr>
          <a:lstStyle/>
          <a:p>
            <a:r>
              <a:rPr lang="en-US" b="1" u="sng" dirty="0" smtClean="0"/>
              <a:t>Gospel-Centered Ministry</a:t>
            </a:r>
            <a:br>
              <a:rPr lang="en-US" b="1" u="sng" dirty="0" smtClean="0"/>
            </a:br>
            <a:r>
              <a:rPr lang="en-US" sz="4000" b="0" u="none" dirty="0" smtClean="0"/>
              <a:t> Week 6 </a:t>
            </a:r>
            <a:br>
              <a:rPr lang="en-US" sz="4000" b="0" u="none" dirty="0" smtClean="0"/>
            </a:br>
            <a:r>
              <a:rPr lang="en-US" sz="4000" b="0" u="none" dirty="0" smtClean="0"/>
              <a:t>2 Corinthians 6:3-7:16</a:t>
            </a:r>
            <a:endParaRPr lang="en-US" b="0" u="none" dirty="0"/>
          </a:p>
        </p:txBody>
      </p:sp>
      <p:sp>
        <p:nvSpPr>
          <p:cNvPr id="3" name="Subtitle 2"/>
          <p:cNvSpPr>
            <a:spLocks noGrp="1"/>
          </p:cNvSpPr>
          <p:nvPr>
            <p:ph type="subTitle" idx="1"/>
          </p:nvPr>
        </p:nvSpPr>
        <p:spPr>
          <a:xfrm>
            <a:off x="1371600" y="4800600"/>
            <a:ext cx="6400800" cy="1752600"/>
          </a:xfrm>
        </p:spPr>
        <p:txBody>
          <a:bodyPr/>
          <a:lstStyle/>
          <a:p>
            <a:r>
              <a:rPr lang="en-US" dirty="0" smtClean="0"/>
              <a:t>Allen Hutchison</a:t>
            </a:r>
          </a:p>
          <a:p>
            <a:r>
              <a:rPr lang="en-US" dirty="0" smtClean="0"/>
              <a:t>ahutchison@glenwoodcc.org</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6:3-10</a:t>
            </a:r>
            <a:endParaRPr lang="en-US" b="1" u="sng" dirty="0"/>
          </a:p>
        </p:txBody>
      </p:sp>
      <p:sp>
        <p:nvSpPr>
          <p:cNvPr id="3" name="Content Placeholder 2"/>
          <p:cNvSpPr>
            <a:spLocks noGrp="1"/>
          </p:cNvSpPr>
          <p:nvPr>
            <p:ph idx="1"/>
          </p:nvPr>
        </p:nvSpPr>
        <p:spPr>
          <a:xfrm>
            <a:off x="457200" y="1600200"/>
            <a:ext cx="8534400" cy="4525963"/>
          </a:xfrm>
        </p:spPr>
        <p:txBody>
          <a:bodyPr>
            <a:normAutofit/>
          </a:bodyPr>
          <a:lstStyle/>
          <a:p>
            <a:pPr marL="0" indent="0">
              <a:buNone/>
              <a:tabLst>
                <a:tab pos="466725" algn="l"/>
              </a:tabLst>
            </a:pPr>
            <a:r>
              <a:rPr lang="en-US" dirty="0" smtClean="0"/>
              <a:t>	Circumstances</a:t>
            </a:r>
          </a:p>
          <a:p>
            <a:pPr marL="0" indent="0">
              <a:buNone/>
              <a:tabLst>
                <a:tab pos="466725" algn="l"/>
              </a:tabLst>
            </a:pPr>
            <a:r>
              <a:rPr lang="en-US" dirty="0" smtClean="0"/>
              <a:t>	Means				…of ministry</a:t>
            </a:r>
          </a:p>
          <a:p>
            <a:pPr marL="0" indent="0">
              <a:buNone/>
              <a:tabLst>
                <a:tab pos="466725" algn="l"/>
              </a:tabLst>
            </a:pPr>
            <a:r>
              <a:rPr lang="en-US" dirty="0" smtClean="0"/>
              <a:t>	Perceptions</a:t>
            </a:r>
          </a:p>
          <a:p>
            <a:pPr marL="0" indent="0">
              <a:buNone/>
              <a:tabLst>
                <a:tab pos="466725" algn="l"/>
              </a:tabLst>
            </a:pPr>
            <a:endParaRPr lang="en-US" dirty="0" smtClean="0"/>
          </a:p>
          <a:p>
            <a:pPr marL="0" indent="0">
              <a:buNone/>
              <a:tabLst>
                <a:tab pos="466725" algn="l"/>
              </a:tabLst>
            </a:pPr>
            <a:endParaRPr lang="en-US" dirty="0"/>
          </a:p>
          <a:p>
            <a:pPr marL="0" indent="0" algn="ctr">
              <a:buNone/>
              <a:tabLst>
                <a:tab pos="466725" algn="l"/>
              </a:tabLst>
            </a:pPr>
            <a:r>
              <a:rPr lang="en-US" dirty="0" smtClean="0"/>
              <a:t>Reconciliation is </a:t>
            </a:r>
            <a:r>
              <a:rPr lang="en-US" dirty="0" smtClean="0"/>
              <a:t>costly on</a:t>
            </a:r>
          </a:p>
          <a:p>
            <a:pPr marL="0" indent="0" algn="ctr">
              <a:buNone/>
              <a:tabLst>
                <a:tab pos="466725" algn="l"/>
              </a:tabLst>
            </a:pPr>
            <a:r>
              <a:rPr lang="en-US" dirty="0" smtClean="0"/>
              <a:t>a </a:t>
            </a:r>
            <a:r>
              <a:rPr lang="en-US" dirty="0" smtClean="0"/>
              <a:t>number of levels</a:t>
            </a:r>
            <a:endParaRPr lang="en-US" dirty="0"/>
          </a:p>
        </p:txBody>
      </p:sp>
      <p:sp>
        <p:nvSpPr>
          <p:cNvPr id="4" name="Right Brace 3"/>
          <p:cNvSpPr/>
          <p:nvPr/>
        </p:nvSpPr>
        <p:spPr>
          <a:xfrm>
            <a:off x="4038600" y="1752600"/>
            <a:ext cx="762000" cy="1524000"/>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xmlns="" val="8857550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6:3-10</a:t>
            </a:r>
            <a:endParaRPr lang="en-US" b="1" u="sng" dirty="0"/>
          </a:p>
        </p:txBody>
      </p:sp>
      <p:sp>
        <p:nvSpPr>
          <p:cNvPr id="3" name="Content Placeholder 2"/>
          <p:cNvSpPr>
            <a:spLocks noGrp="1"/>
          </p:cNvSpPr>
          <p:nvPr>
            <p:ph idx="1"/>
          </p:nvPr>
        </p:nvSpPr>
        <p:spPr>
          <a:xfrm>
            <a:off x="457200" y="1600200"/>
            <a:ext cx="8534400" cy="4525963"/>
          </a:xfrm>
        </p:spPr>
        <p:txBody>
          <a:bodyPr>
            <a:normAutofit/>
          </a:bodyPr>
          <a:lstStyle/>
          <a:p>
            <a:pPr marL="0" indent="0">
              <a:buNone/>
            </a:pPr>
            <a:r>
              <a:rPr lang="en-US" i="1" dirty="0" smtClean="0"/>
              <a:t>but </a:t>
            </a:r>
            <a:r>
              <a:rPr lang="en-US" i="1" dirty="0"/>
              <a:t>in everything commending ourselves as servants of </a:t>
            </a:r>
            <a:r>
              <a:rPr lang="en-US" i="1" dirty="0" smtClean="0"/>
              <a:t>God… </a:t>
            </a:r>
            <a:r>
              <a:rPr lang="en-US" i="1" dirty="0"/>
              <a:t>(</a:t>
            </a:r>
            <a:r>
              <a:rPr lang="en-US" i="1" dirty="0" smtClean="0"/>
              <a:t>6:4a, NAS) </a:t>
            </a:r>
            <a:endParaRPr lang="en-US" dirty="0"/>
          </a:p>
          <a:p>
            <a:pPr marL="0" indent="0">
              <a:buNone/>
            </a:pPr>
            <a:r>
              <a:rPr lang="en-US" dirty="0" smtClean="0"/>
              <a:t>	in </a:t>
            </a:r>
            <a:r>
              <a:rPr lang="en-US" dirty="0"/>
              <a:t>much </a:t>
            </a:r>
            <a:r>
              <a:rPr lang="en-US" dirty="0" smtClean="0"/>
              <a:t>endurance,</a:t>
            </a:r>
          </a:p>
          <a:p>
            <a:pPr marL="0" indent="0">
              <a:buNone/>
            </a:pPr>
            <a:r>
              <a:rPr lang="en-US" dirty="0" smtClean="0"/>
              <a:t>	in afflictions,</a:t>
            </a:r>
          </a:p>
          <a:p>
            <a:pPr marL="0" indent="0">
              <a:buNone/>
            </a:pPr>
            <a:r>
              <a:rPr lang="en-US" dirty="0" smtClean="0"/>
              <a:t>	in hardships,</a:t>
            </a:r>
          </a:p>
          <a:p>
            <a:pPr marL="0" indent="0">
              <a:buNone/>
            </a:pPr>
            <a:r>
              <a:rPr lang="en-US" dirty="0" smtClean="0"/>
              <a:t>	in </a:t>
            </a:r>
            <a:r>
              <a:rPr lang="en-US" dirty="0"/>
              <a:t>distresses</a:t>
            </a:r>
            <a:r>
              <a:rPr lang="en-US" dirty="0" smtClean="0"/>
              <a:t>, </a:t>
            </a:r>
            <a:r>
              <a:rPr lang="en-US" i="1" dirty="0" smtClean="0"/>
              <a:t>(6:4b)</a:t>
            </a:r>
            <a:endParaRPr lang="en-US" i="1" dirty="0"/>
          </a:p>
        </p:txBody>
      </p:sp>
    </p:spTree>
    <p:extLst>
      <p:ext uri="{BB962C8B-B14F-4D97-AF65-F5344CB8AC3E}">
        <p14:creationId xmlns:p14="http://schemas.microsoft.com/office/powerpoint/2010/main" xmlns="" val="39258005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6:3-10</a:t>
            </a:r>
            <a:endParaRPr lang="en-US" b="1" u="sng" dirty="0"/>
          </a:p>
        </p:txBody>
      </p:sp>
      <p:sp>
        <p:nvSpPr>
          <p:cNvPr id="3" name="Content Placeholder 2"/>
          <p:cNvSpPr>
            <a:spLocks noGrp="1"/>
          </p:cNvSpPr>
          <p:nvPr>
            <p:ph idx="1"/>
          </p:nvPr>
        </p:nvSpPr>
        <p:spPr>
          <a:xfrm>
            <a:off x="457200" y="1600200"/>
            <a:ext cx="8534400" cy="4525963"/>
          </a:xfrm>
        </p:spPr>
        <p:txBody>
          <a:bodyPr>
            <a:normAutofit/>
          </a:bodyPr>
          <a:lstStyle/>
          <a:p>
            <a:pPr marL="0" indent="0">
              <a:buNone/>
            </a:pPr>
            <a:r>
              <a:rPr lang="en-US" i="1" dirty="0" smtClean="0"/>
              <a:t>but </a:t>
            </a:r>
            <a:r>
              <a:rPr lang="en-US" i="1" dirty="0"/>
              <a:t>in everything commending ourselves as servants of </a:t>
            </a:r>
            <a:r>
              <a:rPr lang="en-US" i="1" dirty="0" smtClean="0"/>
              <a:t>God… </a:t>
            </a:r>
            <a:r>
              <a:rPr lang="en-US" i="1" dirty="0"/>
              <a:t>(</a:t>
            </a:r>
            <a:r>
              <a:rPr lang="en-US" i="1" dirty="0" smtClean="0"/>
              <a:t>6:4a, NAS) </a:t>
            </a:r>
            <a:endParaRPr lang="en-US" dirty="0"/>
          </a:p>
          <a:p>
            <a:pPr marL="0" indent="0">
              <a:buNone/>
            </a:pPr>
            <a:r>
              <a:rPr lang="en-US" dirty="0" smtClean="0"/>
              <a:t>	in </a:t>
            </a:r>
            <a:r>
              <a:rPr lang="en-US" dirty="0"/>
              <a:t>much </a:t>
            </a:r>
            <a:r>
              <a:rPr lang="en-US" dirty="0" smtClean="0"/>
              <a:t>endurance,</a:t>
            </a:r>
          </a:p>
          <a:p>
            <a:pPr marL="0" indent="0">
              <a:buNone/>
            </a:pPr>
            <a:r>
              <a:rPr lang="en-US" dirty="0" smtClean="0"/>
              <a:t>	in afflictions,</a:t>
            </a:r>
          </a:p>
          <a:p>
            <a:pPr marL="0" indent="0">
              <a:buNone/>
            </a:pPr>
            <a:r>
              <a:rPr lang="en-US" dirty="0" smtClean="0"/>
              <a:t>	in hardships,</a:t>
            </a:r>
          </a:p>
          <a:p>
            <a:pPr marL="0" indent="0">
              <a:buNone/>
            </a:pPr>
            <a:r>
              <a:rPr lang="en-US" dirty="0" smtClean="0"/>
              <a:t>	in </a:t>
            </a:r>
            <a:r>
              <a:rPr lang="en-US" dirty="0"/>
              <a:t>distresses</a:t>
            </a:r>
            <a:r>
              <a:rPr lang="en-US" dirty="0" smtClean="0"/>
              <a:t>, </a:t>
            </a:r>
            <a:r>
              <a:rPr lang="en-US" i="1" dirty="0" smtClean="0"/>
              <a:t>(6:4b)</a:t>
            </a:r>
            <a:endParaRPr lang="en-US" i="1" dirty="0"/>
          </a:p>
        </p:txBody>
      </p:sp>
      <p:grpSp>
        <p:nvGrpSpPr>
          <p:cNvPr id="6" name="Group 5"/>
          <p:cNvGrpSpPr/>
          <p:nvPr/>
        </p:nvGrpSpPr>
        <p:grpSpPr>
          <a:xfrm>
            <a:off x="5410200" y="2895600"/>
            <a:ext cx="3581400" cy="1981200"/>
            <a:chOff x="5410200" y="2895600"/>
            <a:chExt cx="3581400" cy="1981200"/>
          </a:xfrm>
        </p:grpSpPr>
        <p:sp>
          <p:nvSpPr>
            <p:cNvPr id="4" name="Right Brace 3"/>
            <p:cNvSpPr/>
            <p:nvPr/>
          </p:nvSpPr>
          <p:spPr>
            <a:xfrm>
              <a:off x="5410200" y="2895600"/>
              <a:ext cx="762000" cy="1981200"/>
            </a:xfrm>
            <a:prstGeom prst="rightBrace">
              <a:avLst/>
            </a:prstGeom>
            <a:ln w="38100">
              <a:solidFill>
                <a:srgbClr val="92D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n-US"/>
            </a:p>
          </p:txBody>
        </p:sp>
        <p:sp>
          <p:nvSpPr>
            <p:cNvPr id="5" name="TextBox 4"/>
            <p:cNvSpPr txBox="1"/>
            <p:nvPr/>
          </p:nvSpPr>
          <p:spPr>
            <a:xfrm>
              <a:off x="6324600" y="3631922"/>
              <a:ext cx="2667000" cy="523220"/>
            </a:xfrm>
            <a:prstGeom prst="rect">
              <a:avLst/>
            </a:prstGeom>
            <a:noFill/>
          </p:spPr>
          <p:txBody>
            <a:bodyPr wrap="square" rtlCol="0">
              <a:spAutoFit/>
            </a:bodyPr>
            <a:lstStyle/>
            <a:p>
              <a:r>
                <a:rPr lang="en-US" sz="2800" dirty="0" smtClean="0">
                  <a:solidFill>
                    <a:srgbClr val="92D050"/>
                  </a:solidFill>
                  <a:latin typeface="Open sans"/>
                </a:rPr>
                <a:t>Circumstances</a:t>
              </a:r>
              <a:endParaRPr lang="en-US" sz="2800" dirty="0">
                <a:solidFill>
                  <a:srgbClr val="92D050"/>
                </a:solidFill>
                <a:latin typeface="Open sans"/>
              </a:endParaRPr>
            </a:p>
          </p:txBody>
        </p:sp>
      </p:grpSp>
    </p:spTree>
    <p:extLst>
      <p:ext uri="{BB962C8B-B14F-4D97-AF65-F5344CB8AC3E}">
        <p14:creationId xmlns:p14="http://schemas.microsoft.com/office/powerpoint/2010/main" xmlns="" val="6859054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6:3-10</a:t>
            </a:r>
            <a:endParaRPr lang="en-US" b="1" u="sng" dirty="0"/>
          </a:p>
        </p:txBody>
      </p:sp>
      <p:sp>
        <p:nvSpPr>
          <p:cNvPr id="3" name="Content Placeholder 2"/>
          <p:cNvSpPr>
            <a:spLocks noGrp="1"/>
          </p:cNvSpPr>
          <p:nvPr>
            <p:ph idx="1"/>
          </p:nvPr>
        </p:nvSpPr>
        <p:spPr>
          <a:xfrm>
            <a:off x="457200" y="1600200"/>
            <a:ext cx="8534400" cy="4525963"/>
          </a:xfrm>
        </p:spPr>
        <p:txBody>
          <a:bodyPr>
            <a:normAutofit lnSpcReduction="10000"/>
          </a:bodyPr>
          <a:lstStyle/>
          <a:p>
            <a:pPr marL="0" indent="0">
              <a:buNone/>
            </a:pPr>
            <a:r>
              <a:rPr lang="en-US" i="1" dirty="0" smtClean="0"/>
              <a:t>but </a:t>
            </a:r>
            <a:r>
              <a:rPr lang="en-US" i="1" dirty="0"/>
              <a:t>in everything commending ourselves as servants of </a:t>
            </a:r>
            <a:r>
              <a:rPr lang="en-US" i="1" dirty="0" smtClean="0"/>
              <a:t>God… </a:t>
            </a:r>
            <a:r>
              <a:rPr lang="en-US" i="1" dirty="0"/>
              <a:t>(</a:t>
            </a:r>
            <a:r>
              <a:rPr lang="en-US" i="1" dirty="0" smtClean="0"/>
              <a:t>6:4a, NAS) </a:t>
            </a:r>
            <a:endParaRPr lang="en-US" dirty="0"/>
          </a:p>
          <a:p>
            <a:pPr marL="0" indent="0">
              <a:buNone/>
            </a:pPr>
            <a:r>
              <a:rPr lang="en-US" dirty="0"/>
              <a:t>	</a:t>
            </a:r>
            <a:r>
              <a:rPr lang="en-US" dirty="0" smtClean="0"/>
              <a:t>in beatings,</a:t>
            </a:r>
          </a:p>
          <a:p>
            <a:pPr marL="0" indent="0">
              <a:buNone/>
            </a:pPr>
            <a:r>
              <a:rPr lang="en-US" dirty="0"/>
              <a:t>	</a:t>
            </a:r>
            <a:r>
              <a:rPr lang="en-US" dirty="0" smtClean="0"/>
              <a:t>in imprisonments,</a:t>
            </a:r>
          </a:p>
          <a:p>
            <a:pPr marL="0" indent="0">
              <a:buNone/>
            </a:pPr>
            <a:r>
              <a:rPr lang="en-US" dirty="0"/>
              <a:t>	</a:t>
            </a:r>
            <a:r>
              <a:rPr lang="en-US" dirty="0" smtClean="0"/>
              <a:t>in tumults,</a:t>
            </a:r>
          </a:p>
          <a:p>
            <a:pPr marL="0" indent="0">
              <a:buNone/>
            </a:pPr>
            <a:r>
              <a:rPr lang="en-US" dirty="0"/>
              <a:t>	</a:t>
            </a:r>
            <a:r>
              <a:rPr lang="en-US" dirty="0" smtClean="0"/>
              <a:t>in labors,</a:t>
            </a:r>
          </a:p>
          <a:p>
            <a:pPr marL="0" indent="0">
              <a:buNone/>
            </a:pPr>
            <a:r>
              <a:rPr lang="en-US" dirty="0"/>
              <a:t>	</a:t>
            </a:r>
            <a:r>
              <a:rPr lang="en-US" dirty="0" smtClean="0"/>
              <a:t>in sleeplessness,</a:t>
            </a:r>
          </a:p>
          <a:p>
            <a:pPr marL="0" indent="0">
              <a:buNone/>
            </a:pPr>
            <a:r>
              <a:rPr lang="en-US" dirty="0"/>
              <a:t>	</a:t>
            </a:r>
            <a:r>
              <a:rPr lang="en-US" dirty="0" smtClean="0"/>
              <a:t>in </a:t>
            </a:r>
            <a:r>
              <a:rPr lang="en-US" dirty="0"/>
              <a:t>hunger</a:t>
            </a:r>
            <a:r>
              <a:rPr lang="en-US" dirty="0" smtClean="0"/>
              <a:t>, </a:t>
            </a:r>
            <a:r>
              <a:rPr lang="en-US" i="1" dirty="0" smtClean="0"/>
              <a:t>(6:5)</a:t>
            </a:r>
            <a:endParaRPr lang="en-US" i="1" dirty="0"/>
          </a:p>
        </p:txBody>
      </p:sp>
    </p:spTree>
    <p:extLst>
      <p:ext uri="{BB962C8B-B14F-4D97-AF65-F5344CB8AC3E}">
        <p14:creationId xmlns:p14="http://schemas.microsoft.com/office/powerpoint/2010/main" xmlns="" val="24991002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6:3-10</a:t>
            </a:r>
            <a:endParaRPr lang="en-US" b="1" u="sng" dirty="0"/>
          </a:p>
        </p:txBody>
      </p:sp>
      <p:sp>
        <p:nvSpPr>
          <p:cNvPr id="3" name="Content Placeholder 2"/>
          <p:cNvSpPr>
            <a:spLocks noGrp="1"/>
          </p:cNvSpPr>
          <p:nvPr>
            <p:ph idx="1"/>
          </p:nvPr>
        </p:nvSpPr>
        <p:spPr>
          <a:xfrm>
            <a:off x="457200" y="1600200"/>
            <a:ext cx="8534400" cy="4525963"/>
          </a:xfrm>
        </p:spPr>
        <p:txBody>
          <a:bodyPr>
            <a:normAutofit lnSpcReduction="10000"/>
          </a:bodyPr>
          <a:lstStyle/>
          <a:p>
            <a:pPr marL="0" indent="0">
              <a:buNone/>
            </a:pPr>
            <a:r>
              <a:rPr lang="en-US" i="1" dirty="0" smtClean="0"/>
              <a:t>but </a:t>
            </a:r>
            <a:r>
              <a:rPr lang="en-US" i="1" dirty="0"/>
              <a:t>in everything commending ourselves as servants of </a:t>
            </a:r>
            <a:r>
              <a:rPr lang="en-US" i="1" dirty="0" smtClean="0"/>
              <a:t>God… </a:t>
            </a:r>
            <a:r>
              <a:rPr lang="en-US" i="1" dirty="0"/>
              <a:t>(</a:t>
            </a:r>
            <a:r>
              <a:rPr lang="en-US" i="1" dirty="0" smtClean="0"/>
              <a:t>6:4a, NAS) </a:t>
            </a:r>
            <a:endParaRPr lang="en-US" dirty="0"/>
          </a:p>
          <a:p>
            <a:pPr marL="0" indent="0">
              <a:buNone/>
            </a:pPr>
            <a:r>
              <a:rPr lang="en-US" dirty="0"/>
              <a:t>	</a:t>
            </a:r>
            <a:r>
              <a:rPr lang="en-US" dirty="0" smtClean="0"/>
              <a:t>in beatings,</a:t>
            </a:r>
          </a:p>
          <a:p>
            <a:pPr marL="0" indent="0">
              <a:buNone/>
            </a:pPr>
            <a:r>
              <a:rPr lang="en-US" dirty="0"/>
              <a:t>	</a:t>
            </a:r>
            <a:r>
              <a:rPr lang="en-US" dirty="0" smtClean="0"/>
              <a:t>in imprisonments,</a:t>
            </a:r>
          </a:p>
          <a:p>
            <a:pPr marL="0" indent="0">
              <a:buNone/>
            </a:pPr>
            <a:r>
              <a:rPr lang="en-US" dirty="0"/>
              <a:t>	</a:t>
            </a:r>
            <a:r>
              <a:rPr lang="en-US" dirty="0" smtClean="0"/>
              <a:t>in tumults,</a:t>
            </a:r>
          </a:p>
          <a:p>
            <a:pPr marL="0" indent="0">
              <a:buNone/>
            </a:pPr>
            <a:r>
              <a:rPr lang="en-US" dirty="0"/>
              <a:t>	</a:t>
            </a:r>
            <a:r>
              <a:rPr lang="en-US" dirty="0" smtClean="0"/>
              <a:t>in labors,</a:t>
            </a:r>
          </a:p>
          <a:p>
            <a:pPr marL="0" indent="0">
              <a:buNone/>
            </a:pPr>
            <a:r>
              <a:rPr lang="en-US" dirty="0"/>
              <a:t>	</a:t>
            </a:r>
            <a:r>
              <a:rPr lang="en-US" dirty="0" smtClean="0"/>
              <a:t>in sleeplessness,</a:t>
            </a:r>
          </a:p>
          <a:p>
            <a:pPr marL="0" indent="0">
              <a:buNone/>
            </a:pPr>
            <a:r>
              <a:rPr lang="en-US" dirty="0"/>
              <a:t>	</a:t>
            </a:r>
            <a:r>
              <a:rPr lang="en-US" dirty="0" smtClean="0"/>
              <a:t>in </a:t>
            </a:r>
            <a:r>
              <a:rPr lang="en-US" dirty="0"/>
              <a:t>hunger</a:t>
            </a:r>
            <a:r>
              <a:rPr lang="en-US" dirty="0" smtClean="0"/>
              <a:t>, </a:t>
            </a:r>
            <a:r>
              <a:rPr lang="en-US" i="1" dirty="0" smtClean="0"/>
              <a:t>(6:5)</a:t>
            </a:r>
            <a:endParaRPr lang="en-US" i="1" dirty="0"/>
          </a:p>
        </p:txBody>
      </p:sp>
      <p:sp>
        <p:nvSpPr>
          <p:cNvPr id="5" name="Right Brace 4"/>
          <p:cNvSpPr/>
          <p:nvPr/>
        </p:nvSpPr>
        <p:spPr>
          <a:xfrm>
            <a:off x="5410200" y="2667000"/>
            <a:ext cx="762000" cy="1524000"/>
          </a:xfrm>
          <a:prstGeom prst="rightBrace">
            <a:avLst/>
          </a:prstGeom>
          <a:ln w="38100">
            <a:solidFill>
              <a:srgbClr val="92D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n-US"/>
          </a:p>
        </p:txBody>
      </p:sp>
      <p:sp>
        <p:nvSpPr>
          <p:cNvPr id="6" name="TextBox 5"/>
          <p:cNvSpPr txBox="1"/>
          <p:nvPr/>
        </p:nvSpPr>
        <p:spPr>
          <a:xfrm>
            <a:off x="6324600" y="3174722"/>
            <a:ext cx="2667000" cy="523220"/>
          </a:xfrm>
          <a:prstGeom prst="rect">
            <a:avLst/>
          </a:prstGeom>
          <a:noFill/>
        </p:spPr>
        <p:txBody>
          <a:bodyPr wrap="square" rtlCol="0">
            <a:spAutoFit/>
          </a:bodyPr>
          <a:lstStyle/>
          <a:p>
            <a:r>
              <a:rPr lang="en-US" sz="2800" dirty="0" smtClean="0">
                <a:solidFill>
                  <a:srgbClr val="92D050"/>
                </a:solidFill>
                <a:latin typeface="Open sans"/>
              </a:rPr>
              <a:t>Persecution</a:t>
            </a:r>
            <a:endParaRPr lang="en-US" sz="2800" dirty="0">
              <a:solidFill>
                <a:srgbClr val="92D050"/>
              </a:solidFill>
              <a:latin typeface="Open sans"/>
            </a:endParaRPr>
          </a:p>
        </p:txBody>
      </p:sp>
      <p:sp>
        <p:nvSpPr>
          <p:cNvPr id="8" name="Right Brace 7"/>
          <p:cNvSpPr/>
          <p:nvPr/>
        </p:nvSpPr>
        <p:spPr>
          <a:xfrm>
            <a:off x="5410200" y="4191000"/>
            <a:ext cx="762000" cy="1524000"/>
          </a:xfrm>
          <a:prstGeom prst="rightBrace">
            <a:avLst/>
          </a:prstGeom>
          <a:ln w="38100">
            <a:solidFill>
              <a:srgbClr val="92D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n-US"/>
          </a:p>
        </p:txBody>
      </p:sp>
      <p:sp>
        <p:nvSpPr>
          <p:cNvPr id="9" name="TextBox 8"/>
          <p:cNvSpPr txBox="1"/>
          <p:nvPr/>
        </p:nvSpPr>
        <p:spPr>
          <a:xfrm>
            <a:off x="6324600" y="4698722"/>
            <a:ext cx="2667000" cy="523220"/>
          </a:xfrm>
          <a:prstGeom prst="rect">
            <a:avLst/>
          </a:prstGeom>
          <a:noFill/>
        </p:spPr>
        <p:txBody>
          <a:bodyPr wrap="square" rtlCol="0">
            <a:spAutoFit/>
          </a:bodyPr>
          <a:lstStyle/>
          <a:p>
            <a:r>
              <a:rPr lang="en-US" sz="2800" dirty="0" smtClean="0">
                <a:solidFill>
                  <a:srgbClr val="92D050"/>
                </a:solidFill>
                <a:latin typeface="Open sans"/>
              </a:rPr>
              <a:t>Challenges</a:t>
            </a:r>
            <a:endParaRPr lang="en-US" sz="2800" dirty="0">
              <a:solidFill>
                <a:srgbClr val="92D050"/>
              </a:solidFill>
              <a:latin typeface="Open sans"/>
            </a:endParaRPr>
          </a:p>
        </p:txBody>
      </p:sp>
    </p:spTree>
    <p:extLst>
      <p:ext uri="{BB962C8B-B14F-4D97-AF65-F5344CB8AC3E}">
        <p14:creationId xmlns:p14="http://schemas.microsoft.com/office/powerpoint/2010/main" xmlns="" val="19904857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6:3-10</a:t>
            </a:r>
            <a:endParaRPr lang="en-US" b="1" u="sng" dirty="0"/>
          </a:p>
        </p:txBody>
      </p:sp>
      <p:sp>
        <p:nvSpPr>
          <p:cNvPr id="3" name="Content Placeholder 2"/>
          <p:cNvSpPr>
            <a:spLocks noGrp="1"/>
          </p:cNvSpPr>
          <p:nvPr>
            <p:ph idx="1"/>
          </p:nvPr>
        </p:nvSpPr>
        <p:spPr>
          <a:xfrm>
            <a:off x="457200" y="1600200"/>
            <a:ext cx="8534400" cy="4953000"/>
          </a:xfrm>
        </p:spPr>
        <p:txBody>
          <a:bodyPr>
            <a:normAutofit fontScale="92500" lnSpcReduction="20000"/>
          </a:bodyPr>
          <a:lstStyle/>
          <a:p>
            <a:pPr marL="0" indent="0">
              <a:buNone/>
            </a:pPr>
            <a:r>
              <a:rPr lang="en-US" i="1" dirty="0" smtClean="0"/>
              <a:t>but </a:t>
            </a:r>
            <a:r>
              <a:rPr lang="en-US" i="1" dirty="0"/>
              <a:t>in everything commending ourselves as servants of </a:t>
            </a:r>
            <a:r>
              <a:rPr lang="en-US" i="1" dirty="0" smtClean="0"/>
              <a:t>God… </a:t>
            </a:r>
            <a:r>
              <a:rPr lang="en-US" i="1" dirty="0"/>
              <a:t>(</a:t>
            </a:r>
            <a:r>
              <a:rPr lang="en-US" i="1" dirty="0" smtClean="0"/>
              <a:t>6:4a, NAS) </a:t>
            </a:r>
            <a:endParaRPr lang="en-US" dirty="0"/>
          </a:p>
          <a:p>
            <a:pPr marL="0" indent="0">
              <a:buNone/>
            </a:pPr>
            <a:r>
              <a:rPr lang="en-US" dirty="0"/>
              <a:t>	</a:t>
            </a:r>
            <a:r>
              <a:rPr lang="en-US" dirty="0" smtClean="0"/>
              <a:t>in purity,</a:t>
            </a:r>
          </a:p>
          <a:p>
            <a:pPr marL="0" indent="0">
              <a:buNone/>
            </a:pPr>
            <a:r>
              <a:rPr lang="en-US" dirty="0"/>
              <a:t>	</a:t>
            </a:r>
            <a:r>
              <a:rPr lang="en-US" dirty="0" smtClean="0"/>
              <a:t>in knowledge,</a:t>
            </a:r>
          </a:p>
          <a:p>
            <a:pPr marL="0" indent="0">
              <a:buNone/>
            </a:pPr>
            <a:r>
              <a:rPr lang="en-US" dirty="0" smtClean="0"/>
              <a:t>	in patience,</a:t>
            </a:r>
          </a:p>
          <a:p>
            <a:pPr marL="0" indent="0">
              <a:buNone/>
            </a:pPr>
            <a:r>
              <a:rPr lang="en-US" dirty="0"/>
              <a:t>	</a:t>
            </a:r>
            <a:r>
              <a:rPr lang="en-US" dirty="0" smtClean="0"/>
              <a:t>in kindness,</a:t>
            </a:r>
          </a:p>
          <a:p>
            <a:pPr marL="0" indent="0">
              <a:buNone/>
            </a:pPr>
            <a:r>
              <a:rPr lang="en-US" dirty="0"/>
              <a:t>	</a:t>
            </a:r>
            <a:r>
              <a:rPr lang="en-US" dirty="0" smtClean="0"/>
              <a:t>in </a:t>
            </a:r>
            <a:r>
              <a:rPr lang="en-US" dirty="0"/>
              <a:t>the Holy </a:t>
            </a:r>
            <a:r>
              <a:rPr lang="en-US" dirty="0" smtClean="0"/>
              <a:t>Spirit,</a:t>
            </a:r>
          </a:p>
          <a:p>
            <a:pPr marL="0" indent="0">
              <a:buNone/>
            </a:pPr>
            <a:r>
              <a:rPr lang="en-US" dirty="0"/>
              <a:t>	</a:t>
            </a:r>
            <a:r>
              <a:rPr lang="en-US" dirty="0" smtClean="0"/>
              <a:t>in </a:t>
            </a:r>
            <a:r>
              <a:rPr lang="en-US" dirty="0"/>
              <a:t>genuine love</a:t>
            </a:r>
            <a:r>
              <a:rPr lang="en-US" dirty="0" smtClean="0"/>
              <a:t>,</a:t>
            </a:r>
          </a:p>
          <a:p>
            <a:pPr marL="0" indent="0">
              <a:buNone/>
            </a:pPr>
            <a:r>
              <a:rPr lang="en-US" i="1" dirty="0" smtClean="0"/>
              <a:t>	</a:t>
            </a:r>
            <a:r>
              <a:rPr lang="en-US" dirty="0" smtClean="0"/>
              <a:t>in </a:t>
            </a:r>
            <a:r>
              <a:rPr lang="en-US" dirty="0"/>
              <a:t>the word of </a:t>
            </a:r>
            <a:r>
              <a:rPr lang="en-US" dirty="0" smtClean="0"/>
              <a:t>truth,</a:t>
            </a:r>
          </a:p>
          <a:p>
            <a:pPr marL="0" indent="0">
              <a:buNone/>
            </a:pPr>
            <a:r>
              <a:rPr lang="en-US" dirty="0"/>
              <a:t>	</a:t>
            </a:r>
            <a:r>
              <a:rPr lang="en-US" dirty="0" smtClean="0"/>
              <a:t>in </a:t>
            </a:r>
            <a:r>
              <a:rPr lang="en-US" dirty="0"/>
              <a:t>the power of God</a:t>
            </a:r>
            <a:r>
              <a:rPr lang="en-US" dirty="0" smtClean="0"/>
              <a:t>;</a:t>
            </a:r>
          </a:p>
          <a:p>
            <a:pPr marL="0" indent="0">
              <a:buNone/>
            </a:pPr>
            <a:r>
              <a:rPr lang="en-US" i="1" dirty="0"/>
              <a:t>	</a:t>
            </a:r>
            <a:r>
              <a:rPr lang="en-US" i="1" dirty="0" smtClean="0"/>
              <a:t>(6:6-7a)</a:t>
            </a:r>
            <a:endParaRPr lang="en-US" i="1" dirty="0"/>
          </a:p>
        </p:txBody>
      </p:sp>
    </p:spTree>
    <p:extLst>
      <p:ext uri="{BB962C8B-B14F-4D97-AF65-F5344CB8AC3E}">
        <p14:creationId xmlns:p14="http://schemas.microsoft.com/office/powerpoint/2010/main" xmlns="" val="34220278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6:3-10</a:t>
            </a:r>
            <a:endParaRPr lang="en-US" b="1" u="sng" dirty="0"/>
          </a:p>
        </p:txBody>
      </p:sp>
      <p:sp>
        <p:nvSpPr>
          <p:cNvPr id="3" name="Content Placeholder 2"/>
          <p:cNvSpPr>
            <a:spLocks noGrp="1"/>
          </p:cNvSpPr>
          <p:nvPr>
            <p:ph idx="1"/>
          </p:nvPr>
        </p:nvSpPr>
        <p:spPr>
          <a:xfrm>
            <a:off x="457200" y="1600200"/>
            <a:ext cx="8534400" cy="4953000"/>
          </a:xfrm>
        </p:spPr>
        <p:txBody>
          <a:bodyPr>
            <a:normAutofit fontScale="92500" lnSpcReduction="20000"/>
          </a:bodyPr>
          <a:lstStyle/>
          <a:p>
            <a:pPr marL="0" indent="0">
              <a:buNone/>
            </a:pPr>
            <a:r>
              <a:rPr lang="en-US" i="1" dirty="0" smtClean="0"/>
              <a:t>but </a:t>
            </a:r>
            <a:r>
              <a:rPr lang="en-US" i="1" dirty="0"/>
              <a:t>in everything commending ourselves as servants of </a:t>
            </a:r>
            <a:r>
              <a:rPr lang="en-US" i="1" dirty="0" smtClean="0"/>
              <a:t>God… </a:t>
            </a:r>
            <a:r>
              <a:rPr lang="en-US" i="1" dirty="0"/>
              <a:t>(</a:t>
            </a:r>
            <a:r>
              <a:rPr lang="en-US" i="1" dirty="0" smtClean="0"/>
              <a:t>6:4a, NAS) </a:t>
            </a:r>
            <a:endParaRPr lang="en-US" dirty="0"/>
          </a:p>
          <a:p>
            <a:pPr marL="0" indent="0">
              <a:buNone/>
            </a:pPr>
            <a:r>
              <a:rPr lang="en-US" dirty="0"/>
              <a:t>	</a:t>
            </a:r>
            <a:r>
              <a:rPr lang="en-US" dirty="0" smtClean="0"/>
              <a:t>in purity,</a:t>
            </a:r>
          </a:p>
          <a:p>
            <a:pPr marL="0" indent="0">
              <a:buNone/>
            </a:pPr>
            <a:r>
              <a:rPr lang="en-US" dirty="0"/>
              <a:t>	</a:t>
            </a:r>
            <a:r>
              <a:rPr lang="en-US" dirty="0" smtClean="0"/>
              <a:t>in knowledge,</a:t>
            </a:r>
          </a:p>
          <a:p>
            <a:pPr marL="0" indent="0">
              <a:buNone/>
            </a:pPr>
            <a:r>
              <a:rPr lang="en-US" dirty="0" smtClean="0"/>
              <a:t>	in patience,</a:t>
            </a:r>
          </a:p>
          <a:p>
            <a:pPr marL="0" indent="0">
              <a:buNone/>
            </a:pPr>
            <a:r>
              <a:rPr lang="en-US" dirty="0"/>
              <a:t>	</a:t>
            </a:r>
            <a:r>
              <a:rPr lang="en-US" dirty="0" smtClean="0"/>
              <a:t>in kindness,</a:t>
            </a:r>
          </a:p>
          <a:p>
            <a:pPr marL="0" indent="0">
              <a:buNone/>
            </a:pPr>
            <a:r>
              <a:rPr lang="en-US" dirty="0"/>
              <a:t>	</a:t>
            </a:r>
            <a:r>
              <a:rPr lang="en-US" dirty="0" smtClean="0"/>
              <a:t>in </a:t>
            </a:r>
            <a:r>
              <a:rPr lang="en-US" dirty="0"/>
              <a:t>the Holy </a:t>
            </a:r>
            <a:r>
              <a:rPr lang="en-US" dirty="0" smtClean="0"/>
              <a:t>Spirit,</a:t>
            </a:r>
          </a:p>
          <a:p>
            <a:pPr marL="0" indent="0">
              <a:buNone/>
            </a:pPr>
            <a:r>
              <a:rPr lang="en-US" dirty="0"/>
              <a:t>	</a:t>
            </a:r>
            <a:r>
              <a:rPr lang="en-US" dirty="0" smtClean="0"/>
              <a:t>in </a:t>
            </a:r>
            <a:r>
              <a:rPr lang="en-US" dirty="0"/>
              <a:t>genuine love</a:t>
            </a:r>
            <a:r>
              <a:rPr lang="en-US" dirty="0" smtClean="0"/>
              <a:t>,</a:t>
            </a:r>
          </a:p>
          <a:p>
            <a:pPr marL="0" indent="0">
              <a:buNone/>
            </a:pPr>
            <a:r>
              <a:rPr lang="en-US" i="1" dirty="0" smtClean="0"/>
              <a:t>	</a:t>
            </a:r>
            <a:r>
              <a:rPr lang="en-US" dirty="0" smtClean="0"/>
              <a:t>in </a:t>
            </a:r>
            <a:r>
              <a:rPr lang="en-US" dirty="0"/>
              <a:t>the word of </a:t>
            </a:r>
            <a:r>
              <a:rPr lang="en-US" dirty="0" smtClean="0"/>
              <a:t>truth,</a:t>
            </a:r>
          </a:p>
          <a:p>
            <a:pPr marL="0" indent="0">
              <a:buNone/>
            </a:pPr>
            <a:r>
              <a:rPr lang="en-US" dirty="0"/>
              <a:t>	</a:t>
            </a:r>
            <a:r>
              <a:rPr lang="en-US" dirty="0" smtClean="0"/>
              <a:t>in </a:t>
            </a:r>
            <a:r>
              <a:rPr lang="en-US" dirty="0"/>
              <a:t>the power of God</a:t>
            </a:r>
            <a:r>
              <a:rPr lang="en-US" dirty="0" smtClean="0"/>
              <a:t>;</a:t>
            </a:r>
          </a:p>
          <a:p>
            <a:pPr marL="0" indent="0">
              <a:buNone/>
            </a:pPr>
            <a:r>
              <a:rPr lang="en-US" i="1" dirty="0"/>
              <a:t>	</a:t>
            </a:r>
            <a:r>
              <a:rPr lang="en-US" i="1" dirty="0" smtClean="0"/>
              <a:t>(6:6-7a)</a:t>
            </a:r>
            <a:endParaRPr lang="en-US" i="1" dirty="0"/>
          </a:p>
        </p:txBody>
      </p:sp>
      <p:sp>
        <p:nvSpPr>
          <p:cNvPr id="4" name="Right Brace 3"/>
          <p:cNvSpPr/>
          <p:nvPr/>
        </p:nvSpPr>
        <p:spPr>
          <a:xfrm>
            <a:off x="5410200" y="2438400"/>
            <a:ext cx="762000" cy="1752600"/>
          </a:xfrm>
          <a:prstGeom prst="rightBrace">
            <a:avLst/>
          </a:prstGeom>
          <a:ln w="38100">
            <a:solidFill>
              <a:srgbClr val="92D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n-US"/>
          </a:p>
        </p:txBody>
      </p:sp>
      <p:sp>
        <p:nvSpPr>
          <p:cNvPr id="5" name="TextBox 4"/>
          <p:cNvSpPr txBox="1"/>
          <p:nvPr/>
        </p:nvSpPr>
        <p:spPr>
          <a:xfrm>
            <a:off x="6324600" y="3048000"/>
            <a:ext cx="2667000" cy="523220"/>
          </a:xfrm>
          <a:prstGeom prst="rect">
            <a:avLst/>
          </a:prstGeom>
          <a:noFill/>
        </p:spPr>
        <p:txBody>
          <a:bodyPr wrap="square" rtlCol="0">
            <a:spAutoFit/>
          </a:bodyPr>
          <a:lstStyle/>
          <a:p>
            <a:r>
              <a:rPr lang="en-US" sz="2800" dirty="0" smtClean="0">
                <a:solidFill>
                  <a:srgbClr val="92D050"/>
                </a:solidFill>
                <a:latin typeface="Open sans"/>
              </a:rPr>
              <a:t>Manner</a:t>
            </a:r>
            <a:endParaRPr lang="en-US" sz="2800" dirty="0">
              <a:solidFill>
                <a:srgbClr val="92D050"/>
              </a:solidFill>
              <a:latin typeface="Open sans"/>
            </a:endParaRPr>
          </a:p>
        </p:txBody>
      </p:sp>
      <p:sp>
        <p:nvSpPr>
          <p:cNvPr id="6" name="Right Brace 5"/>
          <p:cNvSpPr/>
          <p:nvPr/>
        </p:nvSpPr>
        <p:spPr>
          <a:xfrm>
            <a:off x="5410200" y="4191000"/>
            <a:ext cx="762000" cy="1828800"/>
          </a:xfrm>
          <a:prstGeom prst="rightBrace">
            <a:avLst/>
          </a:prstGeom>
          <a:ln w="38100">
            <a:solidFill>
              <a:srgbClr val="92D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n-US"/>
          </a:p>
        </p:txBody>
      </p:sp>
      <p:sp>
        <p:nvSpPr>
          <p:cNvPr id="7" name="TextBox 6"/>
          <p:cNvSpPr txBox="1"/>
          <p:nvPr/>
        </p:nvSpPr>
        <p:spPr>
          <a:xfrm>
            <a:off x="6324600" y="4851122"/>
            <a:ext cx="2667000" cy="523220"/>
          </a:xfrm>
          <a:prstGeom prst="rect">
            <a:avLst/>
          </a:prstGeom>
          <a:noFill/>
        </p:spPr>
        <p:txBody>
          <a:bodyPr wrap="square" rtlCol="0">
            <a:spAutoFit/>
          </a:bodyPr>
          <a:lstStyle/>
          <a:p>
            <a:r>
              <a:rPr lang="en-US" sz="2800" dirty="0" smtClean="0">
                <a:solidFill>
                  <a:srgbClr val="92D050"/>
                </a:solidFill>
                <a:latin typeface="Open sans"/>
              </a:rPr>
              <a:t>Means</a:t>
            </a:r>
            <a:endParaRPr lang="en-US" sz="2800" dirty="0">
              <a:solidFill>
                <a:srgbClr val="92D050"/>
              </a:solidFill>
              <a:latin typeface="Open sans"/>
            </a:endParaRPr>
          </a:p>
        </p:txBody>
      </p:sp>
    </p:spTree>
    <p:extLst>
      <p:ext uri="{BB962C8B-B14F-4D97-AF65-F5344CB8AC3E}">
        <p14:creationId xmlns:p14="http://schemas.microsoft.com/office/powerpoint/2010/main" xmlns="" val="40941149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6:3-10</a:t>
            </a:r>
            <a:endParaRPr lang="en-US" b="1" u="sng" dirty="0"/>
          </a:p>
        </p:txBody>
      </p:sp>
      <p:sp>
        <p:nvSpPr>
          <p:cNvPr id="3" name="Content Placeholder 2"/>
          <p:cNvSpPr>
            <a:spLocks noGrp="1"/>
          </p:cNvSpPr>
          <p:nvPr>
            <p:ph idx="1"/>
          </p:nvPr>
        </p:nvSpPr>
        <p:spPr>
          <a:xfrm>
            <a:off x="457200" y="1600200"/>
            <a:ext cx="8534400" cy="4953000"/>
          </a:xfrm>
        </p:spPr>
        <p:txBody>
          <a:bodyPr>
            <a:normAutofit/>
          </a:bodyPr>
          <a:lstStyle/>
          <a:p>
            <a:pPr marL="0" indent="0">
              <a:buNone/>
            </a:pPr>
            <a:r>
              <a:rPr lang="en-US" i="1" dirty="0" smtClean="0"/>
              <a:t>but </a:t>
            </a:r>
            <a:r>
              <a:rPr lang="en-US" i="1" dirty="0"/>
              <a:t>in everything commending ourselves as servants of </a:t>
            </a:r>
            <a:r>
              <a:rPr lang="en-US" i="1" dirty="0" smtClean="0"/>
              <a:t>God… </a:t>
            </a:r>
            <a:r>
              <a:rPr lang="en-US" i="1" dirty="0"/>
              <a:t>(</a:t>
            </a:r>
            <a:r>
              <a:rPr lang="en-US" i="1" dirty="0" smtClean="0"/>
              <a:t>6:4a, NAS) </a:t>
            </a:r>
            <a:endParaRPr lang="en-US" dirty="0"/>
          </a:p>
          <a:p>
            <a:pPr marL="1381125" indent="-466725">
              <a:buNone/>
            </a:pPr>
            <a:r>
              <a:rPr lang="en-US" dirty="0" smtClean="0"/>
              <a:t>by </a:t>
            </a:r>
            <a:r>
              <a:rPr lang="en-US" dirty="0"/>
              <a:t>the weapons of righteousness for the </a:t>
            </a:r>
            <a:r>
              <a:rPr lang="en-US" dirty="0" smtClean="0"/>
              <a:t>right </a:t>
            </a:r>
            <a:r>
              <a:rPr lang="en-US" dirty="0"/>
              <a:t>hand and the left,</a:t>
            </a:r>
          </a:p>
          <a:p>
            <a:pPr marL="1381125" indent="-466725">
              <a:buNone/>
            </a:pPr>
            <a:r>
              <a:rPr lang="en-US" dirty="0" smtClean="0"/>
              <a:t>by </a:t>
            </a:r>
            <a:r>
              <a:rPr lang="en-US" dirty="0"/>
              <a:t>glory </a:t>
            </a:r>
            <a:r>
              <a:rPr lang="en-US" dirty="0" smtClean="0"/>
              <a:t>and dishonor</a:t>
            </a:r>
            <a:r>
              <a:rPr lang="en-US" dirty="0"/>
              <a:t>,</a:t>
            </a:r>
          </a:p>
          <a:p>
            <a:pPr marL="1381125" indent="-466725">
              <a:buNone/>
            </a:pPr>
            <a:r>
              <a:rPr lang="en-US" dirty="0" smtClean="0"/>
              <a:t>by </a:t>
            </a:r>
            <a:r>
              <a:rPr lang="en-US" dirty="0"/>
              <a:t>evil report </a:t>
            </a:r>
            <a:r>
              <a:rPr lang="en-US" dirty="0" smtClean="0"/>
              <a:t>and good </a:t>
            </a:r>
            <a:r>
              <a:rPr lang="en-US" dirty="0"/>
              <a:t>report;</a:t>
            </a:r>
          </a:p>
          <a:p>
            <a:pPr marL="0" indent="0">
              <a:buNone/>
            </a:pPr>
            <a:r>
              <a:rPr lang="en-US" dirty="0"/>
              <a:t>	</a:t>
            </a:r>
            <a:r>
              <a:rPr lang="en-US" i="1" dirty="0" smtClean="0"/>
              <a:t>(6:7b-8a)</a:t>
            </a:r>
            <a:endParaRPr lang="en-US" dirty="0" smtClean="0"/>
          </a:p>
        </p:txBody>
      </p:sp>
    </p:spTree>
    <p:extLst>
      <p:ext uri="{BB962C8B-B14F-4D97-AF65-F5344CB8AC3E}">
        <p14:creationId xmlns:p14="http://schemas.microsoft.com/office/powerpoint/2010/main" xmlns="" val="23984099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6:3-10</a:t>
            </a:r>
            <a:endParaRPr lang="en-US" b="1" u="sng" dirty="0"/>
          </a:p>
        </p:txBody>
      </p:sp>
      <p:sp>
        <p:nvSpPr>
          <p:cNvPr id="3" name="Content Placeholder 2"/>
          <p:cNvSpPr>
            <a:spLocks noGrp="1"/>
          </p:cNvSpPr>
          <p:nvPr>
            <p:ph idx="1"/>
          </p:nvPr>
        </p:nvSpPr>
        <p:spPr>
          <a:xfrm>
            <a:off x="457200" y="1600200"/>
            <a:ext cx="8686800" cy="4953000"/>
          </a:xfrm>
        </p:spPr>
        <p:txBody>
          <a:bodyPr>
            <a:normAutofit/>
          </a:bodyPr>
          <a:lstStyle/>
          <a:p>
            <a:pPr marL="0" indent="0">
              <a:buNone/>
            </a:pPr>
            <a:r>
              <a:rPr lang="en-US" i="1" dirty="0"/>
              <a:t>We are </a:t>
            </a:r>
            <a:r>
              <a:rPr lang="en-US" i="1" dirty="0" smtClean="0"/>
              <a:t>treated… (6:8b)</a:t>
            </a:r>
            <a:endParaRPr lang="en-US" dirty="0"/>
          </a:p>
          <a:p>
            <a:pPr marL="0" indent="0">
              <a:buNone/>
              <a:tabLst>
                <a:tab pos="466725" algn="l"/>
                <a:tab pos="4124325" algn="l"/>
              </a:tabLst>
            </a:pPr>
            <a:r>
              <a:rPr lang="en-US" sz="2800" dirty="0"/>
              <a:t>	</a:t>
            </a:r>
            <a:r>
              <a:rPr lang="en-US" sz="2800" dirty="0" smtClean="0"/>
              <a:t>as impostors,	and </a:t>
            </a:r>
            <a:r>
              <a:rPr lang="en-US" sz="2800" dirty="0"/>
              <a:t>yet are </a:t>
            </a:r>
            <a:r>
              <a:rPr lang="en-US" sz="2800" dirty="0" smtClean="0"/>
              <a:t>true;</a:t>
            </a:r>
          </a:p>
          <a:p>
            <a:pPr marL="0" indent="0">
              <a:buNone/>
              <a:tabLst>
                <a:tab pos="466725" algn="l"/>
                <a:tab pos="4124325" algn="l"/>
              </a:tabLst>
            </a:pPr>
            <a:r>
              <a:rPr lang="en-US" sz="2800" dirty="0"/>
              <a:t>	</a:t>
            </a:r>
            <a:r>
              <a:rPr lang="en-US" sz="2800" dirty="0" smtClean="0"/>
              <a:t>as </a:t>
            </a:r>
            <a:r>
              <a:rPr lang="en-US" sz="2800" dirty="0"/>
              <a:t>unknown, </a:t>
            </a:r>
            <a:r>
              <a:rPr lang="en-US" sz="2800" dirty="0" smtClean="0"/>
              <a:t>	and </a:t>
            </a:r>
            <a:r>
              <a:rPr lang="en-US" sz="2800" dirty="0"/>
              <a:t>yet well </a:t>
            </a:r>
            <a:r>
              <a:rPr lang="en-US" sz="2800" dirty="0" smtClean="0"/>
              <a:t>known;</a:t>
            </a:r>
          </a:p>
          <a:p>
            <a:pPr marL="0" indent="0">
              <a:buNone/>
              <a:tabLst>
                <a:tab pos="466725" algn="l"/>
                <a:tab pos="4124325" algn="l"/>
              </a:tabLst>
            </a:pPr>
            <a:r>
              <a:rPr lang="en-US" sz="2800" dirty="0"/>
              <a:t>	</a:t>
            </a:r>
            <a:r>
              <a:rPr lang="en-US" sz="2800" dirty="0" smtClean="0"/>
              <a:t>as </a:t>
            </a:r>
            <a:r>
              <a:rPr lang="en-US" sz="2800" dirty="0"/>
              <a:t>dying, </a:t>
            </a:r>
            <a:r>
              <a:rPr lang="en-US" sz="2800" dirty="0" smtClean="0"/>
              <a:t>	and </a:t>
            </a:r>
            <a:r>
              <a:rPr lang="en-US" sz="2800" dirty="0"/>
              <a:t>behold, we </a:t>
            </a:r>
            <a:r>
              <a:rPr lang="en-US" sz="2800" dirty="0" smtClean="0"/>
              <a:t>live;</a:t>
            </a:r>
          </a:p>
          <a:p>
            <a:pPr marL="0" indent="0">
              <a:buNone/>
              <a:tabLst>
                <a:tab pos="466725" algn="l"/>
                <a:tab pos="4124325" algn="l"/>
              </a:tabLst>
            </a:pPr>
            <a:r>
              <a:rPr lang="en-US" sz="2800" dirty="0"/>
              <a:t>	</a:t>
            </a:r>
            <a:r>
              <a:rPr lang="en-US" sz="2800" dirty="0" smtClean="0"/>
              <a:t>as </a:t>
            </a:r>
            <a:r>
              <a:rPr lang="en-US" sz="2800" dirty="0"/>
              <a:t>punished, </a:t>
            </a:r>
            <a:r>
              <a:rPr lang="en-US" sz="2800" dirty="0" smtClean="0"/>
              <a:t>	and </a:t>
            </a:r>
            <a:r>
              <a:rPr lang="en-US" sz="2800" dirty="0"/>
              <a:t>yet not </a:t>
            </a:r>
            <a:r>
              <a:rPr lang="en-US" sz="2800" dirty="0" smtClean="0"/>
              <a:t>killed;</a:t>
            </a:r>
          </a:p>
          <a:p>
            <a:pPr marL="0" indent="0">
              <a:buNone/>
              <a:tabLst>
                <a:tab pos="466725" algn="l"/>
                <a:tab pos="4124325" algn="l"/>
              </a:tabLst>
            </a:pPr>
            <a:r>
              <a:rPr lang="en-US" sz="2800" dirty="0"/>
              <a:t>	</a:t>
            </a:r>
            <a:r>
              <a:rPr lang="en-US" sz="2800" dirty="0" smtClean="0"/>
              <a:t>as </a:t>
            </a:r>
            <a:r>
              <a:rPr lang="en-US" sz="2800" dirty="0"/>
              <a:t>sorrowful, </a:t>
            </a:r>
            <a:r>
              <a:rPr lang="en-US" sz="2800" dirty="0" smtClean="0"/>
              <a:t>	yet </a:t>
            </a:r>
            <a:r>
              <a:rPr lang="en-US" sz="2800" dirty="0"/>
              <a:t>always </a:t>
            </a:r>
            <a:r>
              <a:rPr lang="en-US" sz="2800" dirty="0" smtClean="0"/>
              <a:t>rejoicing;</a:t>
            </a:r>
          </a:p>
          <a:p>
            <a:pPr marL="0" indent="0">
              <a:buNone/>
              <a:tabLst>
                <a:tab pos="466725" algn="l"/>
                <a:tab pos="4124325" algn="l"/>
              </a:tabLst>
            </a:pPr>
            <a:r>
              <a:rPr lang="en-US" sz="2800" dirty="0"/>
              <a:t>	</a:t>
            </a:r>
            <a:r>
              <a:rPr lang="en-US" sz="2800" dirty="0" smtClean="0"/>
              <a:t>as poor,	yet </a:t>
            </a:r>
            <a:r>
              <a:rPr lang="en-US" sz="2800" dirty="0"/>
              <a:t>making many </a:t>
            </a:r>
            <a:r>
              <a:rPr lang="en-US" sz="2800" dirty="0" smtClean="0"/>
              <a:t>rich;</a:t>
            </a:r>
          </a:p>
          <a:p>
            <a:pPr marL="0" indent="0">
              <a:buNone/>
              <a:tabLst>
                <a:tab pos="466725" algn="l"/>
                <a:tab pos="4124325" algn="l"/>
              </a:tabLst>
            </a:pPr>
            <a:r>
              <a:rPr lang="en-US" sz="2800" dirty="0"/>
              <a:t>	</a:t>
            </a:r>
            <a:r>
              <a:rPr lang="en-US" sz="2800" dirty="0" smtClean="0"/>
              <a:t>as </a:t>
            </a:r>
            <a:r>
              <a:rPr lang="en-US" sz="2800" dirty="0"/>
              <a:t>having nothing, </a:t>
            </a:r>
            <a:r>
              <a:rPr lang="en-US" sz="2800" dirty="0" smtClean="0"/>
              <a:t>	yet </a:t>
            </a:r>
            <a:r>
              <a:rPr lang="en-US" sz="2800" dirty="0"/>
              <a:t>possessing everything</a:t>
            </a:r>
            <a:r>
              <a:rPr lang="en-US" sz="2800" dirty="0" smtClean="0"/>
              <a:t>.</a:t>
            </a:r>
          </a:p>
          <a:p>
            <a:pPr marL="0" indent="0">
              <a:buNone/>
              <a:tabLst>
                <a:tab pos="466725" algn="l"/>
                <a:tab pos="4124325" algn="l"/>
              </a:tabLst>
            </a:pPr>
            <a:r>
              <a:rPr lang="en-US" sz="2800" dirty="0"/>
              <a:t>	</a:t>
            </a:r>
            <a:r>
              <a:rPr lang="en-US" sz="2800" i="1" dirty="0" smtClean="0"/>
              <a:t>(6:8c-10)</a:t>
            </a:r>
            <a:endParaRPr lang="en-US" sz="2800" dirty="0"/>
          </a:p>
        </p:txBody>
      </p:sp>
    </p:spTree>
    <p:extLst>
      <p:ext uri="{BB962C8B-B14F-4D97-AF65-F5344CB8AC3E}">
        <p14:creationId xmlns:p14="http://schemas.microsoft.com/office/powerpoint/2010/main" xmlns="" val="41804952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6:11-7:4</a:t>
            </a:r>
            <a:endParaRPr lang="en-US" b="1" u="sng" dirty="0"/>
          </a:p>
        </p:txBody>
      </p:sp>
      <p:sp>
        <p:nvSpPr>
          <p:cNvPr id="3" name="Content Placeholder 2"/>
          <p:cNvSpPr>
            <a:spLocks noGrp="1"/>
          </p:cNvSpPr>
          <p:nvPr>
            <p:ph idx="1"/>
          </p:nvPr>
        </p:nvSpPr>
        <p:spPr>
          <a:xfrm>
            <a:off x="457200" y="1600200"/>
            <a:ext cx="8534400" cy="4525963"/>
          </a:xfrm>
        </p:spPr>
        <p:txBody>
          <a:bodyPr>
            <a:normAutofit/>
          </a:bodyPr>
          <a:lstStyle/>
          <a:p>
            <a:pPr marL="0" indent="0">
              <a:buNone/>
            </a:pPr>
            <a:r>
              <a:rPr lang="en-US" dirty="0" smtClean="0"/>
              <a:t>* A </a:t>
            </a:r>
            <a:r>
              <a:rPr lang="en-US" dirty="0" smtClean="0"/>
              <a:t>plea for openness (6:11-13)</a:t>
            </a:r>
          </a:p>
          <a:p>
            <a:pPr marL="0" indent="0">
              <a:buNone/>
            </a:pPr>
            <a:endParaRPr lang="en-US" dirty="0" smtClean="0"/>
          </a:p>
          <a:p>
            <a:pPr marL="0" indent="0">
              <a:buNone/>
            </a:pPr>
            <a:r>
              <a:rPr lang="en-US" dirty="0" smtClean="0"/>
              <a:t>	</a:t>
            </a:r>
            <a:r>
              <a:rPr lang="en-US" dirty="0" smtClean="0"/>
              <a:t>* A </a:t>
            </a:r>
            <a:r>
              <a:rPr lang="en-US" dirty="0" smtClean="0"/>
              <a:t>plea for purity (6:14-7:1)</a:t>
            </a:r>
          </a:p>
          <a:p>
            <a:pPr marL="0" indent="0">
              <a:buNone/>
            </a:pPr>
            <a:endParaRPr lang="en-US" dirty="0" smtClean="0"/>
          </a:p>
          <a:p>
            <a:pPr marL="0" indent="0">
              <a:buNone/>
            </a:pPr>
            <a:r>
              <a:rPr lang="en-US" dirty="0" smtClean="0"/>
              <a:t>* A </a:t>
            </a:r>
            <a:r>
              <a:rPr lang="en-US" dirty="0" smtClean="0"/>
              <a:t>plea for openness resumed (7:2-4)</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534400" cy="4525963"/>
          </a:xfrm>
        </p:spPr>
        <p:txBody>
          <a:bodyPr>
            <a:normAutofit fontScale="85000" lnSpcReduction="10000"/>
          </a:bodyPr>
          <a:lstStyle/>
          <a:p>
            <a:pPr algn="ctr">
              <a:lnSpc>
                <a:spcPct val="120000"/>
              </a:lnSpc>
              <a:buNone/>
            </a:pPr>
            <a:r>
              <a:rPr lang="en-US" b="1" dirty="0" smtClean="0"/>
              <a:t>2 Corinthians 12:9-10</a:t>
            </a:r>
          </a:p>
          <a:p>
            <a:pPr>
              <a:lnSpc>
                <a:spcPct val="120000"/>
              </a:lnSpc>
              <a:buNone/>
            </a:pPr>
            <a:r>
              <a:rPr lang="en-US" dirty="0" smtClean="0"/>
              <a:t>But </a:t>
            </a:r>
            <a:r>
              <a:rPr lang="en-US" dirty="0"/>
              <a:t>he said to me, </a:t>
            </a:r>
            <a:r>
              <a:rPr lang="en-US" dirty="0">
                <a:solidFill>
                  <a:srgbClr val="FFFF00"/>
                </a:solidFill>
              </a:rPr>
              <a:t>"My grace is sufficient for you, for my power is made perfect in weakness." </a:t>
            </a:r>
            <a:r>
              <a:rPr lang="en-US" dirty="0"/>
              <a:t>Therefore I will boast all the more gladly of my weaknesses, so that the power of Christ may rest upon me.</a:t>
            </a:r>
          </a:p>
          <a:p>
            <a:pPr>
              <a:lnSpc>
                <a:spcPct val="120000"/>
              </a:lnSpc>
              <a:buNone/>
            </a:pPr>
            <a:r>
              <a:rPr lang="en-US" dirty="0" smtClean="0"/>
              <a:t>For </a:t>
            </a:r>
            <a:r>
              <a:rPr lang="en-US" dirty="0"/>
              <a:t>the sake of Christ, then, I am content with weaknesses, insults, hardships, persecutions, and calamities. For when I am weak, then I am strong.</a:t>
            </a:r>
          </a:p>
        </p:txBody>
      </p:sp>
      <p:sp>
        <p:nvSpPr>
          <p:cNvPr id="5" name="Title 1"/>
          <p:cNvSpPr txBox="1">
            <a:spLocks/>
          </p:cNvSpPr>
          <p:nvPr/>
        </p:nvSpPr>
        <p:spPr>
          <a:xfrm>
            <a:off x="457200" y="228600"/>
            <a:ext cx="8534400" cy="1189038"/>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sng" strike="noStrike" kern="1200" cap="none" spc="0" normalizeH="0" baseline="0" noProof="0" dirty="0" smtClean="0">
                <a:ln>
                  <a:noFill/>
                </a:ln>
                <a:solidFill>
                  <a:schemeClr val="tx1"/>
                </a:solidFill>
                <a:effectLst/>
                <a:uLnTx/>
                <a:uFillTx/>
                <a:latin typeface="Open sans" pitchFamily="34" charset="0"/>
                <a:ea typeface="Open sans" pitchFamily="34" charset="0"/>
                <a:cs typeface="Open sans" pitchFamily="34" charset="0"/>
              </a:rPr>
              <a:t>Theme of class</a:t>
            </a:r>
            <a:endParaRPr kumimoji="0" lang="en-US" sz="4400" b="1" i="0" u="sng" strike="noStrike" kern="1200" cap="none" spc="0" normalizeH="0" baseline="0" noProof="0" dirty="0">
              <a:ln>
                <a:noFill/>
              </a:ln>
              <a:solidFill>
                <a:schemeClr val="tx1"/>
              </a:solidFill>
              <a:effectLst/>
              <a:uLnTx/>
              <a:uFillTx/>
              <a:latin typeface="Open sans" pitchFamily="34" charset="0"/>
              <a:ea typeface="Open sans" pitchFamily="34" charset="0"/>
              <a:cs typeface="Open sans"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6:11-13</a:t>
            </a:r>
            <a:endParaRPr lang="en-US" b="1" u="sng" dirty="0"/>
          </a:p>
        </p:txBody>
      </p:sp>
      <p:sp>
        <p:nvSpPr>
          <p:cNvPr id="3" name="Content Placeholder 2"/>
          <p:cNvSpPr>
            <a:spLocks noGrp="1"/>
          </p:cNvSpPr>
          <p:nvPr>
            <p:ph idx="1"/>
          </p:nvPr>
        </p:nvSpPr>
        <p:spPr>
          <a:xfrm>
            <a:off x="457200" y="1600200"/>
            <a:ext cx="8534400" cy="4525963"/>
          </a:xfrm>
        </p:spPr>
        <p:txBody>
          <a:bodyPr>
            <a:normAutofit/>
          </a:bodyPr>
          <a:lstStyle/>
          <a:p>
            <a:pPr marL="0" indent="0">
              <a:buNone/>
            </a:pPr>
            <a:r>
              <a:rPr lang="en-US" u="sng" dirty="0" smtClean="0"/>
              <a:t>A plea for openness</a:t>
            </a:r>
          </a:p>
          <a:p>
            <a:pPr lvl="1"/>
            <a:r>
              <a:rPr lang="en-US" dirty="0" smtClean="0"/>
              <a:t>Paul’s being honest; he loves them</a:t>
            </a:r>
          </a:p>
          <a:p>
            <a:pPr lvl="1"/>
            <a:r>
              <a:rPr lang="en-US" dirty="0" smtClean="0"/>
              <a:t>Paul is their spiritual father</a:t>
            </a:r>
          </a:p>
          <a:p>
            <a:pPr lvl="2"/>
            <a:r>
              <a:rPr lang="en-US" dirty="0" smtClean="0"/>
              <a:t>1 Cor 4:15 - For </a:t>
            </a:r>
            <a:r>
              <a:rPr lang="en-US" dirty="0"/>
              <a:t>though you have countless guides in Christ, you do not have many fathers. </a:t>
            </a:r>
            <a:r>
              <a:rPr lang="en-US" dirty="0">
                <a:solidFill>
                  <a:srgbClr val="92D050"/>
                </a:solidFill>
              </a:rPr>
              <a:t>For I became your father in Christ Jesus through the gospel</a:t>
            </a:r>
            <a:r>
              <a:rPr lang="en-US" dirty="0" smtClean="0">
                <a:solidFill>
                  <a:srgbClr val="92D050"/>
                </a:solidFill>
              </a:rPr>
              <a:t>.</a:t>
            </a:r>
          </a:p>
        </p:txBody>
      </p:sp>
    </p:spTree>
    <p:extLst>
      <p:ext uri="{BB962C8B-B14F-4D97-AF65-F5344CB8AC3E}">
        <p14:creationId xmlns:p14="http://schemas.microsoft.com/office/powerpoint/2010/main" xmlns="" val="3235982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6:11-13</a:t>
            </a:r>
            <a:endParaRPr lang="en-US" b="1" u="sng" dirty="0"/>
          </a:p>
        </p:txBody>
      </p:sp>
      <p:sp>
        <p:nvSpPr>
          <p:cNvPr id="3" name="Content Placeholder 2"/>
          <p:cNvSpPr>
            <a:spLocks noGrp="1"/>
          </p:cNvSpPr>
          <p:nvPr>
            <p:ph idx="1"/>
          </p:nvPr>
        </p:nvSpPr>
        <p:spPr>
          <a:xfrm>
            <a:off x="457200" y="1600200"/>
            <a:ext cx="8534400" cy="4525963"/>
          </a:xfrm>
        </p:spPr>
        <p:txBody>
          <a:bodyPr>
            <a:normAutofit/>
          </a:bodyPr>
          <a:lstStyle/>
          <a:p>
            <a:pPr marL="0" indent="0">
              <a:buNone/>
            </a:pPr>
            <a:r>
              <a:rPr lang="en-US" u="sng" dirty="0" smtClean="0"/>
              <a:t>A plea for openness</a:t>
            </a:r>
          </a:p>
          <a:p>
            <a:pPr lvl="1"/>
            <a:r>
              <a:rPr lang="en-US" dirty="0" smtClean="0"/>
              <a:t>Paul’s being honest; he loves them</a:t>
            </a:r>
          </a:p>
          <a:p>
            <a:pPr lvl="1"/>
            <a:r>
              <a:rPr lang="en-US" dirty="0" smtClean="0"/>
              <a:t>Paul is their spiritual father</a:t>
            </a:r>
          </a:p>
          <a:p>
            <a:pPr lvl="2"/>
            <a:r>
              <a:rPr lang="en-US" dirty="0" smtClean="0"/>
              <a:t>1 Cor 4:15 - For </a:t>
            </a:r>
            <a:r>
              <a:rPr lang="en-US" dirty="0"/>
              <a:t>though you have countless guides in Christ, you do not have many fathers. </a:t>
            </a:r>
            <a:r>
              <a:rPr lang="en-US" dirty="0">
                <a:solidFill>
                  <a:srgbClr val="92D050"/>
                </a:solidFill>
              </a:rPr>
              <a:t>For I became your father in Christ Jesus through the gospel</a:t>
            </a:r>
            <a:r>
              <a:rPr lang="en-US" dirty="0" smtClean="0">
                <a:solidFill>
                  <a:srgbClr val="92D050"/>
                </a:solidFill>
              </a:rPr>
              <a:t>.</a:t>
            </a:r>
          </a:p>
          <a:p>
            <a:pPr lvl="1"/>
            <a:r>
              <a:rPr lang="en-US" dirty="0" smtClean="0"/>
              <a:t>“Open wide your hearts to us”</a:t>
            </a:r>
          </a:p>
        </p:txBody>
      </p:sp>
    </p:spTree>
    <p:extLst>
      <p:ext uri="{BB962C8B-B14F-4D97-AF65-F5344CB8AC3E}">
        <p14:creationId xmlns:p14="http://schemas.microsoft.com/office/powerpoint/2010/main" xmlns="" val="28956225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6:11-13</a:t>
            </a:r>
            <a:endParaRPr lang="en-US" b="1" u="sng" dirty="0"/>
          </a:p>
        </p:txBody>
      </p:sp>
      <p:sp>
        <p:nvSpPr>
          <p:cNvPr id="3" name="Content Placeholder 2"/>
          <p:cNvSpPr>
            <a:spLocks noGrp="1"/>
          </p:cNvSpPr>
          <p:nvPr>
            <p:ph idx="1"/>
          </p:nvPr>
        </p:nvSpPr>
        <p:spPr>
          <a:xfrm>
            <a:off x="457200" y="1600200"/>
            <a:ext cx="8534400" cy="4525963"/>
          </a:xfrm>
        </p:spPr>
        <p:txBody>
          <a:bodyPr>
            <a:normAutofit/>
          </a:bodyPr>
          <a:lstStyle/>
          <a:p>
            <a:pPr marL="0" indent="0">
              <a:buNone/>
            </a:pPr>
            <a:r>
              <a:rPr lang="en-US" u="sng" dirty="0" smtClean="0"/>
              <a:t>A plea for openness</a:t>
            </a:r>
          </a:p>
          <a:p>
            <a:pPr lvl="1"/>
            <a:r>
              <a:rPr lang="en-US" dirty="0" smtClean="0"/>
              <a:t>Paul’s being honest; he loves them</a:t>
            </a:r>
          </a:p>
          <a:p>
            <a:pPr lvl="1"/>
            <a:r>
              <a:rPr lang="en-US" dirty="0" smtClean="0"/>
              <a:t>Paul is their spiritual father</a:t>
            </a:r>
          </a:p>
          <a:p>
            <a:pPr lvl="2"/>
            <a:r>
              <a:rPr lang="en-US" dirty="0" smtClean="0"/>
              <a:t>1 Cor 4:15 - For </a:t>
            </a:r>
            <a:r>
              <a:rPr lang="en-US" dirty="0"/>
              <a:t>though you have countless guides in Christ, you do not have many fathers. </a:t>
            </a:r>
            <a:r>
              <a:rPr lang="en-US" dirty="0">
                <a:solidFill>
                  <a:srgbClr val="92D050"/>
                </a:solidFill>
              </a:rPr>
              <a:t>For I became your father in Christ Jesus through the gospel</a:t>
            </a:r>
            <a:r>
              <a:rPr lang="en-US" dirty="0" smtClean="0">
                <a:solidFill>
                  <a:srgbClr val="92D050"/>
                </a:solidFill>
              </a:rPr>
              <a:t>.</a:t>
            </a:r>
          </a:p>
          <a:p>
            <a:pPr lvl="1"/>
            <a:r>
              <a:rPr lang="en-US" dirty="0" smtClean="0"/>
              <a:t>“Open wide your hearts to us”</a:t>
            </a:r>
            <a:endParaRPr lang="en-US" dirty="0" smtClean="0"/>
          </a:p>
          <a:p>
            <a:pPr lvl="1"/>
            <a:r>
              <a:rPr lang="en-US" dirty="0" smtClean="0">
                <a:solidFill>
                  <a:srgbClr val="FFFF00"/>
                </a:solidFill>
              </a:rPr>
              <a:t>Issue: their “affections”</a:t>
            </a:r>
            <a:endParaRPr lang="en-US" dirty="0">
              <a:solidFill>
                <a:srgbClr val="FFFF00"/>
              </a:solidFill>
            </a:endParaRPr>
          </a:p>
        </p:txBody>
      </p:sp>
    </p:spTree>
    <p:extLst>
      <p:ext uri="{BB962C8B-B14F-4D97-AF65-F5344CB8AC3E}">
        <p14:creationId xmlns:p14="http://schemas.microsoft.com/office/powerpoint/2010/main" xmlns="" val="36865953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6:14-7:1</a:t>
            </a:r>
            <a:endParaRPr lang="en-US" b="1" u="sng" dirty="0"/>
          </a:p>
        </p:txBody>
      </p:sp>
      <p:sp>
        <p:nvSpPr>
          <p:cNvPr id="3" name="Content Placeholder 2"/>
          <p:cNvSpPr>
            <a:spLocks noGrp="1"/>
          </p:cNvSpPr>
          <p:nvPr>
            <p:ph idx="1"/>
          </p:nvPr>
        </p:nvSpPr>
        <p:spPr>
          <a:xfrm>
            <a:off x="457200" y="1676400"/>
            <a:ext cx="8534400" cy="4525963"/>
          </a:xfrm>
        </p:spPr>
        <p:txBody>
          <a:bodyPr>
            <a:normAutofit lnSpcReduction="10000"/>
          </a:bodyPr>
          <a:lstStyle/>
          <a:p>
            <a:pPr marL="0" indent="0">
              <a:buNone/>
            </a:pPr>
            <a:r>
              <a:rPr lang="en-US" u="sng" dirty="0"/>
              <a:t>A plea for </a:t>
            </a:r>
            <a:r>
              <a:rPr lang="en-US" u="sng" dirty="0" smtClean="0"/>
              <a:t>purity</a:t>
            </a:r>
          </a:p>
          <a:p>
            <a:pPr marL="465138" indent="0">
              <a:buNone/>
            </a:pPr>
            <a:r>
              <a:rPr lang="en-US" dirty="0" smtClean="0"/>
              <a:t>“</a:t>
            </a:r>
            <a:r>
              <a:rPr lang="en-US" dirty="0" smtClean="0"/>
              <a:t>The apostle challenges the </a:t>
            </a:r>
            <a:r>
              <a:rPr lang="en-US" dirty="0" smtClean="0"/>
              <a:t>Corinthians </a:t>
            </a:r>
            <a:r>
              <a:rPr lang="en-US" dirty="0" smtClean="0"/>
              <a:t>to eschew inappropriate relationships with unbelievers, calling them to move away from relationships that are hurting their spiritual lives by inhibiting a wholehearted embrace of Paul and his mission</a:t>
            </a:r>
            <a:r>
              <a:rPr lang="en-US" dirty="0" smtClean="0"/>
              <a:t>.”</a:t>
            </a:r>
            <a:endParaRPr lang="en-US" dirty="0" smtClean="0"/>
          </a:p>
          <a:p>
            <a:pPr marL="0" indent="0">
              <a:buNone/>
            </a:pPr>
            <a:r>
              <a:rPr lang="en-US" dirty="0" smtClean="0"/>
              <a:t>	--Guthrie, </a:t>
            </a:r>
            <a:r>
              <a:rPr lang="en-US" i="1" dirty="0" smtClean="0"/>
              <a:t>2 Corinthians</a:t>
            </a:r>
            <a:r>
              <a:rPr lang="en-US" dirty="0" smtClean="0"/>
              <a:t>,</a:t>
            </a:r>
            <a:r>
              <a:rPr lang="en-US" i="1" dirty="0" smtClean="0"/>
              <a:t> </a:t>
            </a:r>
            <a:r>
              <a:rPr lang="en-US" dirty="0" smtClean="0"/>
              <a:t>341-342</a:t>
            </a:r>
            <a:endParaRPr lang="en-US" dirty="0" smtClean="0"/>
          </a:p>
        </p:txBody>
      </p:sp>
    </p:spTree>
    <p:extLst>
      <p:ext uri="{BB962C8B-B14F-4D97-AF65-F5344CB8AC3E}">
        <p14:creationId xmlns:p14="http://schemas.microsoft.com/office/powerpoint/2010/main" xmlns="" val="15457365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7:2-4</a:t>
            </a:r>
            <a:endParaRPr lang="en-US" b="1" u="sng" dirty="0"/>
          </a:p>
        </p:txBody>
      </p:sp>
      <p:sp>
        <p:nvSpPr>
          <p:cNvPr id="3" name="Content Placeholder 2"/>
          <p:cNvSpPr>
            <a:spLocks noGrp="1"/>
          </p:cNvSpPr>
          <p:nvPr>
            <p:ph idx="1"/>
          </p:nvPr>
        </p:nvSpPr>
        <p:spPr>
          <a:xfrm>
            <a:off x="457200" y="1600200"/>
            <a:ext cx="8534400" cy="4525963"/>
          </a:xfrm>
        </p:spPr>
        <p:txBody>
          <a:bodyPr>
            <a:normAutofit/>
          </a:bodyPr>
          <a:lstStyle/>
          <a:p>
            <a:pPr marL="0" indent="0">
              <a:buNone/>
            </a:pPr>
            <a:r>
              <a:rPr lang="en-US" u="sng" dirty="0"/>
              <a:t>A plea for </a:t>
            </a:r>
            <a:r>
              <a:rPr lang="en-US" u="sng" dirty="0" smtClean="0"/>
              <a:t>openness resumed</a:t>
            </a:r>
          </a:p>
        </p:txBody>
      </p:sp>
    </p:spTree>
    <p:extLst>
      <p:ext uri="{BB962C8B-B14F-4D97-AF65-F5344CB8AC3E}">
        <p14:creationId xmlns:p14="http://schemas.microsoft.com/office/powerpoint/2010/main" xmlns="" val="15457365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7:2-4</a:t>
            </a:r>
            <a:endParaRPr lang="en-US" b="1" u="sng" dirty="0"/>
          </a:p>
        </p:txBody>
      </p:sp>
      <p:sp>
        <p:nvSpPr>
          <p:cNvPr id="3" name="Content Placeholder 2"/>
          <p:cNvSpPr>
            <a:spLocks noGrp="1"/>
          </p:cNvSpPr>
          <p:nvPr>
            <p:ph idx="1"/>
          </p:nvPr>
        </p:nvSpPr>
        <p:spPr>
          <a:xfrm>
            <a:off x="457200" y="1600200"/>
            <a:ext cx="8534400" cy="4525963"/>
          </a:xfrm>
        </p:spPr>
        <p:txBody>
          <a:bodyPr>
            <a:normAutofit/>
          </a:bodyPr>
          <a:lstStyle/>
          <a:p>
            <a:pPr marL="0" indent="0">
              <a:buNone/>
            </a:pPr>
            <a:r>
              <a:rPr lang="en-US" u="sng" dirty="0"/>
              <a:t>A plea for </a:t>
            </a:r>
            <a:r>
              <a:rPr lang="en-US" u="sng" dirty="0" smtClean="0"/>
              <a:t>openness resumed</a:t>
            </a:r>
          </a:p>
          <a:p>
            <a:pPr marL="0" indent="0">
              <a:buNone/>
            </a:pPr>
            <a:r>
              <a:rPr lang="en-US" dirty="0" smtClean="0"/>
              <a:t>v. 2</a:t>
            </a:r>
            <a:r>
              <a:rPr lang="en-US" dirty="0" smtClean="0"/>
              <a:t>	</a:t>
            </a:r>
            <a:r>
              <a:rPr lang="en-US" dirty="0" smtClean="0"/>
              <a:t>Make room for us!</a:t>
            </a:r>
            <a:br>
              <a:rPr lang="en-US" dirty="0" smtClean="0"/>
            </a:br>
            <a:r>
              <a:rPr lang="en-US" dirty="0" smtClean="0"/>
              <a:t>	(We haven’t done anything to warrant 	being closed out)</a:t>
            </a:r>
            <a:endParaRPr lang="en-US" dirty="0" smtClean="0"/>
          </a:p>
        </p:txBody>
      </p:sp>
    </p:spTree>
    <p:extLst>
      <p:ext uri="{BB962C8B-B14F-4D97-AF65-F5344CB8AC3E}">
        <p14:creationId xmlns:p14="http://schemas.microsoft.com/office/powerpoint/2010/main" xmlns="" val="15457365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7:2-4</a:t>
            </a:r>
            <a:endParaRPr lang="en-US" b="1" u="sng" dirty="0"/>
          </a:p>
        </p:txBody>
      </p:sp>
      <p:sp>
        <p:nvSpPr>
          <p:cNvPr id="3" name="Content Placeholder 2"/>
          <p:cNvSpPr>
            <a:spLocks noGrp="1"/>
          </p:cNvSpPr>
          <p:nvPr>
            <p:ph idx="1"/>
          </p:nvPr>
        </p:nvSpPr>
        <p:spPr>
          <a:xfrm>
            <a:off x="457200" y="1600200"/>
            <a:ext cx="8534400" cy="4525963"/>
          </a:xfrm>
        </p:spPr>
        <p:txBody>
          <a:bodyPr>
            <a:normAutofit/>
          </a:bodyPr>
          <a:lstStyle/>
          <a:p>
            <a:pPr marL="0" indent="0">
              <a:buNone/>
            </a:pPr>
            <a:r>
              <a:rPr lang="en-US" u="sng" dirty="0"/>
              <a:t>A plea for </a:t>
            </a:r>
            <a:r>
              <a:rPr lang="en-US" u="sng" dirty="0" smtClean="0"/>
              <a:t>openness resumed</a:t>
            </a:r>
          </a:p>
          <a:p>
            <a:pPr marL="0" indent="0">
              <a:buNone/>
            </a:pPr>
            <a:r>
              <a:rPr lang="en-US" dirty="0" smtClean="0"/>
              <a:t>v. 2</a:t>
            </a:r>
            <a:r>
              <a:rPr lang="en-US" dirty="0" smtClean="0"/>
              <a:t>	</a:t>
            </a:r>
            <a:r>
              <a:rPr lang="en-US" dirty="0" smtClean="0"/>
              <a:t>Make room for us!</a:t>
            </a:r>
            <a:br>
              <a:rPr lang="en-US" dirty="0" smtClean="0"/>
            </a:br>
            <a:r>
              <a:rPr lang="en-US" dirty="0" smtClean="0"/>
              <a:t>	</a:t>
            </a:r>
            <a:r>
              <a:rPr lang="en-US" dirty="0" smtClean="0"/>
              <a:t>(We haven’t done anything to warrant 	being closed out)</a:t>
            </a:r>
          </a:p>
          <a:p>
            <a:pPr marL="0" indent="0">
              <a:buNone/>
            </a:pPr>
            <a:r>
              <a:rPr lang="en-US" dirty="0" smtClean="0"/>
              <a:t>v. 3	‘[Paul] is willing to give up time, effort, 	and resources now or to give up life 	itself to walk with them as their 	devoted father-minister.’ – Guthrie, 363</a:t>
            </a:r>
          </a:p>
        </p:txBody>
      </p:sp>
    </p:spTree>
    <p:extLst>
      <p:ext uri="{BB962C8B-B14F-4D97-AF65-F5344CB8AC3E}">
        <p14:creationId xmlns:p14="http://schemas.microsoft.com/office/powerpoint/2010/main" xmlns="" val="154573659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7:2-4</a:t>
            </a:r>
            <a:endParaRPr lang="en-US" b="1" u="sng" dirty="0"/>
          </a:p>
        </p:txBody>
      </p:sp>
      <p:sp>
        <p:nvSpPr>
          <p:cNvPr id="3" name="Content Placeholder 2"/>
          <p:cNvSpPr>
            <a:spLocks noGrp="1"/>
          </p:cNvSpPr>
          <p:nvPr>
            <p:ph idx="1"/>
          </p:nvPr>
        </p:nvSpPr>
        <p:spPr>
          <a:xfrm>
            <a:off x="457200" y="1600200"/>
            <a:ext cx="8534400" cy="4525963"/>
          </a:xfrm>
        </p:spPr>
        <p:txBody>
          <a:bodyPr>
            <a:normAutofit/>
          </a:bodyPr>
          <a:lstStyle/>
          <a:p>
            <a:pPr marL="0" indent="0">
              <a:buNone/>
            </a:pPr>
            <a:r>
              <a:rPr lang="en-US" u="sng" dirty="0"/>
              <a:t>A plea for </a:t>
            </a:r>
            <a:r>
              <a:rPr lang="en-US" u="sng" dirty="0" smtClean="0"/>
              <a:t>openness resumed</a:t>
            </a:r>
          </a:p>
          <a:p>
            <a:pPr marL="0" indent="0">
              <a:buNone/>
            </a:pPr>
            <a:r>
              <a:rPr lang="en-US" dirty="0" smtClean="0"/>
              <a:t>v. 4</a:t>
            </a:r>
            <a:r>
              <a:rPr lang="en-US" dirty="0" smtClean="0"/>
              <a:t>	</a:t>
            </a:r>
            <a:r>
              <a:rPr lang="en-US" dirty="0" smtClean="0"/>
              <a:t>ends discussion of ‘authentic ministry’ 	with encouragement despite 	challenges</a:t>
            </a:r>
          </a:p>
          <a:p>
            <a:pPr marL="0" indent="0">
              <a:buNone/>
            </a:pPr>
            <a:endParaRPr lang="en-US" dirty="0" smtClean="0"/>
          </a:p>
        </p:txBody>
      </p:sp>
    </p:spTree>
    <p:extLst>
      <p:ext uri="{BB962C8B-B14F-4D97-AF65-F5344CB8AC3E}">
        <p14:creationId xmlns:p14="http://schemas.microsoft.com/office/powerpoint/2010/main" xmlns="" val="15457365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Today’s passage in context</a:t>
            </a:r>
            <a:endParaRPr lang="en-US" b="1" u="sng" dirty="0"/>
          </a:p>
        </p:txBody>
      </p:sp>
      <p:sp>
        <p:nvSpPr>
          <p:cNvPr id="3" name="Content Placeholder 2"/>
          <p:cNvSpPr>
            <a:spLocks noGrp="1"/>
          </p:cNvSpPr>
          <p:nvPr>
            <p:ph idx="1"/>
          </p:nvPr>
        </p:nvSpPr>
        <p:spPr>
          <a:xfrm>
            <a:off x="457200" y="1600200"/>
            <a:ext cx="8534400" cy="4525963"/>
          </a:xfrm>
        </p:spPr>
        <p:txBody>
          <a:bodyPr/>
          <a:lstStyle/>
          <a:p>
            <a:r>
              <a:rPr lang="en-US" dirty="0" smtClean="0"/>
              <a:t>1:1-11 </a:t>
            </a:r>
            <a:r>
              <a:rPr lang="en-US" dirty="0" smtClean="0">
                <a:sym typeface="Wingdings" pitchFamily="2" charset="2"/>
              </a:rPr>
              <a:t> Letter opening &amp; prologue</a:t>
            </a:r>
          </a:p>
          <a:p>
            <a:r>
              <a:rPr lang="en-US" dirty="0" smtClean="0">
                <a:sym typeface="Wingdings" pitchFamily="2" charset="2"/>
              </a:rPr>
              <a:t>1:12 – 7:16  integrity of Paul’s ministry</a:t>
            </a:r>
          </a:p>
          <a:p>
            <a:pPr lvl="1"/>
            <a:r>
              <a:rPr lang="en-US" sz="2400" dirty="0">
                <a:sym typeface="Wingdings" pitchFamily="2" charset="2"/>
              </a:rPr>
              <a:t>1:12 - 2:13 – why Paul didn’t come to Corinth</a:t>
            </a:r>
          </a:p>
          <a:p>
            <a:pPr lvl="1"/>
            <a:r>
              <a:rPr lang="en-US" sz="2400" dirty="0">
                <a:sym typeface="Wingdings" pitchFamily="2" charset="2"/>
              </a:rPr>
              <a:t>2:14 - 7:4 – Paul’s reflection on authentic ministry</a:t>
            </a:r>
          </a:p>
          <a:p>
            <a:pPr lvl="1"/>
            <a:r>
              <a:rPr lang="en-US" sz="2400" b="1" dirty="0">
                <a:solidFill>
                  <a:srgbClr val="92D050"/>
                </a:solidFill>
                <a:sym typeface="Wingdings" pitchFamily="2" charset="2"/>
              </a:rPr>
              <a:t>7:5-16 – When Titus arrived in Macedonia</a:t>
            </a:r>
            <a:endParaRPr lang="en-US" sz="2400" b="1" dirty="0">
              <a:solidFill>
                <a:srgbClr val="92D050"/>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screen"/>
          <a:srcRect/>
          <a:stretch>
            <a:fillRect/>
          </a:stretch>
        </p:blipFill>
        <p:spPr bwMode="auto">
          <a:xfrm>
            <a:off x="914400" y="1551346"/>
            <a:ext cx="7315200" cy="5001854"/>
          </a:xfrm>
          <a:prstGeom prst="rect">
            <a:avLst/>
          </a:prstGeom>
          <a:noFill/>
          <a:ln w="9525">
            <a:noFill/>
            <a:miter lim="800000"/>
            <a:headEnd/>
            <a:tailEnd/>
          </a:ln>
        </p:spPr>
      </p:pic>
      <p:sp>
        <p:nvSpPr>
          <p:cNvPr id="3" name="Title 1"/>
          <p:cNvSpPr>
            <a:spLocks noGrp="1"/>
          </p:cNvSpPr>
          <p:nvPr>
            <p:ph type="title"/>
          </p:nvPr>
        </p:nvSpPr>
        <p:spPr>
          <a:xfrm>
            <a:off x="0" y="0"/>
            <a:ext cx="9144000" cy="1524000"/>
          </a:xfrm>
        </p:spPr>
        <p:txBody>
          <a:bodyPr>
            <a:normAutofit/>
          </a:bodyPr>
          <a:lstStyle/>
          <a:p>
            <a:r>
              <a:rPr lang="en-US" sz="3600" b="0" u="none" dirty="0" smtClean="0"/>
              <a:t>Spring 54 – Timothy to Corinth, then</a:t>
            </a:r>
            <a:br>
              <a:rPr lang="en-US" sz="3600" b="0" u="none" dirty="0" smtClean="0"/>
            </a:br>
            <a:r>
              <a:rPr lang="en-US" sz="3600" b="0" u="none" dirty="0" smtClean="0"/>
              <a:t>travels back to Paul in Ephesus</a:t>
            </a:r>
            <a:endParaRPr lang="en-US" sz="3600" b="0" u="none" dirty="0"/>
          </a:p>
        </p:txBody>
      </p:sp>
      <p:sp>
        <p:nvSpPr>
          <p:cNvPr id="4" name="5-Point Star 3"/>
          <p:cNvSpPr/>
          <p:nvPr/>
        </p:nvSpPr>
        <p:spPr>
          <a:xfrm>
            <a:off x="3048000" y="5181600"/>
            <a:ext cx="381000" cy="381000"/>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p:cNvCxnSpPr>
            <a:stCxn id="4" idx="4"/>
          </p:cNvCxnSpPr>
          <p:nvPr/>
        </p:nvCxnSpPr>
        <p:spPr>
          <a:xfrm flipV="1">
            <a:off x="3429000" y="5181600"/>
            <a:ext cx="3048000" cy="145529"/>
          </a:xfrm>
          <a:prstGeom prst="straightConnector1">
            <a:avLst/>
          </a:prstGeom>
          <a:ln w="38100">
            <a:solidFill>
              <a:srgbClr val="0070C0"/>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endCxn id="4" idx="0"/>
          </p:cNvCxnSpPr>
          <p:nvPr/>
        </p:nvCxnSpPr>
        <p:spPr>
          <a:xfrm>
            <a:off x="2286000" y="2743200"/>
            <a:ext cx="952500" cy="2438400"/>
          </a:xfrm>
          <a:prstGeom prst="straightConnector1">
            <a:avLst/>
          </a:prstGeom>
          <a:ln w="38100">
            <a:solidFill>
              <a:srgbClr val="0070C0"/>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Today’s passage in context</a:t>
            </a:r>
            <a:endParaRPr lang="en-US" b="1" u="sng" dirty="0"/>
          </a:p>
        </p:txBody>
      </p:sp>
      <p:sp>
        <p:nvSpPr>
          <p:cNvPr id="3" name="Content Placeholder 2"/>
          <p:cNvSpPr>
            <a:spLocks noGrp="1"/>
          </p:cNvSpPr>
          <p:nvPr>
            <p:ph idx="1"/>
          </p:nvPr>
        </p:nvSpPr>
        <p:spPr>
          <a:xfrm>
            <a:off x="457200" y="1600200"/>
            <a:ext cx="8534400" cy="4525963"/>
          </a:xfrm>
        </p:spPr>
        <p:txBody>
          <a:bodyPr/>
          <a:lstStyle/>
          <a:p>
            <a:r>
              <a:rPr lang="en-US" dirty="0" smtClean="0"/>
              <a:t>1:1-11 </a:t>
            </a:r>
            <a:r>
              <a:rPr lang="en-US" dirty="0" smtClean="0">
                <a:sym typeface="Wingdings" pitchFamily="2" charset="2"/>
              </a:rPr>
              <a:t> Letter opening &amp; prologue</a:t>
            </a:r>
          </a:p>
          <a:p>
            <a:r>
              <a:rPr lang="en-US" dirty="0" smtClean="0">
                <a:sym typeface="Wingdings" pitchFamily="2" charset="2"/>
              </a:rPr>
              <a:t>1:12 – 7:16  integrity of Paul’s ministry</a:t>
            </a:r>
          </a:p>
          <a:p>
            <a:pPr lvl="1"/>
            <a:r>
              <a:rPr lang="en-US" sz="2400" dirty="0">
                <a:sym typeface="Wingdings" pitchFamily="2" charset="2"/>
              </a:rPr>
              <a:t>1:12 - 2:13 – why Paul didn’t come to Corinth</a:t>
            </a:r>
          </a:p>
          <a:p>
            <a:pPr lvl="1"/>
            <a:r>
              <a:rPr lang="en-US" sz="2400" b="1" dirty="0">
                <a:solidFill>
                  <a:srgbClr val="92D050"/>
                </a:solidFill>
                <a:sym typeface="Wingdings" pitchFamily="2" charset="2"/>
              </a:rPr>
              <a:t>2:14 - 7:4 – Paul’s reflection on authentic ministry</a:t>
            </a:r>
          </a:p>
          <a:p>
            <a:pPr lvl="1"/>
            <a:r>
              <a:rPr lang="en-US" sz="2400" b="1" dirty="0">
                <a:solidFill>
                  <a:srgbClr val="92D050"/>
                </a:solidFill>
                <a:sym typeface="Wingdings" pitchFamily="2" charset="2"/>
              </a:rPr>
              <a:t>7:5-16 – When Titus arrived in Macedonia</a:t>
            </a:r>
            <a:endParaRPr lang="en-US" sz="2400" b="1" dirty="0">
              <a:solidFill>
                <a:srgbClr val="92D050"/>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screen"/>
          <a:srcRect/>
          <a:stretch>
            <a:fillRect/>
          </a:stretch>
        </p:blipFill>
        <p:spPr bwMode="auto">
          <a:xfrm>
            <a:off x="914400" y="1551346"/>
            <a:ext cx="7315200" cy="5001854"/>
          </a:xfrm>
          <a:prstGeom prst="rect">
            <a:avLst/>
          </a:prstGeom>
          <a:noFill/>
          <a:ln w="9525">
            <a:noFill/>
            <a:miter lim="800000"/>
            <a:headEnd/>
            <a:tailEnd/>
          </a:ln>
        </p:spPr>
      </p:pic>
      <p:sp>
        <p:nvSpPr>
          <p:cNvPr id="3" name="Title 1"/>
          <p:cNvSpPr>
            <a:spLocks noGrp="1"/>
          </p:cNvSpPr>
          <p:nvPr>
            <p:ph type="title"/>
          </p:nvPr>
        </p:nvSpPr>
        <p:spPr>
          <a:xfrm>
            <a:off x="0" y="0"/>
            <a:ext cx="9144000" cy="1524000"/>
          </a:xfrm>
        </p:spPr>
        <p:txBody>
          <a:bodyPr>
            <a:normAutofit/>
          </a:bodyPr>
          <a:lstStyle/>
          <a:p>
            <a:r>
              <a:rPr lang="en-US" sz="3600" b="0" u="none" dirty="0" smtClean="0"/>
              <a:t>Mid 54 – bad news received; Paul makes “sorrowful” visit to Corinth (2 </a:t>
            </a:r>
            <a:r>
              <a:rPr lang="en-US" sz="3600" b="0" u="none" dirty="0" err="1" smtClean="0"/>
              <a:t>Cor</a:t>
            </a:r>
            <a:r>
              <a:rPr lang="en-US" sz="3600" b="0" u="none" dirty="0" smtClean="0"/>
              <a:t> 2:1) </a:t>
            </a:r>
            <a:endParaRPr lang="en-US" sz="3600" b="0" u="none" dirty="0"/>
          </a:p>
        </p:txBody>
      </p:sp>
      <p:sp>
        <p:nvSpPr>
          <p:cNvPr id="4" name="5-Point Star 3"/>
          <p:cNvSpPr/>
          <p:nvPr/>
        </p:nvSpPr>
        <p:spPr>
          <a:xfrm>
            <a:off x="3048000" y="5181600"/>
            <a:ext cx="381000" cy="381000"/>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Arrow Connector 11"/>
          <p:cNvCxnSpPr/>
          <p:nvPr/>
        </p:nvCxnSpPr>
        <p:spPr>
          <a:xfrm flipH="1">
            <a:off x="3429000" y="5181600"/>
            <a:ext cx="3048000" cy="145529"/>
          </a:xfrm>
          <a:prstGeom prst="straightConnector1">
            <a:avLst/>
          </a:prstGeom>
          <a:ln w="76200">
            <a:solidFill>
              <a:srgbClr val="FF0000"/>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screen"/>
          <a:srcRect/>
          <a:stretch>
            <a:fillRect/>
          </a:stretch>
        </p:blipFill>
        <p:spPr bwMode="auto">
          <a:xfrm>
            <a:off x="914400" y="1551346"/>
            <a:ext cx="7315200" cy="5001854"/>
          </a:xfrm>
          <a:prstGeom prst="rect">
            <a:avLst/>
          </a:prstGeom>
          <a:noFill/>
          <a:ln w="9525">
            <a:noFill/>
            <a:miter lim="800000"/>
            <a:headEnd/>
            <a:tailEnd/>
          </a:ln>
        </p:spPr>
      </p:pic>
      <p:sp>
        <p:nvSpPr>
          <p:cNvPr id="3" name="Title 1"/>
          <p:cNvSpPr>
            <a:spLocks noGrp="1"/>
          </p:cNvSpPr>
          <p:nvPr>
            <p:ph type="title"/>
          </p:nvPr>
        </p:nvSpPr>
        <p:spPr>
          <a:xfrm>
            <a:off x="0" y="0"/>
            <a:ext cx="9144000" cy="1524000"/>
          </a:xfrm>
        </p:spPr>
        <p:txBody>
          <a:bodyPr>
            <a:normAutofit/>
          </a:bodyPr>
          <a:lstStyle/>
          <a:p>
            <a:r>
              <a:rPr lang="en-US" sz="3600" b="0" u="none" dirty="0" smtClean="0"/>
              <a:t>Mid 54 – short visit (doesn’t go well);</a:t>
            </a:r>
            <a:br>
              <a:rPr lang="en-US" sz="3600" b="0" u="none" dirty="0" smtClean="0"/>
            </a:br>
            <a:r>
              <a:rPr lang="en-US" sz="3600" b="0" u="none" dirty="0" smtClean="0"/>
              <a:t> Paul back to Ephesus</a:t>
            </a:r>
            <a:endParaRPr lang="en-US" sz="3600" b="0" u="none" dirty="0"/>
          </a:p>
        </p:txBody>
      </p:sp>
      <p:sp>
        <p:nvSpPr>
          <p:cNvPr id="4" name="5-Point Star 3"/>
          <p:cNvSpPr/>
          <p:nvPr/>
        </p:nvSpPr>
        <p:spPr>
          <a:xfrm>
            <a:off x="3048000" y="5181600"/>
            <a:ext cx="381000" cy="381000"/>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Arrow Connector 11"/>
          <p:cNvCxnSpPr/>
          <p:nvPr/>
        </p:nvCxnSpPr>
        <p:spPr>
          <a:xfrm flipH="1">
            <a:off x="3429000" y="5181600"/>
            <a:ext cx="3048000" cy="145529"/>
          </a:xfrm>
          <a:prstGeom prst="straightConnector1">
            <a:avLst/>
          </a:prstGeom>
          <a:ln w="76200">
            <a:solidFill>
              <a:srgbClr val="FF0000"/>
            </a:solidFill>
            <a:prstDash val="solid"/>
            <a:headEnd type="triangle" w="med" len="med"/>
            <a:tailEnd type="non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screen"/>
          <a:srcRect/>
          <a:stretch>
            <a:fillRect/>
          </a:stretch>
        </p:blipFill>
        <p:spPr bwMode="auto">
          <a:xfrm>
            <a:off x="914400" y="1551346"/>
            <a:ext cx="7315200" cy="5001854"/>
          </a:xfrm>
          <a:prstGeom prst="rect">
            <a:avLst/>
          </a:prstGeom>
          <a:noFill/>
          <a:ln w="9525">
            <a:noFill/>
            <a:miter lim="800000"/>
            <a:headEnd/>
            <a:tailEnd/>
          </a:ln>
        </p:spPr>
      </p:pic>
      <p:sp>
        <p:nvSpPr>
          <p:cNvPr id="3" name="Title 1"/>
          <p:cNvSpPr>
            <a:spLocks noGrp="1"/>
          </p:cNvSpPr>
          <p:nvPr>
            <p:ph type="title"/>
          </p:nvPr>
        </p:nvSpPr>
        <p:spPr>
          <a:xfrm>
            <a:off x="0" y="0"/>
            <a:ext cx="9144000" cy="1524000"/>
          </a:xfrm>
        </p:spPr>
        <p:txBody>
          <a:bodyPr>
            <a:normAutofit/>
          </a:bodyPr>
          <a:lstStyle/>
          <a:p>
            <a:r>
              <a:rPr lang="en-US" sz="3600" b="0" u="none" dirty="0" smtClean="0"/>
              <a:t>Mid 54 – Paul writes “sorrowful letter”</a:t>
            </a:r>
            <a:br>
              <a:rPr lang="en-US" sz="3600" b="0" u="none" dirty="0" smtClean="0"/>
            </a:br>
            <a:r>
              <a:rPr lang="en-US" sz="3600" b="0" u="none" dirty="0" smtClean="0"/>
              <a:t>(2 </a:t>
            </a:r>
            <a:r>
              <a:rPr lang="en-US" sz="3600" b="0" u="none" dirty="0" err="1" smtClean="0"/>
              <a:t>Cor</a:t>
            </a:r>
            <a:r>
              <a:rPr lang="en-US" sz="3600" b="0" u="none" dirty="0" smtClean="0"/>
              <a:t> 2:3-4</a:t>
            </a:r>
            <a:r>
              <a:rPr lang="en-US" sz="3600" b="0" u="none" dirty="0" smtClean="0"/>
              <a:t>); </a:t>
            </a:r>
            <a:r>
              <a:rPr lang="en-US" sz="3600" b="0" u="none" dirty="0" smtClean="0">
                <a:solidFill>
                  <a:srgbClr val="92D050"/>
                </a:solidFill>
              </a:rPr>
              <a:t>delivered by Titus </a:t>
            </a:r>
            <a:endParaRPr lang="en-US" sz="3600" b="0" u="none" dirty="0">
              <a:solidFill>
                <a:srgbClr val="92D050"/>
              </a:solidFill>
            </a:endParaRPr>
          </a:p>
        </p:txBody>
      </p:sp>
      <p:sp>
        <p:nvSpPr>
          <p:cNvPr id="4" name="5-Point Star 3"/>
          <p:cNvSpPr/>
          <p:nvPr/>
        </p:nvSpPr>
        <p:spPr>
          <a:xfrm>
            <a:off x="3048000" y="5181600"/>
            <a:ext cx="381000" cy="381000"/>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Arrow Connector 11"/>
          <p:cNvCxnSpPr>
            <a:endCxn id="4" idx="4"/>
          </p:cNvCxnSpPr>
          <p:nvPr/>
        </p:nvCxnSpPr>
        <p:spPr>
          <a:xfrm flipH="1">
            <a:off x="3429000" y="5181600"/>
            <a:ext cx="3048000" cy="145529"/>
          </a:xfrm>
          <a:prstGeom prst="straightConnector1">
            <a:avLst/>
          </a:prstGeom>
          <a:ln w="76200">
            <a:solidFill>
              <a:srgbClr val="FF0000"/>
            </a:solidFill>
            <a:prstDash val="sysDot"/>
            <a:headEnd type="diamond"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rot="21389971">
            <a:off x="4326864" y="4606227"/>
            <a:ext cx="1140868" cy="646331"/>
          </a:xfrm>
          <a:prstGeom prst="rect">
            <a:avLst/>
          </a:prstGeom>
          <a:noFill/>
        </p:spPr>
        <p:txBody>
          <a:bodyPr wrap="square" rtlCol="0">
            <a:spAutoFit/>
          </a:bodyPr>
          <a:lstStyle/>
          <a:p>
            <a:pPr algn="ctr"/>
            <a:r>
              <a:rPr lang="en-US" b="1" dirty="0" smtClean="0">
                <a:solidFill>
                  <a:srgbClr val="FF0000"/>
                </a:solidFill>
              </a:rPr>
              <a:t>Sorrowful</a:t>
            </a:r>
          </a:p>
          <a:p>
            <a:pPr algn="ctr"/>
            <a:r>
              <a:rPr lang="en-US" b="1" dirty="0" smtClean="0">
                <a:solidFill>
                  <a:srgbClr val="FF0000"/>
                </a:solidFill>
              </a:rPr>
              <a:t>letter</a:t>
            </a:r>
            <a:endParaRPr lang="en-US" b="1" dirty="0">
              <a:solidFill>
                <a:srgbClr val="FF0000"/>
              </a:solidFill>
            </a:endParaRPr>
          </a:p>
        </p:txBody>
      </p:sp>
      <p:cxnSp>
        <p:nvCxnSpPr>
          <p:cNvPr id="8" name="Straight Arrow Connector 7"/>
          <p:cNvCxnSpPr/>
          <p:nvPr/>
        </p:nvCxnSpPr>
        <p:spPr>
          <a:xfrm flipH="1">
            <a:off x="3505200" y="5334000"/>
            <a:ext cx="2971800" cy="152400"/>
          </a:xfrm>
          <a:prstGeom prst="straightConnector1">
            <a:avLst/>
          </a:prstGeom>
          <a:ln w="76200">
            <a:solidFill>
              <a:srgbClr val="92D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screen"/>
          <a:srcRect/>
          <a:stretch>
            <a:fillRect/>
          </a:stretch>
        </p:blipFill>
        <p:spPr bwMode="auto">
          <a:xfrm>
            <a:off x="914400" y="1551346"/>
            <a:ext cx="7315200" cy="5001854"/>
          </a:xfrm>
          <a:prstGeom prst="rect">
            <a:avLst/>
          </a:prstGeom>
          <a:noFill/>
          <a:ln w="9525">
            <a:noFill/>
            <a:miter lim="800000"/>
            <a:headEnd/>
            <a:tailEnd/>
          </a:ln>
        </p:spPr>
      </p:pic>
      <p:sp>
        <p:nvSpPr>
          <p:cNvPr id="3" name="Title 1"/>
          <p:cNvSpPr>
            <a:spLocks noGrp="1"/>
          </p:cNvSpPr>
          <p:nvPr>
            <p:ph type="title"/>
          </p:nvPr>
        </p:nvSpPr>
        <p:spPr>
          <a:xfrm>
            <a:off x="0" y="0"/>
            <a:ext cx="9144000" cy="1524000"/>
          </a:xfrm>
        </p:spPr>
        <p:txBody>
          <a:bodyPr>
            <a:normAutofit/>
          </a:bodyPr>
          <a:lstStyle/>
          <a:p>
            <a:r>
              <a:rPr lang="en-US" sz="3600" b="0" u="none" dirty="0" smtClean="0"/>
              <a:t>Mid 54 – new game plan</a:t>
            </a:r>
            <a:br>
              <a:rPr lang="en-US" sz="3600" b="0" u="none" dirty="0" smtClean="0"/>
            </a:br>
            <a:r>
              <a:rPr lang="en-US" sz="3600" b="0" u="none" dirty="0" smtClean="0"/>
              <a:t>(2 Cor. 1:15-16)</a:t>
            </a:r>
            <a:endParaRPr lang="en-US" sz="3600" b="0" u="none" dirty="0"/>
          </a:p>
        </p:txBody>
      </p:sp>
      <p:sp>
        <p:nvSpPr>
          <p:cNvPr id="4" name="5-Point Star 3"/>
          <p:cNvSpPr/>
          <p:nvPr/>
        </p:nvSpPr>
        <p:spPr>
          <a:xfrm>
            <a:off x="3048000" y="5181600"/>
            <a:ext cx="381000" cy="381000"/>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flipH="1">
            <a:off x="3429000" y="5181600"/>
            <a:ext cx="3048000" cy="145529"/>
          </a:xfrm>
          <a:prstGeom prst="straightConnector1">
            <a:avLst/>
          </a:prstGeom>
          <a:ln w="28575">
            <a:solidFill>
              <a:srgbClr val="FF0000"/>
            </a:solidFill>
            <a:prstDash val="lgDash"/>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stCxn id="4" idx="0"/>
          </p:cNvCxnSpPr>
          <p:nvPr/>
        </p:nvCxnSpPr>
        <p:spPr>
          <a:xfrm flipH="1" flipV="1">
            <a:off x="2209800" y="2660130"/>
            <a:ext cx="1028700" cy="2521470"/>
          </a:xfrm>
          <a:prstGeom prst="straightConnector1">
            <a:avLst/>
          </a:prstGeom>
          <a:ln w="28575">
            <a:solidFill>
              <a:srgbClr val="FF0000"/>
            </a:solidFill>
            <a:prstDash val="lg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endCxn id="4" idx="1"/>
          </p:cNvCxnSpPr>
          <p:nvPr/>
        </p:nvCxnSpPr>
        <p:spPr>
          <a:xfrm>
            <a:off x="2057400" y="2971800"/>
            <a:ext cx="990600" cy="2355329"/>
          </a:xfrm>
          <a:prstGeom prst="straightConnector1">
            <a:avLst/>
          </a:prstGeom>
          <a:ln w="28575">
            <a:solidFill>
              <a:srgbClr val="FF0000"/>
            </a:solidFill>
            <a:prstDash val="lg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4" idx="3"/>
          </p:cNvCxnSpPr>
          <p:nvPr/>
        </p:nvCxnSpPr>
        <p:spPr>
          <a:xfrm>
            <a:off x="3356236" y="5562599"/>
            <a:ext cx="2206364" cy="990601"/>
          </a:xfrm>
          <a:prstGeom prst="straightConnector1">
            <a:avLst/>
          </a:prstGeom>
          <a:ln w="28575">
            <a:solidFill>
              <a:srgbClr val="FF0000"/>
            </a:solidFill>
            <a:prstDash val="lg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screen"/>
          <a:srcRect/>
          <a:stretch>
            <a:fillRect/>
          </a:stretch>
        </p:blipFill>
        <p:spPr bwMode="auto">
          <a:xfrm>
            <a:off x="914400" y="1551346"/>
            <a:ext cx="7315200" cy="5001854"/>
          </a:xfrm>
          <a:prstGeom prst="rect">
            <a:avLst/>
          </a:prstGeom>
          <a:noFill/>
          <a:ln w="9525">
            <a:noFill/>
            <a:miter lim="800000"/>
            <a:headEnd/>
            <a:tailEnd/>
          </a:ln>
        </p:spPr>
      </p:pic>
      <p:sp>
        <p:nvSpPr>
          <p:cNvPr id="3" name="Title 1"/>
          <p:cNvSpPr>
            <a:spLocks noGrp="1"/>
          </p:cNvSpPr>
          <p:nvPr>
            <p:ph type="title"/>
          </p:nvPr>
        </p:nvSpPr>
        <p:spPr>
          <a:xfrm>
            <a:off x="0" y="0"/>
            <a:ext cx="9144000" cy="1524000"/>
          </a:xfrm>
        </p:spPr>
        <p:txBody>
          <a:bodyPr>
            <a:normAutofit fontScale="90000"/>
          </a:bodyPr>
          <a:lstStyle/>
          <a:p>
            <a:r>
              <a:rPr lang="en-US" sz="3600" b="0" u="none" dirty="0" smtClean="0"/>
              <a:t>Late 54/Early 55 – riot in Eph.; Paul to Troas then Macedonia (Acts 20:1-6; 2 Cor. 2:12-13)</a:t>
            </a:r>
            <a:endParaRPr lang="en-US" sz="3600" b="0" u="none" dirty="0"/>
          </a:p>
        </p:txBody>
      </p:sp>
      <p:sp>
        <p:nvSpPr>
          <p:cNvPr id="4" name="5-Point Star 3"/>
          <p:cNvSpPr/>
          <p:nvPr/>
        </p:nvSpPr>
        <p:spPr>
          <a:xfrm>
            <a:off x="3048000" y="5181600"/>
            <a:ext cx="381000" cy="381000"/>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flipH="1" flipV="1">
            <a:off x="5638800" y="3733800"/>
            <a:ext cx="838200" cy="1447800"/>
          </a:xfrm>
          <a:prstGeom prst="straightConnector1">
            <a:avLst/>
          </a:prstGeom>
          <a:ln w="57150">
            <a:solidFill>
              <a:srgbClr val="FF0000"/>
            </a:solidFill>
            <a:prstDash val="solid"/>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H="1" flipV="1">
            <a:off x="2209800" y="2660130"/>
            <a:ext cx="3352800" cy="921270"/>
          </a:xfrm>
          <a:prstGeom prst="straightConnector1">
            <a:avLst/>
          </a:prstGeom>
          <a:ln w="57150">
            <a:solidFill>
              <a:srgbClr val="FF0000"/>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screen"/>
          <a:srcRect/>
          <a:stretch>
            <a:fillRect/>
          </a:stretch>
        </p:blipFill>
        <p:spPr bwMode="auto">
          <a:xfrm>
            <a:off x="914400" y="1551346"/>
            <a:ext cx="7315200" cy="5001854"/>
          </a:xfrm>
          <a:prstGeom prst="rect">
            <a:avLst/>
          </a:prstGeom>
          <a:noFill/>
          <a:ln w="9525">
            <a:noFill/>
            <a:miter lim="800000"/>
            <a:headEnd/>
            <a:tailEnd/>
          </a:ln>
        </p:spPr>
      </p:pic>
      <p:sp>
        <p:nvSpPr>
          <p:cNvPr id="3" name="Title 1"/>
          <p:cNvSpPr>
            <a:spLocks noGrp="1"/>
          </p:cNvSpPr>
          <p:nvPr>
            <p:ph type="title"/>
          </p:nvPr>
        </p:nvSpPr>
        <p:spPr>
          <a:xfrm>
            <a:off x="0" y="0"/>
            <a:ext cx="9144000" cy="1524000"/>
          </a:xfrm>
        </p:spPr>
        <p:txBody>
          <a:bodyPr>
            <a:normAutofit/>
          </a:bodyPr>
          <a:lstStyle/>
          <a:p>
            <a:r>
              <a:rPr lang="en-US" sz="3600" b="0" u="none" dirty="0" smtClean="0"/>
              <a:t>55(?) – </a:t>
            </a:r>
            <a:r>
              <a:rPr lang="en-US" sz="3600" b="0" u="none" dirty="0" smtClean="0">
                <a:solidFill>
                  <a:srgbClr val="92D050"/>
                </a:solidFill>
              </a:rPr>
              <a:t>Good report from Titus (7:5-16); </a:t>
            </a:r>
            <a:r>
              <a:rPr lang="en-US" sz="3600" b="0" u="none" dirty="0" smtClean="0"/>
              <a:t>Paul </a:t>
            </a:r>
            <a:r>
              <a:rPr lang="en-US" sz="3600" b="0" u="none" dirty="0" smtClean="0"/>
              <a:t>writes 2 Corinthians</a:t>
            </a:r>
            <a:endParaRPr lang="en-US" sz="3600" b="0" u="none" dirty="0"/>
          </a:p>
        </p:txBody>
      </p:sp>
      <p:sp>
        <p:nvSpPr>
          <p:cNvPr id="4" name="5-Point Star 3"/>
          <p:cNvSpPr/>
          <p:nvPr/>
        </p:nvSpPr>
        <p:spPr>
          <a:xfrm>
            <a:off x="3048000" y="5181600"/>
            <a:ext cx="381000" cy="381000"/>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Arrow Connector 11"/>
          <p:cNvCxnSpPr/>
          <p:nvPr/>
        </p:nvCxnSpPr>
        <p:spPr>
          <a:xfrm>
            <a:off x="2286000" y="2438400"/>
            <a:ext cx="800100" cy="2819400"/>
          </a:xfrm>
          <a:prstGeom prst="straightConnector1">
            <a:avLst/>
          </a:prstGeom>
          <a:ln w="76200">
            <a:solidFill>
              <a:srgbClr val="FF0000"/>
            </a:solidFill>
            <a:prstDash val="sysDot"/>
            <a:headEnd type="diamond"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695068" y="3463226"/>
            <a:ext cx="1140868" cy="369332"/>
          </a:xfrm>
          <a:prstGeom prst="rect">
            <a:avLst/>
          </a:prstGeom>
          <a:noFill/>
        </p:spPr>
        <p:txBody>
          <a:bodyPr wrap="square" rtlCol="0">
            <a:spAutoFit/>
          </a:bodyPr>
          <a:lstStyle/>
          <a:p>
            <a:pPr algn="ctr"/>
            <a:r>
              <a:rPr lang="en-US" b="1" dirty="0" smtClean="0">
                <a:solidFill>
                  <a:srgbClr val="FF0000"/>
                </a:solidFill>
              </a:rPr>
              <a:t>2 Cor.</a:t>
            </a:r>
          </a:p>
        </p:txBody>
      </p:sp>
      <p:cxnSp>
        <p:nvCxnSpPr>
          <p:cNvPr id="7" name="Straight Arrow Connector 6"/>
          <p:cNvCxnSpPr/>
          <p:nvPr/>
        </p:nvCxnSpPr>
        <p:spPr>
          <a:xfrm flipH="1" flipV="1">
            <a:off x="2514600" y="2209800"/>
            <a:ext cx="838200" cy="2971800"/>
          </a:xfrm>
          <a:prstGeom prst="straightConnector1">
            <a:avLst/>
          </a:prstGeom>
          <a:ln w="76200">
            <a:solidFill>
              <a:srgbClr val="92D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screen"/>
          <a:srcRect/>
          <a:stretch>
            <a:fillRect/>
          </a:stretch>
        </p:blipFill>
        <p:spPr bwMode="auto">
          <a:xfrm>
            <a:off x="914400" y="1551346"/>
            <a:ext cx="7315200" cy="5001854"/>
          </a:xfrm>
          <a:prstGeom prst="rect">
            <a:avLst/>
          </a:prstGeom>
          <a:noFill/>
          <a:ln w="9525">
            <a:noFill/>
            <a:miter lim="800000"/>
            <a:headEnd/>
            <a:tailEnd/>
          </a:ln>
        </p:spPr>
      </p:pic>
      <p:sp>
        <p:nvSpPr>
          <p:cNvPr id="3" name="Title 1"/>
          <p:cNvSpPr>
            <a:spLocks noGrp="1"/>
          </p:cNvSpPr>
          <p:nvPr>
            <p:ph type="title"/>
          </p:nvPr>
        </p:nvSpPr>
        <p:spPr>
          <a:xfrm>
            <a:off x="0" y="0"/>
            <a:ext cx="9144000" cy="1524000"/>
          </a:xfrm>
        </p:spPr>
        <p:txBody>
          <a:bodyPr>
            <a:normAutofit/>
          </a:bodyPr>
          <a:lstStyle/>
          <a:p>
            <a:r>
              <a:rPr lang="en-US" sz="3600" b="0" u="none" dirty="0" smtClean="0"/>
              <a:t>56(?) – Visits Corinth; writes Romans</a:t>
            </a:r>
            <a:endParaRPr lang="en-US" sz="3600" b="0" u="none" dirty="0"/>
          </a:p>
        </p:txBody>
      </p:sp>
      <p:sp>
        <p:nvSpPr>
          <p:cNvPr id="4" name="5-Point Star 3"/>
          <p:cNvSpPr/>
          <p:nvPr/>
        </p:nvSpPr>
        <p:spPr>
          <a:xfrm>
            <a:off x="3048000" y="5181600"/>
            <a:ext cx="381000" cy="381000"/>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Arrow Connector 11"/>
          <p:cNvCxnSpPr>
            <a:endCxn id="4" idx="0"/>
          </p:cNvCxnSpPr>
          <p:nvPr/>
        </p:nvCxnSpPr>
        <p:spPr>
          <a:xfrm>
            <a:off x="2438400" y="2362200"/>
            <a:ext cx="800100" cy="2819400"/>
          </a:xfrm>
          <a:prstGeom prst="straightConnector1">
            <a:avLst/>
          </a:prstGeom>
          <a:ln w="76200">
            <a:solidFill>
              <a:srgbClr val="FF0000"/>
            </a:solidFill>
            <a:prstDash val="solid"/>
            <a:headEnd type="diamond"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762000" y="4800600"/>
            <a:ext cx="1064668" cy="369332"/>
          </a:xfrm>
          <a:prstGeom prst="rect">
            <a:avLst/>
          </a:prstGeom>
          <a:noFill/>
        </p:spPr>
        <p:txBody>
          <a:bodyPr wrap="square" rtlCol="0">
            <a:spAutoFit/>
          </a:bodyPr>
          <a:lstStyle/>
          <a:p>
            <a:pPr algn="ctr"/>
            <a:r>
              <a:rPr lang="en-US" b="1" dirty="0" smtClean="0">
                <a:solidFill>
                  <a:srgbClr val="FF0000"/>
                </a:solidFill>
              </a:rPr>
              <a:t>Romans</a:t>
            </a:r>
          </a:p>
        </p:txBody>
      </p:sp>
      <p:cxnSp>
        <p:nvCxnSpPr>
          <p:cNvPr id="7" name="Straight Arrow Connector 6"/>
          <p:cNvCxnSpPr>
            <a:stCxn id="4" idx="1"/>
          </p:cNvCxnSpPr>
          <p:nvPr/>
        </p:nvCxnSpPr>
        <p:spPr>
          <a:xfrm flipH="1" flipV="1">
            <a:off x="457200" y="4495800"/>
            <a:ext cx="2590800" cy="831329"/>
          </a:xfrm>
          <a:prstGeom prst="straightConnector1">
            <a:avLst/>
          </a:prstGeom>
          <a:ln w="76200">
            <a:solidFill>
              <a:srgbClr val="FF0000"/>
            </a:solidFill>
            <a:prstDash val="sysDot"/>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2 </a:t>
            </a:r>
            <a:r>
              <a:rPr lang="en-US" b="1" u="sng" dirty="0" err="1" smtClean="0"/>
              <a:t>Cor</a:t>
            </a:r>
            <a:endParaRPr lang="en-US" b="1" u="sng" dirty="0"/>
          </a:p>
        </p:txBody>
      </p:sp>
      <p:sp>
        <p:nvSpPr>
          <p:cNvPr id="3" name="Content Placeholder 2"/>
          <p:cNvSpPr>
            <a:spLocks noGrp="1"/>
          </p:cNvSpPr>
          <p:nvPr>
            <p:ph idx="1"/>
          </p:nvPr>
        </p:nvSpPr>
        <p:spPr>
          <a:xfrm>
            <a:off x="457200" y="1600200"/>
            <a:ext cx="8534400" cy="4525963"/>
          </a:xfrm>
        </p:spPr>
        <p:txBody>
          <a:bodyPr>
            <a:normAutofit/>
          </a:bodyPr>
          <a:lstStyle/>
          <a:p>
            <a:r>
              <a:rPr lang="en-US" dirty="0" smtClean="0">
                <a:sym typeface="Wingdings" pitchFamily="2" charset="2"/>
              </a:rPr>
              <a:t>Situation full of tension; relational strain</a:t>
            </a:r>
          </a:p>
          <a:p>
            <a:pPr lvl="1"/>
            <a:r>
              <a:rPr lang="en-US" dirty="0" smtClean="0">
                <a:sym typeface="Wingdings" pitchFamily="2" charset="2"/>
              </a:rPr>
              <a:t>Are the Corinthians going to listen to Paul or the false teachers?</a:t>
            </a:r>
            <a:br>
              <a:rPr lang="en-US" dirty="0" smtClean="0">
                <a:sym typeface="Wingdings" pitchFamily="2" charset="2"/>
              </a:rPr>
            </a:br>
            <a:endParaRPr lang="en-US" dirty="0" smtClean="0">
              <a:sym typeface="Wingdings" pitchFamily="2" charset="2"/>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2 </a:t>
            </a:r>
            <a:r>
              <a:rPr lang="en-US" dirty="0" err="1" smtClean="0"/>
              <a:t>Cor</a:t>
            </a:r>
            <a:endParaRPr lang="en-US" b="1" u="sng" dirty="0"/>
          </a:p>
        </p:txBody>
      </p:sp>
      <p:sp>
        <p:nvSpPr>
          <p:cNvPr id="3" name="Content Placeholder 2"/>
          <p:cNvSpPr>
            <a:spLocks noGrp="1"/>
          </p:cNvSpPr>
          <p:nvPr>
            <p:ph idx="1"/>
          </p:nvPr>
        </p:nvSpPr>
        <p:spPr>
          <a:xfrm>
            <a:off x="457200" y="1600200"/>
            <a:ext cx="8534400" cy="4525963"/>
          </a:xfrm>
        </p:spPr>
        <p:txBody>
          <a:bodyPr>
            <a:normAutofit/>
          </a:bodyPr>
          <a:lstStyle/>
          <a:p>
            <a:r>
              <a:rPr lang="en-US" dirty="0" smtClean="0">
                <a:sym typeface="Wingdings" pitchFamily="2" charset="2"/>
              </a:rPr>
              <a:t>Situation full of tension; relational strain</a:t>
            </a:r>
          </a:p>
          <a:p>
            <a:pPr lvl="1"/>
            <a:r>
              <a:rPr lang="en-US" dirty="0" smtClean="0">
                <a:sym typeface="Wingdings" pitchFamily="2" charset="2"/>
              </a:rPr>
              <a:t>Are the Corinthians going to listen to Paul or the false teachers?</a:t>
            </a:r>
            <a:br>
              <a:rPr lang="en-US" dirty="0" smtClean="0">
                <a:sym typeface="Wingdings" pitchFamily="2" charset="2"/>
              </a:rPr>
            </a:br>
            <a:endParaRPr lang="en-US" dirty="0" smtClean="0">
              <a:sym typeface="Wingdings" pitchFamily="2" charset="2"/>
            </a:endParaRPr>
          </a:p>
          <a:p>
            <a:pPr lvl="1">
              <a:buNone/>
            </a:pPr>
            <a:r>
              <a:rPr lang="en-US" dirty="0" smtClean="0">
                <a:solidFill>
                  <a:srgbClr val="92D050"/>
                </a:solidFill>
                <a:sym typeface="Wingdings" pitchFamily="2" charset="2"/>
              </a:rPr>
              <a:t>Authentic ministry</a:t>
            </a:r>
          </a:p>
          <a:p>
            <a:pPr lvl="2"/>
            <a:r>
              <a:rPr lang="en-US" dirty="0" smtClean="0">
                <a:sym typeface="Wingdings" pitchFamily="2" charset="2"/>
              </a:rPr>
              <a:t>(brokenness, persecution, suffering of Christ) </a:t>
            </a:r>
            <a:endParaRPr lang="en-US" dirty="0" smtClean="0">
              <a:sym typeface="Wingdings" pitchFamily="2" charset="2"/>
            </a:endParaRPr>
          </a:p>
          <a:p>
            <a:pPr lvl="1">
              <a:buNone/>
            </a:pPr>
            <a:r>
              <a:rPr lang="en-US" dirty="0" smtClean="0">
                <a:sym typeface="Wingdings" pitchFamily="2" charset="2"/>
              </a:rPr>
              <a:t>Versus </a:t>
            </a:r>
            <a:r>
              <a:rPr lang="en-US" dirty="0" smtClean="0">
                <a:solidFill>
                  <a:srgbClr val="FF0000"/>
                </a:solidFill>
                <a:sym typeface="Wingdings" pitchFamily="2" charset="2"/>
              </a:rPr>
              <a:t>false ministry</a:t>
            </a:r>
          </a:p>
          <a:p>
            <a:pPr lvl="2"/>
            <a:r>
              <a:rPr lang="en-US" dirty="0" smtClean="0">
                <a:sym typeface="Wingdings" pitchFamily="2" charset="2"/>
              </a:rPr>
              <a:t>(put together, easy, no sacrifice)</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7:5-16</a:t>
            </a:r>
            <a:endParaRPr lang="en-US" b="1" u="sng" dirty="0"/>
          </a:p>
        </p:txBody>
      </p:sp>
      <p:sp>
        <p:nvSpPr>
          <p:cNvPr id="3" name="Content Placeholder 2"/>
          <p:cNvSpPr>
            <a:spLocks noGrp="1"/>
          </p:cNvSpPr>
          <p:nvPr>
            <p:ph idx="1"/>
          </p:nvPr>
        </p:nvSpPr>
        <p:spPr>
          <a:xfrm>
            <a:off x="457200" y="1600200"/>
            <a:ext cx="8534400" cy="4525963"/>
          </a:xfrm>
        </p:spPr>
        <p:txBody>
          <a:bodyPr>
            <a:normAutofit/>
          </a:bodyPr>
          <a:lstStyle/>
          <a:p>
            <a:pPr marL="514350" indent="-514350">
              <a:buFont typeface="+mj-lt"/>
              <a:buAutoNum type="arabicPeriod"/>
            </a:pPr>
            <a:r>
              <a:rPr lang="en-US" dirty="0" smtClean="0">
                <a:sym typeface="Wingdings" pitchFamily="2" charset="2"/>
              </a:rPr>
              <a:t>Causes of discouragement and encouragement </a:t>
            </a:r>
            <a:r>
              <a:rPr lang="en-US" dirty="0" smtClean="0">
                <a:sym typeface="Wingdings" pitchFamily="2" charset="2"/>
              </a:rPr>
              <a:t>(7:5-7) </a:t>
            </a:r>
            <a:endParaRPr lang="en-US" dirty="0" smtClean="0">
              <a:sym typeface="Wingdings" pitchFamily="2" charset="2"/>
            </a:endParaRPr>
          </a:p>
          <a:p>
            <a:pPr marL="514350" indent="-514350">
              <a:buFont typeface="+mj-lt"/>
              <a:buAutoNum type="arabicPeriod"/>
            </a:pPr>
            <a:r>
              <a:rPr lang="en-US" dirty="0" smtClean="0">
                <a:sym typeface="Wingdings" pitchFamily="2" charset="2"/>
              </a:rPr>
              <a:t>The positive effects of Paul’s </a:t>
            </a:r>
            <a:r>
              <a:rPr lang="en-US" dirty="0" smtClean="0">
                <a:sym typeface="Wingdings" pitchFamily="2" charset="2"/>
              </a:rPr>
              <a:t>harsh letter (7:8-13a) </a:t>
            </a:r>
            <a:endParaRPr lang="en-US" dirty="0" smtClean="0">
              <a:sym typeface="Wingdings" pitchFamily="2" charset="2"/>
            </a:endParaRPr>
          </a:p>
          <a:p>
            <a:pPr marL="514350" indent="-514350">
              <a:buFont typeface="+mj-lt"/>
              <a:buAutoNum type="arabicPeriod"/>
            </a:pPr>
            <a:r>
              <a:rPr lang="en-US" dirty="0" smtClean="0">
                <a:sym typeface="Wingdings" pitchFamily="2" charset="2"/>
              </a:rPr>
              <a:t>Titus’ joy </a:t>
            </a:r>
            <a:r>
              <a:rPr lang="en-US" dirty="0" smtClean="0">
                <a:sym typeface="Wingdings" pitchFamily="2" charset="2"/>
              </a:rPr>
              <a:t>(7:13b-16)</a:t>
            </a:r>
            <a:endParaRPr lang="en-US" dirty="0" smtClean="0">
              <a:sym typeface="Wingdings" pitchFamily="2" charset="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Game Plan</a:t>
            </a:r>
            <a:endParaRPr lang="en-US" b="1" u="sng" dirty="0"/>
          </a:p>
        </p:txBody>
      </p:sp>
      <p:sp>
        <p:nvSpPr>
          <p:cNvPr id="3" name="Content Placeholder 2"/>
          <p:cNvSpPr>
            <a:spLocks noGrp="1"/>
          </p:cNvSpPr>
          <p:nvPr>
            <p:ph idx="1"/>
          </p:nvPr>
        </p:nvSpPr>
        <p:spPr>
          <a:xfrm>
            <a:off x="457200" y="1600200"/>
            <a:ext cx="8534400" cy="4525963"/>
          </a:xfrm>
        </p:spPr>
        <p:txBody>
          <a:bodyPr>
            <a:normAutofit/>
          </a:bodyPr>
          <a:lstStyle/>
          <a:p>
            <a:pPr lvl="1"/>
            <a:r>
              <a:rPr lang="en-US" dirty="0" smtClean="0">
                <a:sym typeface="Wingdings" pitchFamily="2" charset="2"/>
              </a:rPr>
              <a:t>Review</a:t>
            </a:r>
          </a:p>
          <a:p>
            <a:pPr lvl="1"/>
            <a:r>
              <a:rPr lang="en-US" dirty="0" smtClean="0">
                <a:sym typeface="Wingdings" pitchFamily="2" charset="2"/>
              </a:rPr>
              <a:t>Overview</a:t>
            </a:r>
          </a:p>
          <a:p>
            <a:pPr lvl="2"/>
            <a:r>
              <a:rPr lang="en-US" dirty="0" smtClean="0">
                <a:sym typeface="Wingdings" pitchFamily="2" charset="2"/>
              </a:rPr>
              <a:t>6:3-10</a:t>
            </a:r>
          </a:p>
          <a:p>
            <a:pPr lvl="2"/>
            <a:r>
              <a:rPr lang="en-US" dirty="0" smtClean="0">
                <a:sym typeface="Wingdings" pitchFamily="2" charset="2"/>
              </a:rPr>
              <a:t>6:11-7:4</a:t>
            </a:r>
          </a:p>
          <a:p>
            <a:pPr lvl="2"/>
            <a:r>
              <a:rPr lang="en-US" dirty="0" smtClean="0">
                <a:sym typeface="Wingdings" pitchFamily="2" charset="2"/>
              </a:rPr>
              <a:t>7:5-16</a:t>
            </a:r>
          </a:p>
          <a:p>
            <a:pPr lvl="1"/>
            <a:r>
              <a:rPr lang="en-US" dirty="0" smtClean="0">
                <a:sym typeface="Wingdings" pitchFamily="2" charset="2"/>
              </a:rPr>
              <a:t>Focus on 6:14 - 7:1</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7:5-16</a:t>
            </a:r>
            <a:endParaRPr lang="en-US" b="1" u="sng" dirty="0"/>
          </a:p>
        </p:txBody>
      </p:sp>
      <p:sp>
        <p:nvSpPr>
          <p:cNvPr id="3" name="Content Placeholder 2"/>
          <p:cNvSpPr>
            <a:spLocks noGrp="1"/>
          </p:cNvSpPr>
          <p:nvPr>
            <p:ph idx="1"/>
          </p:nvPr>
        </p:nvSpPr>
        <p:spPr>
          <a:xfrm>
            <a:off x="457200" y="1600200"/>
            <a:ext cx="8534400" cy="4525963"/>
          </a:xfrm>
        </p:spPr>
        <p:txBody>
          <a:bodyPr>
            <a:normAutofit/>
          </a:bodyPr>
          <a:lstStyle/>
          <a:p>
            <a:pPr marL="514350" indent="-514350">
              <a:buFont typeface="+mj-lt"/>
              <a:buAutoNum type="arabicPeriod"/>
            </a:pPr>
            <a:r>
              <a:rPr lang="en-US" dirty="0" smtClean="0">
                <a:sym typeface="Wingdings" pitchFamily="2" charset="2"/>
              </a:rPr>
              <a:t>Causes of discouragement and encouragement </a:t>
            </a:r>
            <a:r>
              <a:rPr lang="en-US" dirty="0" smtClean="0">
                <a:sym typeface="Wingdings" pitchFamily="2" charset="2"/>
              </a:rPr>
              <a:t>(7:5-7) </a:t>
            </a:r>
            <a:endParaRPr lang="en-US" dirty="0" smtClean="0">
              <a:sym typeface="Wingdings" pitchFamily="2" charset="2"/>
            </a:endParaRPr>
          </a:p>
          <a:p>
            <a:pPr marL="914400" lvl="1" indent="-514350"/>
            <a:r>
              <a:rPr lang="en-US" dirty="0" smtClean="0">
                <a:sym typeface="Wingdings" pitchFamily="2" charset="2"/>
              </a:rPr>
              <a:t>Talk of “Comfort” and “Affliction” sounds like chapter 1</a:t>
            </a:r>
          </a:p>
          <a:p>
            <a:pPr marL="914400" lvl="1" indent="-514350"/>
            <a:r>
              <a:rPr lang="en-US" dirty="0" smtClean="0">
                <a:sym typeface="Wingdings" pitchFamily="2" charset="2"/>
              </a:rPr>
              <a:t>Blessing of Gospel response</a:t>
            </a:r>
          </a:p>
          <a:p>
            <a:pPr marL="1314450" lvl="2" indent="-514350"/>
            <a:r>
              <a:rPr lang="en-US" dirty="0" smtClean="0">
                <a:sym typeface="Wingdings" pitchFamily="2" charset="2"/>
              </a:rPr>
              <a:t>Paul doesn’t hold on to their sin, but rejoices in repentance</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7:5-16</a:t>
            </a:r>
            <a:endParaRPr lang="en-US" b="1" u="sng" dirty="0"/>
          </a:p>
        </p:txBody>
      </p:sp>
      <p:sp>
        <p:nvSpPr>
          <p:cNvPr id="3" name="Content Placeholder 2"/>
          <p:cNvSpPr>
            <a:spLocks noGrp="1"/>
          </p:cNvSpPr>
          <p:nvPr>
            <p:ph idx="1"/>
          </p:nvPr>
        </p:nvSpPr>
        <p:spPr>
          <a:xfrm>
            <a:off x="457200" y="1600200"/>
            <a:ext cx="8534400" cy="4525963"/>
          </a:xfrm>
        </p:spPr>
        <p:txBody>
          <a:bodyPr>
            <a:normAutofit/>
          </a:bodyPr>
          <a:lstStyle/>
          <a:p>
            <a:pPr marL="514350" indent="-514350">
              <a:buFont typeface="+mj-lt"/>
              <a:buAutoNum type="arabicPeriod" startAt="2"/>
            </a:pPr>
            <a:r>
              <a:rPr lang="en-US" dirty="0" smtClean="0">
                <a:sym typeface="Wingdings" pitchFamily="2" charset="2"/>
              </a:rPr>
              <a:t>The positive effects of Paul’s </a:t>
            </a:r>
            <a:r>
              <a:rPr lang="en-US" dirty="0" smtClean="0">
                <a:sym typeface="Wingdings" pitchFamily="2" charset="2"/>
              </a:rPr>
              <a:t>harsh letter (7:8-13a) </a:t>
            </a:r>
            <a:endParaRPr lang="en-US" dirty="0" smtClean="0">
              <a:sym typeface="Wingdings" pitchFamily="2" charset="2"/>
            </a:endParaRPr>
          </a:p>
          <a:p>
            <a:pPr marL="914400" lvl="1" indent="-514350"/>
            <a:r>
              <a:rPr lang="en-US" dirty="0" smtClean="0">
                <a:sym typeface="Wingdings" pitchFamily="2" charset="2"/>
              </a:rPr>
              <a:t>Truth-telling is hard, b</a:t>
            </a:r>
            <a:r>
              <a:rPr lang="en-US" dirty="0" smtClean="0">
                <a:sym typeface="Wingdings" pitchFamily="2" charset="2"/>
              </a:rPr>
              <a:t>ut worth it.</a:t>
            </a:r>
          </a:p>
          <a:p>
            <a:pPr marL="914400" lvl="1" indent="-514350"/>
            <a:r>
              <a:rPr lang="en-US" dirty="0" smtClean="0">
                <a:sym typeface="Wingdings" pitchFamily="2" charset="2"/>
              </a:rPr>
              <a:t>“godly” sorrow (according to God’s will) leads to life</a:t>
            </a:r>
          </a:p>
          <a:p>
            <a:pPr marL="914400" lvl="1" indent="-514350"/>
            <a:r>
              <a:rPr lang="en-US" dirty="0" smtClean="0">
                <a:sym typeface="Wingdings" pitchFamily="2" charset="2"/>
              </a:rPr>
              <a:t>How does worldly sorrow lead to death?</a:t>
            </a:r>
          </a:p>
          <a:p>
            <a:pPr marL="914400" lvl="1" indent="-514350"/>
            <a:endParaRPr lang="en-US" dirty="0" smtClean="0">
              <a:sym typeface="Wingdings" pitchFamily="2" charset="2"/>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Chrysostom</a:t>
            </a:r>
            <a:endParaRPr lang="en-US" dirty="0"/>
          </a:p>
        </p:txBody>
      </p:sp>
      <p:pic>
        <p:nvPicPr>
          <p:cNvPr id="6" name="Content Placeholder 5" descr="john_c.jpg"/>
          <p:cNvPicPr>
            <a:picLocks noGrp="1" noChangeAspect="1"/>
          </p:cNvPicPr>
          <p:nvPr>
            <p:ph sz="half" idx="1"/>
          </p:nvPr>
        </p:nvPicPr>
        <p:blipFill>
          <a:blip r:embed="rId2" cstate="print"/>
          <a:stretch>
            <a:fillRect/>
          </a:stretch>
        </p:blipFill>
        <p:spPr>
          <a:xfrm>
            <a:off x="601054" y="1600200"/>
            <a:ext cx="3750892" cy="4525963"/>
          </a:xfrm>
        </p:spPr>
      </p:pic>
      <p:sp>
        <p:nvSpPr>
          <p:cNvPr id="4" name="Content Placeholder 3"/>
          <p:cNvSpPr>
            <a:spLocks noGrp="1"/>
          </p:cNvSpPr>
          <p:nvPr>
            <p:ph sz="half" idx="2"/>
          </p:nvPr>
        </p:nvSpPr>
        <p:spPr/>
        <p:txBody>
          <a:bodyPr>
            <a:normAutofit fontScale="92500"/>
          </a:bodyPr>
          <a:lstStyle/>
          <a:p>
            <a:pPr marL="0" indent="1588">
              <a:lnSpc>
                <a:spcPct val="110000"/>
              </a:lnSpc>
              <a:buNone/>
            </a:pPr>
            <a:r>
              <a:rPr lang="en-US" dirty="0" smtClean="0"/>
              <a:t>“Worldly sorrow… is regret for the loss of money, reputation, and friends. That kind of sorrow merely leads to greater harm, because the regret is often a prelude to a thirst of revenge. Only sorrow for sin is really profitable.”</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7:5-16</a:t>
            </a:r>
            <a:endParaRPr lang="en-US" b="1" u="sng" dirty="0"/>
          </a:p>
        </p:txBody>
      </p:sp>
      <p:sp>
        <p:nvSpPr>
          <p:cNvPr id="3" name="Content Placeholder 2"/>
          <p:cNvSpPr>
            <a:spLocks noGrp="1"/>
          </p:cNvSpPr>
          <p:nvPr>
            <p:ph idx="1"/>
          </p:nvPr>
        </p:nvSpPr>
        <p:spPr>
          <a:xfrm>
            <a:off x="457200" y="1600200"/>
            <a:ext cx="8534400" cy="4525963"/>
          </a:xfrm>
        </p:spPr>
        <p:txBody>
          <a:bodyPr>
            <a:normAutofit/>
          </a:bodyPr>
          <a:lstStyle/>
          <a:p>
            <a:pPr marL="514350" indent="-514350">
              <a:buFont typeface="+mj-lt"/>
              <a:buAutoNum type="arabicPeriod" startAt="2"/>
            </a:pPr>
            <a:r>
              <a:rPr lang="en-US" dirty="0" smtClean="0">
                <a:sym typeface="Wingdings" pitchFamily="2" charset="2"/>
              </a:rPr>
              <a:t>The positive effects of Paul’s </a:t>
            </a:r>
            <a:r>
              <a:rPr lang="en-US" dirty="0" smtClean="0">
                <a:sym typeface="Wingdings" pitchFamily="2" charset="2"/>
              </a:rPr>
              <a:t>harsh letter (7:8-13a) </a:t>
            </a:r>
            <a:endParaRPr lang="en-US" dirty="0" smtClean="0">
              <a:sym typeface="Wingdings" pitchFamily="2" charset="2"/>
            </a:endParaRPr>
          </a:p>
          <a:p>
            <a:pPr marL="914400" lvl="1" indent="-514350"/>
            <a:r>
              <a:rPr lang="en-US" dirty="0" smtClean="0">
                <a:sym typeface="Wingdings" pitchFamily="2" charset="2"/>
              </a:rPr>
              <a:t>v</a:t>
            </a:r>
            <a:r>
              <a:rPr lang="en-US" dirty="0" smtClean="0">
                <a:sym typeface="Wingdings" pitchFamily="2" charset="2"/>
              </a:rPr>
              <a:t>v. 11-12 – specific situation in Corinth; they came around and handled it rightly.</a:t>
            </a:r>
          </a:p>
          <a:p>
            <a:pPr marL="914400" lvl="1" indent="-514350"/>
            <a:r>
              <a:rPr lang="en-US" dirty="0" smtClean="0">
                <a:sym typeface="Wingdings" pitchFamily="2" charset="2"/>
              </a:rPr>
              <a:t>re: v. 12 – “Paul’s </a:t>
            </a:r>
            <a:r>
              <a:rPr lang="en-US" i="1" dirty="0" smtClean="0">
                <a:sym typeface="Wingdings" pitchFamily="2" charset="2"/>
              </a:rPr>
              <a:t>main </a:t>
            </a:r>
            <a:r>
              <a:rPr lang="en-US" dirty="0" smtClean="0">
                <a:sym typeface="Wingdings" pitchFamily="2" charset="2"/>
              </a:rPr>
              <a:t>reason for writing was not to deal with the wrongdoer, nor for the sake of the one wronged (probably himself), but rather that the Corinthians’ devotion might be made clear.”  -- Guthrie, 382</a:t>
            </a:r>
          </a:p>
          <a:p>
            <a:pPr marL="914400" lvl="1" indent="-514350"/>
            <a:endParaRPr lang="en-US" dirty="0" smtClean="0">
              <a:sym typeface="Wingdings" pitchFamily="2" charset="2"/>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7:5-16</a:t>
            </a:r>
            <a:endParaRPr lang="en-US" b="1" u="sng" dirty="0"/>
          </a:p>
        </p:txBody>
      </p:sp>
      <p:sp>
        <p:nvSpPr>
          <p:cNvPr id="3" name="Content Placeholder 2"/>
          <p:cNvSpPr>
            <a:spLocks noGrp="1"/>
          </p:cNvSpPr>
          <p:nvPr>
            <p:ph idx="1"/>
          </p:nvPr>
        </p:nvSpPr>
        <p:spPr>
          <a:xfrm>
            <a:off x="457200" y="1600200"/>
            <a:ext cx="8534400" cy="4525963"/>
          </a:xfrm>
        </p:spPr>
        <p:txBody>
          <a:bodyPr>
            <a:normAutofit/>
          </a:bodyPr>
          <a:lstStyle/>
          <a:p>
            <a:pPr marL="514350" indent="-514350">
              <a:buFont typeface="+mj-lt"/>
              <a:buAutoNum type="arabicPeriod" startAt="3"/>
            </a:pPr>
            <a:r>
              <a:rPr lang="en-US" dirty="0" smtClean="0">
                <a:sym typeface="Wingdings" pitchFamily="2" charset="2"/>
              </a:rPr>
              <a:t>Titus’ joy </a:t>
            </a:r>
            <a:r>
              <a:rPr lang="en-US" dirty="0" smtClean="0">
                <a:sym typeface="Wingdings" pitchFamily="2" charset="2"/>
              </a:rPr>
              <a:t>(7:13b-16</a:t>
            </a:r>
            <a:r>
              <a:rPr lang="en-US" dirty="0" smtClean="0">
                <a:sym typeface="Wingdings" pitchFamily="2" charset="2"/>
              </a:rPr>
              <a:t>)</a:t>
            </a:r>
          </a:p>
          <a:p>
            <a:pPr marL="914400" lvl="1" indent="-514350"/>
            <a:r>
              <a:rPr lang="en-US" dirty="0" smtClean="0">
                <a:sym typeface="Wingdings" pitchFamily="2" charset="2"/>
              </a:rPr>
              <a:t>How can we rejoice in/about others in Christ?</a:t>
            </a:r>
          </a:p>
          <a:p>
            <a:pPr marL="914400" lvl="1" indent="-514350"/>
            <a:endParaRPr lang="en-US" dirty="0" smtClean="0">
              <a:sym typeface="Wingdings" pitchFamily="2" charset="2"/>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6:11-7:4</a:t>
            </a:r>
            <a:endParaRPr lang="en-US" b="1" u="sng" dirty="0"/>
          </a:p>
        </p:txBody>
      </p:sp>
      <p:sp>
        <p:nvSpPr>
          <p:cNvPr id="3" name="Content Placeholder 2"/>
          <p:cNvSpPr>
            <a:spLocks noGrp="1"/>
          </p:cNvSpPr>
          <p:nvPr>
            <p:ph idx="1"/>
          </p:nvPr>
        </p:nvSpPr>
        <p:spPr>
          <a:xfrm>
            <a:off x="457200" y="1600200"/>
            <a:ext cx="8534400" cy="4525963"/>
          </a:xfrm>
        </p:spPr>
        <p:txBody>
          <a:bodyPr>
            <a:normAutofit/>
          </a:bodyPr>
          <a:lstStyle/>
          <a:p>
            <a:pPr marL="0" indent="0">
              <a:buNone/>
            </a:pPr>
            <a:endParaRPr lang="en-US" dirty="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6:11-7:4</a:t>
            </a:r>
            <a:endParaRPr lang="en-US" b="1" u="sng" dirty="0"/>
          </a:p>
        </p:txBody>
      </p:sp>
      <p:sp>
        <p:nvSpPr>
          <p:cNvPr id="3" name="Content Placeholder 2"/>
          <p:cNvSpPr>
            <a:spLocks noGrp="1"/>
          </p:cNvSpPr>
          <p:nvPr>
            <p:ph idx="1"/>
          </p:nvPr>
        </p:nvSpPr>
        <p:spPr>
          <a:xfrm>
            <a:off x="457200" y="1600200"/>
            <a:ext cx="8534400" cy="4525963"/>
          </a:xfrm>
        </p:spPr>
        <p:txBody>
          <a:bodyPr>
            <a:normAutofit/>
          </a:bodyPr>
          <a:lstStyle/>
          <a:p>
            <a:pPr marL="0" indent="0">
              <a:buNone/>
            </a:pPr>
            <a:r>
              <a:rPr lang="en-US" dirty="0" smtClean="0"/>
              <a:t>* A </a:t>
            </a:r>
            <a:r>
              <a:rPr lang="en-US" dirty="0" smtClean="0"/>
              <a:t>plea for openness (6:11-13)</a:t>
            </a:r>
          </a:p>
          <a:p>
            <a:pPr marL="0" indent="0">
              <a:buNone/>
            </a:pPr>
            <a:endParaRPr lang="en-US" dirty="0" smtClean="0"/>
          </a:p>
          <a:p>
            <a:pPr marL="0" indent="0">
              <a:buNone/>
            </a:pPr>
            <a:r>
              <a:rPr lang="en-US" dirty="0" smtClean="0"/>
              <a:t>	</a:t>
            </a:r>
            <a:r>
              <a:rPr lang="en-US" dirty="0" smtClean="0">
                <a:solidFill>
                  <a:srgbClr val="92D050"/>
                </a:solidFill>
              </a:rPr>
              <a:t>* A </a:t>
            </a:r>
            <a:r>
              <a:rPr lang="en-US" dirty="0" smtClean="0">
                <a:solidFill>
                  <a:srgbClr val="92D050"/>
                </a:solidFill>
              </a:rPr>
              <a:t>plea for purity (6:14-7:1)</a:t>
            </a:r>
          </a:p>
          <a:p>
            <a:pPr marL="0" indent="0">
              <a:buNone/>
            </a:pPr>
            <a:endParaRPr lang="en-US" dirty="0" smtClean="0"/>
          </a:p>
          <a:p>
            <a:pPr marL="0" indent="0">
              <a:buNone/>
            </a:pPr>
            <a:r>
              <a:rPr lang="en-US" dirty="0" smtClean="0"/>
              <a:t>* A </a:t>
            </a:r>
            <a:r>
              <a:rPr lang="en-US" dirty="0" smtClean="0"/>
              <a:t>plea for openness resumed (7:2-4)</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6:14-7:1</a:t>
            </a:r>
            <a:endParaRPr lang="en-US" b="1" u="sng"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6:14-16</a:t>
            </a:r>
            <a:endParaRPr lang="en-US" dirty="0"/>
          </a:p>
        </p:txBody>
      </p:sp>
      <p:sp>
        <p:nvSpPr>
          <p:cNvPr id="3" name="Content Placeholder 2"/>
          <p:cNvSpPr>
            <a:spLocks noGrp="1"/>
          </p:cNvSpPr>
          <p:nvPr>
            <p:ph idx="1"/>
          </p:nvPr>
        </p:nvSpPr>
        <p:spPr>
          <a:xfrm>
            <a:off x="0" y="1600200"/>
            <a:ext cx="9144000" cy="4525963"/>
          </a:xfrm>
        </p:spPr>
        <p:txBody>
          <a:bodyPr>
            <a:normAutofit/>
          </a:bodyPr>
          <a:lstStyle/>
          <a:p>
            <a:pPr>
              <a:buNone/>
            </a:pPr>
            <a:r>
              <a:rPr lang="en-US" dirty="0" smtClean="0"/>
              <a:t>Do not be unequally yoked with </a:t>
            </a:r>
            <a:r>
              <a:rPr lang="en-US" dirty="0" smtClean="0"/>
              <a:t>unbelievers.</a:t>
            </a:r>
            <a:br>
              <a:rPr lang="en-US" dirty="0" smtClean="0"/>
            </a:br>
            <a:r>
              <a:rPr lang="en-US" sz="2400" dirty="0" smtClean="0"/>
              <a:t>For	what </a:t>
            </a:r>
            <a:r>
              <a:rPr lang="en-US" sz="2400" dirty="0" smtClean="0"/>
              <a:t>partnership has righteousness with </a:t>
            </a:r>
            <a:r>
              <a:rPr lang="en-US" sz="2400" dirty="0" smtClean="0"/>
              <a:t>lawlessness?</a:t>
            </a:r>
          </a:p>
          <a:p>
            <a:pPr>
              <a:buNone/>
            </a:pPr>
            <a:r>
              <a:rPr lang="en-US" sz="2400" dirty="0" smtClean="0"/>
              <a:t>	</a:t>
            </a:r>
            <a:r>
              <a:rPr lang="en-US" sz="2400" dirty="0" smtClean="0"/>
              <a:t>Or	what </a:t>
            </a:r>
            <a:r>
              <a:rPr lang="en-US" sz="2400" dirty="0" smtClean="0"/>
              <a:t>fellowship has light with darkness?</a:t>
            </a:r>
          </a:p>
          <a:p>
            <a:pPr>
              <a:buNone/>
            </a:pPr>
            <a:r>
              <a:rPr lang="en-US" sz="2400" dirty="0" smtClean="0"/>
              <a:t> </a:t>
            </a:r>
            <a:r>
              <a:rPr lang="en-US" sz="2400" dirty="0" smtClean="0"/>
              <a:t>		What </a:t>
            </a:r>
            <a:r>
              <a:rPr lang="en-US" sz="2400" dirty="0" smtClean="0"/>
              <a:t>accord has Christ with </a:t>
            </a:r>
            <a:r>
              <a:rPr lang="en-US" sz="2400" dirty="0" smtClean="0"/>
              <a:t>Belial?</a:t>
            </a:r>
          </a:p>
          <a:p>
            <a:pPr>
              <a:buNone/>
            </a:pPr>
            <a:r>
              <a:rPr lang="en-US" sz="2400" dirty="0" smtClean="0"/>
              <a:t>	</a:t>
            </a:r>
            <a:r>
              <a:rPr lang="en-US" sz="2400" dirty="0" smtClean="0"/>
              <a:t>Or 	what </a:t>
            </a:r>
            <a:r>
              <a:rPr lang="en-US" sz="2400" dirty="0" smtClean="0"/>
              <a:t>portion does a believer share with an unbeliever?</a:t>
            </a:r>
          </a:p>
          <a:p>
            <a:pPr>
              <a:buNone/>
            </a:pPr>
            <a:r>
              <a:rPr lang="en-US" sz="2400" dirty="0" smtClean="0"/>
              <a:t>		What </a:t>
            </a:r>
            <a:r>
              <a:rPr lang="en-US" sz="2400" dirty="0" smtClean="0"/>
              <a:t>agreement has the temple of God with idols?</a:t>
            </a:r>
            <a:endParaRPr lang="en-US" sz="2800"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6:14-16</a:t>
            </a:r>
            <a:endParaRPr lang="en-US" dirty="0"/>
          </a:p>
        </p:txBody>
      </p:sp>
      <p:sp>
        <p:nvSpPr>
          <p:cNvPr id="3" name="Content Placeholder 2"/>
          <p:cNvSpPr>
            <a:spLocks noGrp="1"/>
          </p:cNvSpPr>
          <p:nvPr>
            <p:ph idx="1"/>
          </p:nvPr>
        </p:nvSpPr>
        <p:spPr>
          <a:xfrm>
            <a:off x="0" y="1600200"/>
            <a:ext cx="9144000" cy="4525963"/>
          </a:xfrm>
        </p:spPr>
        <p:txBody>
          <a:bodyPr>
            <a:normAutofit/>
          </a:bodyPr>
          <a:lstStyle/>
          <a:p>
            <a:pPr>
              <a:buNone/>
            </a:pPr>
            <a:r>
              <a:rPr lang="en-US" dirty="0" smtClean="0"/>
              <a:t>Do not be unequally yoked with </a:t>
            </a:r>
            <a:r>
              <a:rPr lang="en-US" dirty="0" smtClean="0"/>
              <a:t>unbelievers.</a:t>
            </a:r>
            <a:br>
              <a:rPr lang="en-US" dirty="0" smtClean="0"/>
            </a:br>
            <a:r>
              <a:rPr lang="en-US" sz="2400" dirty="0" smtClean="0"/>
              <a:t>For	what </a:t>
            </a:r>
            <a:r>
              <a:rPr lang="en-US" sz="2400" dirty="0" smtClean="0"/>
              <a:t>partnership has </a:t>
            </a:r>
            <a:r>
              <a:rPr lang="en-US" sz="2400" dirty="0" smtClean="0">
                <a:solidFill>
                  <a:srgbClr val="92D050"/>
                </a:solidFill>
              </a:rPr>
              <a:t>righteousness</a:t>
            </a:r>
            <a:r>
              <a:rPr lang="en-US" sz="2400" dirty="0" smtClean="0"/>
              <a:t> with </a:t>
            </a:r>
            <a:r>
              <a:rPr lang="en-US" sz="2400" dirty="0" smtClean="0">
                <a:solidFill>
                  <a:srgbClr val="FF0000"/>
                </a:solidFill>
              </a:rPr>
              <a:t>lawlessness</a:t>
            </a:r>
            <a:r>
              <a:rPr lang="en-US" sz="2400" dirty="0" smtClean="0"/>
              <a:t>?</a:t>
            </a:r>
          </a:p>
          <a:p>
            <a:pPr>
              <a:buNone/>
            </a:pPr>
            <a:r>
              <a:rPr lang="en-US" sz="2400" dirty="0" smtClean="0"/>
              <a:t>	</a:t>
            </a:r>
            <a:r>
              <a:rPr lang="en-US" sz="2400" dirty="0" smtClean="0"/>
              <a:t>Or	what </a:t>
            </a:r>
            <a:r>
              <a:rPr lang="en-US" sz="2400" dirty="0" smtClean="0"/>
              <a:t>fellowship has </a:t>
            </a:r>
            <a:r>
              <a:rPr lang="en-US" sz="2400" dirty="0" smtClean="0">
                <a:solidFill>
                  <a:srgbClr val="92D050"/>
                </a:solidFill>
              </a:rPr>
              <a:t>light</a:t>
            </a:r>
            <a:r>
              <a:rPr lang="en-US" sz="2400" dirty="0" smtClean="0"/>
              <a:t> with </a:t>
            </a:r>
            <a:r>
              <a:rPr lang="en-US" sz="2400" dirty="0" smtClean="0">
                <a:solidFill>
                  <a:srgbClr val="FF0000"/>
                </a:solidFill>
              </a:rPr>
              <a:t>darkness</a:t>
            </a:r>
            <a:r>
              <a:rPr lang="en-US" sz="2400" dirty="0" smtClean="0"/>
              <a:t>?</a:t>
            </a:r>
          </a:p>
          <a:p>
            <a:pPr>
              <a:buNone/>
            </a:pPr>
            <a:r>
              <a:rPr lang="en-US" sz="2400" dirty="0" smtClean="0"/>
              <a:t> </a:t>
            </a:r>
            <a:r>
              <a:rPr lang="en-US" sz="2400" dirty="0" smtClean="0"/>
              <a:t>		What </a:t>
            </a:r>
            <a:r>
              <a:rPr lang="en-US" sz="2400" dirty="0" smtClean="0"/>
              <a:t>accord has </a:t>
            </a:r>
            <a:r>
              <a:rPr lang="en-US" sz="2400" dirty="0" smtClean="0">
                <a:solidFill>
                  <a:srgbClr val="92D050"/>
                </a:solidFill>
              </a:rPr>
              <a:t>Christ</a:t>
            </a:r>
            <a:r>
              <a:rPr lang="en-US" sz="2400" dirty="0" smtClean="0"/>
              <a:t> with </a:t>
            </a:r>
            <a:r>
              <a:rPr lang="en-US" sz="2400" dirty="0" smtClean="0">
                <a:solidFill>
                  <a:srgbClr val="FF0000"/>
                </a:solidFill>
              </a:rPr>
              <a:t>Belial</a:t>
            </a:r>
            <a:r>
              <a:rPr lang="en-US" sz="2400" dirty="0" smtClean="0"/>
              <a:t>?</a:t>
            </a:r>
          </a:p>
          <a:p>
            <a:pPr>
              <a:buNone/>
            </a:pPr>
            <a:r>
              <a:rPr lang="en-US" sz="2400" dirty="0" smtClean="0"/>
              <a:t>	</a:t>
            </a:r>
            <a:r>
              <a:rPr lang="en-US" sz="2400" dirty="0" smtClean="0"/>
              <a:t>Or 	what </a:t>
            </a:r>
            <a:r>
              <a:rPr lang="en-US" sz="2400" dirty="0" smtClean="0"/>
              <a:t>portion does a </a:t>
            </a:r>
            <a:r>
              <a:rPr lang="en-US" sz="2400" dirty="0" smtClean="0">
                <a:solidFill>
                  <a:srgbClr val="92D050"/>
                </a:solidFill>
              </a:rPr>
              <a:t>believer</a:t>
            </a:r>
            <a:r>
              <a:rPr lang="en-US" sz="2400" dirty="0" smtClean="0"/>
              <a:t> share with an </a:t>
            </a:r>
            <a:r>
              <a:rPr lang="en-US" sz="2400" dirty="0" smtClean="0">
                <a:solidFill>
                  <a:srgbClr val="FF0000"/>
                </a:solidFill>
              </a:rPr>
              <a:t>unbeliever</a:t>
            </a:r>
            <a:r>
              <a:rPr lang="en-US" sz="2400" dirty="0" smtClean="0"/>
              <a:t>?</a:t>
            </a:r>
          </a:p>
          <a:p>
            <a:pPr>
              <a:buNone/>
            </a:pPr>
            <a:r>
              <a:rPr lang="en-US" sz="2400" dirty="0" smtClean="0"/>
              <a:t>		What </a:t>
            </a:r>
            <a:r>
              <a:rPr lang="en-US" sz="2400" dirty="0" smtClean="0"/>
              <a:t>agreement has the </a:t>
            </a:r>
            <a:r>
              <a:rPr lang="en-US" sz="2400" dirty="0" smtClean="0">
                <a:solidFill>
                  <a:srgbClr val="92D050"/>
                </a:solidFill>
              </a:rPr>
              <a:t>temple</a:t>
            </a:r>
            <a:r>
              <a:rPr lang="en-US" sz="2400" dirty="0" smtClean="0"/>
              <a:t> </a:t>
            </a:r>
            <a:r>
              <a:rPr lang="en-US" sz="2400" dirty="0" smtClean="0">
                <a:solidFill>
                  <a:srgbClr val="92D050"/>
                </a:solidFill>
              </a:rPr>
              <a:t>of</a:t>
            </a:r>
            <a:r>
              <a:rPr lang="en-US" sz="2400" dirty="0" smtClean="0"/>
              <a:t> </a:t>
            </a:r>
            <a:r>
              <a:rPr lang="en-US" sz="2400" dirty="0" smtClean="0">
                <a:solidFill>
                  <a:srgbClr val="92D050"/>
                </a:solidFill>
              </a:rPr>
              <a:t>God</a:t>
            </a:r>
            <a:r>
              <a:rPr lang="en-US" sz="2400" dirty="0" smtClean="0"/>
              <a:t> with </a:t>
            </a:r>
            <a:r>
              <a:rPr lang="en-US" sz="2400" dirty="0" smtClean="0">
                <a:solidFill>
                  <a:srgbClr val="FF0000"/>
                </a:solidFill>
              </a:rPr>
              <a:t>idols</a:t>
            </a:r>
            <a:r>
              <a:rPr lang="en-US" sz="2400" dirty="0" smtClean="0"/>
              <a:t>?</a:t>
            </a:r>
            <a:endParaRPr lang="en-US"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Review</a:t>
            </a:r>
            <a:endParaRPr lang="en-US" b="1" u="sng" dirty="0"/>
          </a:p>
        </p:txBody>
      </p:sp>
      <p:sp>
        <p:nvSpPr>
          <p:cNvPr id="3" name="Content Placeholder 2"/>
          <p:cNvSpPr>
            <a:spLocks noGrp="1"/>
          </p:cNvSpPr>
          <p:nvPr>
            <p:ph idx="1"/>
          </p:nvPr>
        </p:nvSpPr>
        <p:spPr>
          <a:xfrm>
            <a:off x="457200" y="1600200"/>
            <a:ext cx="8534400" cy="4525963"/>
          </a:xfrm>
        </p:spPr>
        <p:txBody>
          <a:bodyPr/>
          <a:lstStyle/>
          <a:p>
            <a:r>
              <a:rPr lang="en-US" dirty="0" smtClean="0">
                <a:sym typeface="Wingdings" pitchFamily="2" charset="2"/>
              </a:rPr>
              <a:t>2 Cor 5 – 6:2</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6:16</a:t>
            </a:r>
            <a:endParaRPr lang="en-US" dirty="0"/>
          </a:p>
        </p:txBody>
      </p:sp>
      <p:sp>
        <p:nvSpPr>
          <p:cNvPr id="3" name="Content Placeholder 2"/>
          <p:cNvSpPr>
            <a:spLocks noGrp="1"/>
          </p:cNvSpPr>
          <p:nvPr>
            <p:ph idx="1"/>
          </p:nvPr>
        </p:nvSpPr>
        <p:spPr>
          <a:xfrm>
            <a:off x="0" y="1600200"/>
            <a:ext cx="9144000" cy="4525963"/>
          </a:xfrm>
        </p:spPr>
        <p:txBody>
          <a:bodyPr>
            <a:normAutofit/>
          </a:bodyPr>
          <a:lstStyle/>
          <a:p>
            <a:pPr algn="ctr">
              <a:buNone/>
            </a:pPr>
            <a:r>
              <a:rPr lang="en-US" dirty="0" smtClean="0"/>
              <a:t>For we are the temple of the living </a:t>
            </a:r>
            <a:r>
              <a:rPr lang="en-US" dirty="0" smtClean="0"/>
              <a:t>God </a:t>
            </a:r>
            <a:endParaRPr lang="en-US" dirty="0"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6:16</a:t>
            </a:r>
            <a:endParaRPr lang="en-US" dirty="0"/>
          </a:p>
        </p:txBody>
      </p:sp>
      <p:sp>
        <p:nvSpPr>
          <p:cNvPr id="3" name="Content Placeholder 2"/>
          <p:cNvSpPr>
            <a:spLocks noGrp="1"/>
          </p:cNvSpPr>
          <p:nvPr>
            <p:ph idx="1"/>
          </p:nvPr>
        </p:nvSpPr>
        <p:spPr>
          <a:xfrm>
            <a:off x="0" y="1600200"/>
            <a:ext cx="9144000" cy="4525963"/>
          </a:xfrm>
        </p:spPr>
        <p:txBody>
          <a:bodyPr>
            <a:normAutofit/>
          </a:bodyPr>
          <a:lstStyle/>
          <a:p>
            <a:pPr algn="ctr">
              <a:buNone/>
            </a:pPr>
            <a:r>
              <a:rPr lang="en-US" dirty="0" smtClean="0"/>
              <a:t>For we are the temple of the living </a:t>
            </a:r>
            <a:r>
              <a:rPr lang="en-US" dirty="0" smtClean="0"/>
              <a:t>God</a:t>
            </a:r>
          </a:p>
          <a:p>
            <a:pPr algn="ctr">
              <a:buNone/>
            </a:pPr>
            <a:endParaRPr lang="en-US" dirty="0" smtClean="0"/>
          </a:p>
          <a:p>
            <a:pPr marL="285750" lvl="1">
              <a:buNone/>
            </a:pPr>
            <a:r>
              <a:rPr lang="en-US" dirty="0" smtClean="0"/>
              <a:t>	</a:t>
            </a:r>
            <a:r>
              <a:rPr lang="en-US" u="sng" dirty="0" smtClean="0"/>
              <a:t>1 </a:t>
            </a:r>
            <a:r>
              <a:rPr lang="en-US" u="sng" dirty="0" err="1" smtClean="0"/>
              <a:t>Cor</a:t>
            </a:r>
            <a:r>
              <a:rPr lang="en-US" u="sng" dirty="0" smtClean="0"/>
              <a:t> 3:16-17</a:t>
            </a:r>
            <a:r>
              <a:rPr lang="en-US" dirty="0" smtClean="0"/>
              <a:t> </a:t>
            </a:r>
          </a:p>
          <a:p>
            <a:pPr>
              <a:buNone/>
            </a:pPr>
            <a:r>
              <a:rPr lang="en-US" baseline="30000" dirty="0" smtClean="0"/>
              <a:t>	</a:t>
            </a:r>
            <a:r>
              <a:rPr lang="en-US" dirty="0" smtClean="0"/>
              <a:t>Do </a:t>
            </a:r>
            <a:r>
              <a:rPr lang="en-US" dirty="0" smtClean="0"/>
              <a:t>you not know that you are God's </a:t>
            </a:r>
            <a:r>
              <a:rPr lang="en-US" dirty="0" smtClean="0"/>
              <a:t>temple</a:t>
            </a:r>
            <a:br>
              <a:rPr lang="en-US" dirty="0" smtClean="0"/>
            </a:br>
            <a:r>
              <a:rPr lang="en-US" dirty="0" smtClean="0"/>
              <a:t>	and </a:t>
            </a:r>
            <a:r>
              <a:rPr lang="en-US" dirty="0" smtClean="0"/>
              <a:t>that God's Spirit dwells in you?</a:t>
            </a:r>
          </a:p>
          <a:p>
            <a:pPr>
              <a:buNone/>
            </a:pPr>
            <a:r>
              <a:rPr lang="en-US" dirty="0" smtClean="0"/>
              <a:t>	</a:t>
            </a:r>
            <a:r>
              <a:rPr lang="en-US" dirty="0" smtClean="0"/>
              <a:t>If </a:t>
            </a:r>
            <a:r>
              <a:rPr lang="en-US" dirty="0" smtClean="0"/>
              <a:t>anyone destroys God's temple, God will </a:t>
            </a:r>
            <a:r>
              <a:rPr lang="en-US" dirty="0" smtClean="0"/>
              <a:t/>
            </a:r>
            <a:br>
              <a:rPr lang="en-US" dirty="0" smtClean="0"/>
            </a:br>
            <a:r>
              <a:rPr lang="en-US" dirty="0" smtClean="0"/>
              <a:t>	destroy </a:t>
            </a:r>
            <a:r>
              <a:rPr lang="en-US" dirty="0" smtClean="0"/>
              <a:t>him. For God's temple is holy, and </a:t>
            </a:r>
            <a:r>
              <a:rPr lang="en-US" dirty="0" smtClean="0"/>
              <a:t/>
            </a:r>
            <a:br>
              <a:rPr lang="en-US" dirty="0" smtClean="0"/>
            </a:br>
            <a:r>
              <a:rPr lang="en-US" dirty="0" smtClean="0"/>
              <a:t>	you </a:t>
            </a:r>
            <a:r>
              <a:rPr lang="en-US" dirty="0" smtClean="0"/>
              <a:t>are that temple.</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6:16-18</a:t>
            </a:r>
            <a:endParaRPr lang="en-US" dirty="0"/>
          </a:p>
        </p:txBody>
      </p:sp>
      <p:sp>
        <p:nvSpPr>
          <p:cNvPr id="3" name="Content Placeholder 2"/>
          <p:cNvSpPr>
            <a:spLocks noGrp="1"/>
          </p:cNvSpPr>
          <p:nvPr>
            <p:ph idx="1"/>
          </p:nvPr>
        </p:nvSpPr>
        <p:spPr>
          <a:xfrm>
            <a:off x="0" y="1600200"/>
            <a:ext cx="5486400" cy="4525963"/>
          </a:xfrm>
        </p:spPr>
        <p:txBody>
          <a:bodyPr>
            <a:normAutofit fontScale="70000" lnSpcReduction="20000"/>
          </a:bodyPr>
          <a:lstStyle/>
          <a:p>
            <a:pPr>
              <a:lnSpc>
                <a:spcPct val="120000"/>
              </a:lnSpc>
              <a:buNone/>
            </a:pPr>
            <a:r>
              <a:rPr lang="en-US" dirty="0" smtClean="0"/>
              <a:t>as </a:t>
            </a:r>
            <a:r>
              <a:rPr lang="en-US" dirty="0" smtClean="0"/>
              <a:t>God said</a:t>
            </a:r>
            <a:r>
              <a:rPr lang="en-US" dirty="0" smtClean="0"/>
              <a:t>,</a:t>
            </a:r>
          </a:p>
          <a:p>
            <a:pPr>
              <a:lnSpc>
                <a:spcPct val="120000"/>
              </a:lnSpc>
              <a:buNone/>
            </a:pPr>
            <a:r>
              <a:rPr lang="en-US" dirty="0" smtClean="0"/>
              <a:t>	</a:t>
            </a:r>
            <a:r>
              <a:rPr lang="en-US" dirty="0" smtClean="0"/>
              <a:t>"</a:t>
            </a:r>
            <a:r>
              <a:rPr lang="en-US" dirty="0" smtClean="0"/>
              <a:t>I will make my dwelling among them and walk among them, and I will be their God, and they shall be my people.</a:t>
            </a:r>
          </a:p>
          <a:p>
            <a:pPr>
              <a:lnSpc>
                <a:spcPct val="120000"/>
              </a:lnSpc>
              <a:buNone/>
            </a:pPr>
            <a:r>
              <a:rPr lang="en-US" dirty="0" smtClean="0"/>
              <a:t>Therefore </a:t>
            </a:r>
            <a:r>
              <a:rPr lang="en-US" dirty="0" smtClean="0"/>
              <a:t>go out from their midst, and be separate from them, says the Lord, and touch no unclean </a:t>
            </a:r>
            <a:r>
              <a:rPr lang="en-US" dirty="0" smtClean="0"/>
              <a:t>thing;</a:t>
            </a:r>
          </a:p>
          <a:p>
            <a:pPr>
              <a:lnSpc>
                <a:spcPct val="120000"/>
              </a:lnSpc>
              <a:buNone/>
            </a:pPr>
            <a:r>
              <a:rPr lang="en-US" dirty="0" smtClean="0"/>
              <a:t>then </a:t>
            </a:r>
            <a:r>
              <a:rPr lang="en-US" dirty="0" smtClean="0"/>
              <a:t>I will welcome you,</a:t>
            </a:r>
          </a:p>
          <a:p>
            <a:pPr>
              <a:lnSpc>
                <a:spcPct val="120000"/>
              </a:lnSpc>
              <a:buNone/>
            </a:pPr>
            <a:r>
              <a:rPr lang="en-US" dirty="0" smtClean="0"/>
              <a:t>and </a:t>
            </a:r>
            <a:r>
              <a:rPr lang="en-US" dirty="0" smtClean="0"/>
              <a:t>I will be a father to you, and you shall be sons and daughters to me, says the Lord Almighty."</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6:16-18</a:t>
            </a:r>
            <a:endParaRPr lang="en-US" dirty="0"/>
          </a:p>
        </p:txBody>
      </p:sp>
      <p:sp>
        <p:nvSpPr>
          <p:cNvPr id="3" name="Content Placeholder 2"/>
          <p:cNvSpPr>
            <a:spLocks noGrp="1"/>
          </p:cNvSpPr>
          <p:nvPr>
            <p:ph idx="1"/>
          </p:nvPr>
        </p:nvSpPr>
        <p:spPr>
          <a:xfrm>
            <a:off x="0" y="1600200"/>
            <a:ext cx="5486400" cy="4525963"/>
          </a:xfrm>
        </p:spPr>
        <p:txBody>
          <a:bodyPr>
            <a:normAutofit fontScale="70000" lnSpcReduction="20000"/>
          </a:bodyPr>
          <a:lstStyle/>
          <a:p>
            <a:pPr>
              <a:lnSpc>
                <a:spcPct val="120000"/>
              </a:lnSpc>
              <a:buNone/>
            </a:pPr>
            <a:r>
              <a:rPr lang="en-US" dirty="0" smtClean="0"/>
              <a:t>as </a:t>
            </a:r>
            <a:r>
              <a:rPr lang="en-US" dirty="0" smtClean="0"/>
              <a:t>God said</a:t>
            </a:r>
            <a:r>
              <a:rPr lang="en-US" dirty="0" smtClean="0"/>
              <a:t>,</a:t>
            </a:r>
          </a:p>
          <a:p>
            <a:pPr>
              <a:lnSpc>
                <a:spcPct val="120000"/>
              </a:lnSpc>
              <a:buNone/>
            </a:pPr>
            <a:r>
              <a:rPr lang="en-US" dirty="0" smtClean="0"/>
              <a:t>	</a:t>
            </a:r>
            <a:r>
              <a:rPr lang="en-US" dirty="0" smtClean="0"/>
              <a:t>"</a:t>
            </a:r>
            <a:r>
              <a:rPr lang="en-US" dirty="0" smtClean="0"/>
              <a:t>I will make my dwelling among them and walk among them, and I will be their God, and they shall be my people.</a:t>
            </a:r>
          </a:p>
          <a:p>
            <a:pPr>
              <a:lnSpc>
                <a:spcPct val="120000"/>
              </a:lnSpc>
              <a:buNone/>
            </a:pPr>
            <a:r>
              <a:rPr lang="en-US" dirty="0" smtClean="0"/>
              <a:t>Therefore </a:t>
            </a:r>
            <a:r>
              <a:rPr lang="en-US" dirty="0" smtClean="0"/>
              <a:t>go out from their midst, and be separate from them, says the Lord, and touch no unclean </a:t>
            </a:r>
            <a:r>
              <a:rPr lang="en-US" dirty="0" smtClean="0"/>
              <a:t>thing;</a:t>
            </a:r>
          </a:p>
          <a:p>
            <a:pPr>
              <a:lnSpc>
                <a:spcPct val="120000"/>
              </a:lnSpc>
              <a:buNone/>
            </a:pPr>
            <a:r>
              <a:rPr lang="en-US" dirty="0" smtClean="0"/>
              <a:t>then </a:t>
            </a:r>
            <a:r>
              <a:rPr lang="en-US" dirty="0" smtClean="0"/>
              <a:t>I will welcome you,</a:t>
            </a:r>
          </a:p>
          <a:p>
            <a:pPr>
              <a:lnSpc>
                <a:spcPct val="120000"/>
              </a:lnSpc>
              <a:buNone/>
            </a:pPr>
            <a:r>
              <a:rPr lang="en-US" dirty="0" smtClean="0"/>
              <a:t>and </a:t>
            </a:r>
            <a:r>
              <a:rPr lang="en-US" dirty="0" smtClean="0"/>
              <a:t>I will be a father to you, and you shall be sons and daughters to me, says the Lord Almighty."</a:t>
            </a:r>
          </a:p>
        </p:txBody>
      </p:sp>
      <p:sp>
        <p:nvSpPr>
          <p:cNvPr id="4" name="Right Brace 3"/>
          <p:cNvSpPr/>
          <p:nvPr/>
        </p:nvSpPr>
        <p:spPr>
          <a:xfrm>
            <a:off x="5410200" y="2057400"/>
            <a:ext cx="762000" cy="1371600"/>
          </a:xfrm>
          <a:prstGeom prst="rightBrace">
            <a:avLst/>
          </a:prstGeom>
          <a:ln w="38100">
            <a:solidFill>
              <a:srgbClr val="92D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n-US"/>
          </a:p>
        </p:txBody>
      </p:sp>
      <p:sp>
        <p:nvSpPr>
          <p:cNvPr id="5" name="TextBox 4"/>
          <p:cNvSpPr txBox="1"/>
          <p:nvPr/>
        </p:nvSpPr>
        <p:spPr>
          <a:xfrm>
            <a:off x="6324600" y="2261283"/>
            <a:ext cx="2667000" cy="954107"/>
          </a:xfrm>
          <a:prstGeom prst="rect">
            <a:avLst/>
          </a:prstGeom>
          <a:noFill/>
        </p:spPr>
        <p:txBody>
          <a:bodyPr wrap="square" rtlCol="0">
            <a:spAutoFit/>
          </a:bodyPr>
          <a:lstStyle/>
          <a:p>
            <a:r>
              <a:rPr lang="en-US" sz="2800" dirty="0" smtClean="0">
                <a:solidFill>
                  <a:srgbClr val="92D050"/>
                </a:solidFill>
                <a:latin typeface="Open sans"/>
              </a:rPr>
              <a:t>Lev 26:11-12;</a:t>
            </a:r>
          </a:p>
          <a:p>
            <a:r>
              <a:rPr lang="en-US" sz="2800" dirty="0" smtClean="0">
                <a:solidFill>
                  <a:srgbClr val="92D050"/>
                </a:solidFill>
                <a:latin typeface="Open sans"/>
              </a:rPr>
              <a:t>Ezek 37:27</a:t>
            </a:r>
            <a:endParaRPr lang="en-US" sz="2800" dirty="0">
              <a:solidFill>
                <a:srgbClr val="92D050"/>
              </a:solidFill>
              <a:latin typeface="Open sans"/>
            </a:endParaRPr>
          </a:p>
        </p:txBody>
      </p:sp>
      <p:sp>
        <p:nvSpPr>
          <p:cNvPr id="6" name="Right Brace 5"/>
          <p:cNvSpPr/>
          <p:nvPr/>
        </p:nvSpPr>
        <p:spPr>
          <a:xfrm>
            <a:off x="5410200" y="3429000"/>
            <a:ext cx="762000" cy="990600"/>
          </a:xfrm>
          <a:prstGeom prst="rightBrace">
            <a:avLst/>
          </a:prstGeom>
          <a:ln w="38100">
            <a:solidFill>
              <a:srgbClr val="FFFF0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n-US">
              <a:solidFill>
                <a:srgbClr val="FFFF00"/>
              </a:solidFill>
            </a:endParaRPr>
          </a:p>
        </p:txBody>
      </p:sp>
      <p:sp>
        <p:nvSpPr>
          <p:cNvPr id="7" name="TextBox 6"/>
          <p:cNvSpPr txBox="1"/>
          <p:nvPr/>
        </p:nvSpPr>
        <p:spPr>
          <a:xfrm>
            <a:off x="6324600" y="3733800"/>
            <a:ext cx="2667000" cy="523220"/>
          </a:xfrm>
          <a:prstGeom prst="rect">
            <a:avLst/>
          </a:prstGeom>
          <a:noFill/>
          <a:ln>
            <a:noFill/>
          </a:ln>
        </p:spPr>
        <p:txBody>
          <a:bodyPr wrap="square" rtlCol="0">
            <a:spAutoFit/>
          </a:bodyPr>
          <a:lstStyle/>
          <a:p>
            <a:r>
              <a:rPr lang="en-US" sz="2800" dirty="0" smtClean="0">
                <a:solidFill>
                  <a:srgbClr val="FFFF00"/>
                </a:solidFill>
                <a:latin typeface="Open sans"/>
              </a:rPr>
              <a:t>Isa 52:11</a:t>
            </a:r>
            <a:endParaRPr lang="en-US" sz="2800" dirty="0">
              <a:solidFill>
                <a:srgbClr val="FFFF00"/>
              </a:solidFill>
              <a:latin typeface="Open sans"/>
            </a:endParaRPr>
          </a:p>
        </p:txBody>
      </p:sp>
      <p:sp>
        <p:nvSpPr>
          <p:cNvPr id="8" name="Right Brace 7"/>
          <p:cNvSpPr/>
          <p:nvPr/>
        </p:nvSpPr>
        <p:spPr>
          <a:xfrm>
            <a:off x="5410200" y="4419600"/>
            <a:ext cx="762000" cy="457200"/>
          </a:xfrm>
          <a:prstGeom prst="rightBrace">
            <a:avLst/>
          </a:prstGeom>
          <a:ln w="38100">
            <a:solidFill>
              <a:srgbClr val="00B0F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n-US"/>
          </a:p>
        </p:txBody>
      </p:sp>
      <p:sp>
        <p:nvSpPr>
          <p:cNvPr id="9" name="TextBox 8"/>
          <p:cNvSpPr txBox="1"/>
          <p:nvPr/>
        </p:nvSpPr>
        <p:spPr>
          <a:xfrm>
            <a:off x="6324600" y="4389620"/>
            <a:ext cx="2667000" cy="523220"/>
          </a:xfrm>
          <a:prstGeom prst="rect">
            <a:avLst/>
          </a:prstGeom>
          <a:noFill/>
        </p:spPr>
        <p:txBody>
          <a:bodyPr wrap="square" rtlCol="0">
            <a:spAutoFit/>
          </a:bodyPr>
          <a:lstStyle/>
          <a:p>
            <a:r>
              <a:rPr lang="en-US" sz="2800" dirty="0" smtClean="0">
                <a:solidFill>
                  <a:srgbClr val="00B0F0"/>
                </a:solidFill>
                <a:latin typeface="Open sans"/>
              </a:rPr>
              <a:t>Ezek 20:41</a:t>
            </a:r>
            <a:endParaRPr lang="en-US" sz="2800" dirty="0">
              <a:solidFill>
                <a:srgbClr val="00B0F0"/>
              </a:solidFill>
              <a:latin typeface="Open sans"/>
            </a:endParaRPr>
          </a:p>
        </p:txBody>
      </p:sp>
      <p:sp>
        <p:nvSpPr>
          <p:cNvPr id="10" name="Right Brace 9"/>
          <p:cNvSpPr/>
          <p:nvPr/>
        </p:nvSpPr>
        <p:spPr>
          <a:xfrm>
            <a:off x="5410200" y="4886980"/>
            <a:ext cx="762000" cy="685800"/>
          </a:xfrm>
          <a:prstGeom prst="rightBrace">
            <a:avLst/>
          </a:prstGeom>
          <a:ln w="38100">
            <a:solidFill>
              <a:srgbClr val="FFC00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n-US"/>
          </a:p>
        </p:txBody>
      </p:sp>
      <p:sp>
        <p:nvSpPr>
          <p:cNvPr id="11" name="TextBox 10"/>
          <p:cNvSpPr txBox="1"/>
          <p:nvPr/>
        </p:nvSpPr>
        <p:spPr>
          <a:xfrm>
            <a:off x="6324600" y="4982980"/>
            <a:ext cx="2667000" cy="523220"/>
          </a:xfrm>
          <a:prstGeom prst="rect">
            <a:avLst/>
          </a:prstGeom>
          <a:noFill/>
        </p:spPr>
        <p:txBody>
          <a:bodyPr wrap="square" rtlCol="0">
            <a:spAutoFit/>
          </a:bodyPr>
          <a:lstStyle/>
          <a:p>
            <a:r>
              <a:rPr lang="en-US" sz="2800" dirty="0" smtClean="0">
                <a:solidFill>
                  <a:srgbClr val="FFC000"/>
                </a:solidFill>
                <a:latin typeface="Open sans"/>
              </a:rPr>
              <a:t>2 Sam 7:14</a:t>
            </a:r>
            <a:endParaRPr lang="en-US" sz="2800" dirty="0">
              <a:solidFill>
                <a:srgbClr val="FFC000"/>
              </a:solidFill>
              <a:latin typeface="Open sans"/>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6:16-18</a:t>
            </a:r>
            <a:endParaRPr lang="en-US" dirty="0"/>
          </a:p>
        </p:txBody>
      </p:sp>
      <p:sp>
        <p:nvSpPr>
          <p:cNvPr id="3" name="Content Placeholder 2"/>
          <p:cNvSpPr>
            <a:spLocks noGrp="1"/>
          </p:cNvSpPr>
          <p:nvPr>
            <p:ph idx="1"/>
          </p:nvPr>
        </p:nvSpPr>
        <p:spPr>
          <a:xfrm>
            <a:off x="0" y="1600200"/>
            <a:ext cx="5486400" cy="4525963"/>
          </a:xfrm>
        </p:spPr>
        <p:txBody>
          <a:bodyPr>
            <a:normAutofit fontScale="70000" lnSpcReduction="20000"/>
          </a:bodyPr>
          <a:lstStyle/>
          <a:p>
            <a:pPr>
              <a:lnSpc>
                <a:spcPct val="120000"/>
              </a:lnSpc>
              <a:buNone/>
            </a:pPr>
            <a:r>
              <a:rPr lang="en-US" dirty="0" smtClean="0"/>
              <a:t>as </a:t>
            </a:r>
            <a:r>
              <a:rPr lang="en-US" dirty="0" smtClean="0"/>
              <a:t>God said</a:t>
            </a:r>
            <a:r>
              <a:rPr lang="en-US" dirty="0" smtClean="0"/>
              <a:t>,</a:t>
            </a:r>
          </a:p>
          <a:p>
            <a:pPr>
              <a:lnSpc>
                <a:spcPct val="120000"/>
              </a:lnSpc>
              <a:buNone/>
            </a:pPr>
            <a:r>
              <a:rPr lang="en-US" dirty="0" smtClean="0"/>
              <a:t>	</a:t>
            </a:r>
            <a:r>
              <a:rPr lang="en-US" dirty="0" smtClean="0"/>
              <a:t>"</a:t>
            </a:r>
            <a:r>
              <a:rPr lang="en-US" dirty="0" smtClean="0"/>
              <a:t>I will make my dwelling among them and walk among them, and I will be their God, and they shall be my people</a:t>
            </a:r>
            <a:r>
              <a:rPr lang="en-US" dirty="0" smtClean="0"/>
              <a:t>.</a:t>
            </a:r>
          </a:p>
          <a:p>
            <a:pPr>
              <a:lnSpc>
                <a:spcPct val="120000"/>
              </a:lnSpc>
              <a:buNone/>
            </a:pPr>
            <a:r>
              <a:rPr lang="en-US" dirty="0" smtClean="0">
                <a:solidFill>
                  <a:schemeClr val="bg1">
                    <a:lumMod val="75000"/>
                    <a:lumOff val="25000"/>
                  </a:schemeClr>
                </a:solidFill>
              </a:rPr>
              <a:t>Therefore go out from their midst, and be separate from them, says the Lord, and touch no unclean thing;</a:t>
            </a:r>
          </a:p>
          <a:p>
            <a:pPr>
              <a:lnSpc>
                <a:spcPct val="120000"/>
              </a:lnSpc>
              <a:buNone/>
            </a:pPr>
            <a:r>
              <a:rPr lang="en-US" dirty="0" smtClean="0">
                <a:solidFill>
                  <a:schemeClr val="bg1">
                    <a:lumMod val="75000"/>
                    <a:lumOff val="25000"/>
                  </a:schemeClr>
                </a:solidFill>
              </a:rPr>
              <a:t>then I will welcome you,</a:t>
            </a:r>
          </a:p>
          <a:p>
            <a:pPr>
              <a:lnSpc>
                <a:spcPct val="120000"/>
              </a:lnSpc>
              <a:buNone/>
            </a:pPr>
            <a:r>
              <a:rPr lang="en-US" dirty="0" smtClean="0">
                <a:solidFill>
                  <a:schemeClr val="bg1">
                    <a:lumMod val="75000"/>
                    <a:lumOff val="25000"/>
                  </a:schemeClr>
                </a:solidFill>
              </a:rPr>
              <a:t>and I will be a father to you, and you shall be sons and daughters to me, says the Lord Almighty."</a:t>
            </a:r>
            <a:endParaRPr lang="en-US" dirty="0" smtClean="0">
              <a:solidFill>
                <a:schemeClr val="bg1">
                  <a:lumMod val="75000"/>
                  <a:lumOff val="25000"/>
                </a:schemeClr>
              </a:solidFill>
            </a:endParaRPr>
          </a:p>
        </p:txBody>
      </p:sp>
      <p:sp>
        <p:nvSpPr>
          <p:cNvPr id="4" name="Right Brace 3"/>
          <p:cNvSpPr/>
          <p:nvPr/>
        </p:nvSpPr>
        <p:spPr>
          <a:xfrm>
            <a:off x="5410200" y="2057400"/>
            <a:ext cx="762000" cy="1371600"/>
          </a:xfrm>
          <a:prstGeom prst="rightBrace">
            <a:avLst/>
          </a:prstGeom>
          <a:ln w="38100">
            <a:solidFill>
              <a:srgbClr val="92D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n-US"/>
          </a:p>
        </p:txBody>
      </p:sp>
      <p:sp>
        <p:nvSpPr>
          <p:cNvPr id="5" name="TextBox 4"/>
          <p:cNvSpPr txBox="1"/>
          <p:nvPr/>
        </p:nvSpPr>
        <p:spPr>
          <a:xfrm>
            <a:off x="6324600" y="2261283"/>
            <a:ext cx="2667000" cy="954107"/>
          </a:xfrm>
          <a:prstGeom prst="rect">
            <a:avLst/>
          </a:prstGeom>
          <a:noFill/>
        </p:spPr>
        <p:txBody>
          <a:bodyPr wrap="square" rtlCol="0">
            <a:spAutoFit/>
          </a:bodyPr>
          <a:lstStyle/>
          <a:p>
            <a:r>
              <a:rPr lang="en-US" sz="2800" dirty="0" smtClean="0">
                <a:solidFill>
                  <a:srgbClr val="92D050"/>
                </a:solidFill>
                <a:latin typeface="Open sans"/>
              </a:rPr>
              <a:t>Lev 26:11-12;</a:t>
            </a:r>
          </a:p>
          <a:p>
            <a:r>
              <a:rPr lang="en-US" sz="2800" dirty="0" smtClean="0">
                <a:solidFill>
                  <a:srgbClr val="92D050"/>
                </a:solidFill>
                <a:latin typeface="Open sans"/>
              </a:rPr>
              <a:t>Ezek 37:27</a:t>
            </a:r>
            <a:endParaRPr lang="en-US" sz="2800" dirty="0">
              <a:solidFill>
                <a:srgbClr val="92D050"/>
              </a:solidFill>
              <a:latin typeface="Open sans"/>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6:16-18</a:t>
            </a:r>
            <a:endParaRPr lang="en-US" dirty="0"/>
          </a:p>
        </p:txBody>
      </p:sp>
      <p:sp>
        <p:nvSpPr>
          <p:cNvPr id="3" name="Content Placeholder 2"/>
          <p:cNvSpPr>
            <a:spLocks noGrp="1"/>
          </p:cNvSpPr>
          <p:nvPr>
            <p:ph idx="1"/>
          </p:nvPr>
        </p:nvSpPr>
        <p:spPr>
          <a:xfrm>
            <a:off x="0" y="1600200"/>
            <a:ext cx="5486400" cy="4525963"/>
          </a:xfrm>
        </p:spPr>
        <p:txBody>
          <a:bodyPr>
            <a:normAutofit fontScale="70000" lnSpcReduction="20000"/>
          </a:bodyPr>
          <a:lstStyle/>
          <a:p>
            <a:pPr>
              <a:lnSpc>
                <a:spcPct val="120000"/>
              </a:lnSpc>
              <a:buNone/>
            </a:pPr>
            <a:r>
              <a:rPr lang="en-US" dirty="0" smtClean="0"/>
              <a:t>as </a:t>
            </a:r>
            <a:r>
              <a:rPr lang="en-US" dirty="0" smtClean="0"/>
              <a:t>God said</a:t>
            </a:r>
            <a:r>
              <a:rPr lang="en-US" dirty="0" smtClean="0"/>
              <a:t>,</a:t>
            </a:r>
          </a:p>
          <a:p>
            <a:pPr>
              <a:lnSpc>
                <a:spcPct val="120000"/>
              </a:lnSpc>
              <a:buNone/>
            </a:pPr>
            <a:r>
              <a:rPr lang="en-US" dirty="0" smtClean="0">
                <a:solidFill>
                  <a:schemeClr val="bg1">
                    <a:lumMod val="75000"/>
                    <a:lumOff val="25000"/>
                  </a:schemeClr>
                </a:solidFill>
              </a:rPr>
              <a:t>	</a:t>
            </a:r>
            <a:r>
              <a:rPr lang="en-US" dirty="0" smtClean="0">
                <a:solidFill>
                  <a:schemeClr val="bg1">
                    <a:lumMod val="75000"/>
                    <a:lumOff val="25000"/>
                  </a:schemeClr>
                </a:solidFill>
              </a:rPr>
              <a:t>"</a:t>
            </a:r>
            <a:r>
              <a:rPr lang="en-US" dirty="0" smtClean="0">
                <a:solidFill>
                  <a:schemeClr val="bg1">
                    <a:lumMod val="75000"/>
                    <a:lumOff val="25000"/>
                  </a:schemeClr>
                </a:solidFill>
              </a:rPr>
              <a:t>I will make my dwelling among them and walk among them, and I will be their God, and they shall be my people.</a:t>
            </a:r>
          </a:p>
          <a:p>
            <a:pPr>
              <a:lnSpc>
                <a:spcPct val="120000"/>
              </a:lnSpc>
              <a:buNone/>
            </a:pPr>
            <a:r>
              <a:rPr lang="en-US" dirty="0" smtClean="0"/>
              <a:t>Therefore </a:t>
            </a:r>
            <a:r>
              <a:rPr lang="en-US" dirty="0" smtClean="0"/>
              <a:t>go out from their midst, and be separate from them, says the Lord, and touch no unclean </a:t>
            </a:r>
            <a:r>
              <a:rPr lang="en-US" dirty="0" smtClean="0"/>
              <a:t>thing;</a:t>
            </a:r>
          </a:p>
          <a:p>
            <a:pPr>
              <a:lnSpc>
                <a:spcPct val="120000"/>
              </a:lnSpc>
              <a:buNone/>
            </a:pPr>
            <a:r>
              <a:rPr lang="en-US" dirty="0" smtClean="0">
                <a:solidFill>
                  <a:schemeClr val="bg1">
                    <a:lumMod val="75000"/>
                    <a:lumOff val="25000"/>
                  </a:schemeClr>
                </a:solidFill>
              </a:rPr>
              <a:t>then </a:t>
            </a:r>
            <a:r>
              <a:rPr lang="en-US" dirty="0" smtClean="0">
                <a:solidFill>
                  <a:schemeClr val="bg1">
                    <a:lumMod val="75000"/>
                    <a:lumOff val="25000"/>
                  </a:schemeClr>
                </a:solidFill>
              </a:rPr>
              <a:t>I will welcome you,</a:t>
            </a:r>
          </a:p>
          <a:p>
            <a:pPr>
              <a:lnSpc>
                <a:spcPct val="120000"/>
              </a:lnSpc>
              <a:buNone/>
            </a:pPr>
            <a:r>
              <a:rPr lang="en-US" dirty="0" smtClean="0">
                <a:solidFill>
                  <a:schemeClr val="bg1">
                    <a:lumMod val="75000"/>
                    <a:lumOff val="25000"/>
                  </a:schemeClr>
                </a:solidFill>
              </a:rPr>
              <a:t>and </a:t>
            </a:r>
            <a:r>
              <a:rPr lang="en-US" dirty="0" smtClean="0">
                <a:solidFill>
                  <a:schemeClr val="bg1">
                    <a:lumMod val="75000"/>
                    <a:lumOff val="25000"/>
                  </a:schemeClr>
                </a:solidFill>
              </a:rPr>
              <a:t>I will be a father to you, and you shall be sons and daughters to me, says the Lord Almighty."</a:t>
            </a:r>
          </a:p>
        </p:txBody>
      </p:sp>
      <p:sp>
        <p:nvSpPr>
          <p:cNvPr id="6" name="Right Brace 5"/>
          <p:cNvSpPr/>
          <p:nvPr/>
        </p:nvSpPr>
        <p:spPr>
          <a:xfrm>
            <a:off x="5410200" y="3429000"/>
            <a:ext cx="762000" cy="990600"/>
          </a:xfrm>
          <a:prstGeom prst="rightBrace">
            <a:avLst/>
          </a:prstGeom>
          <a:ln w="38100">
            <a:solidFill>
              <a:srgbClr val="FFFF0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n-US">
              <a:solidFill>
                <a:srgbClr val="FFFF00"/>
              </a:solidFill>
            </a:endParaRPr>
          </a:p>
        </p:txBody>
      </p:sp>
      <p:sp>
        <p:nvSpPr>
          <p:cNvPr id="7" name="TextBox 6"/>
          <p:cNvSpPr txBox="1"/>
          <p:nvPr/>
        </p:nvSpPr>
        <p:spPr>
          <a:xfrm>
            <a:off x="6324600" y="3733800"/>
            <a:ext cx="2667000" cy="523220"/>
          </a:xfrm>
          <a:prstGeom prst="rect">
            <a:avLst/>
          </a:prstGeom>
          <a:noFill/>
          <a:ln>
            <a:noFill/>
          </a:ln>
        </p:spPr>
        <p:txBody>
          <a:bodyPr wrap="square" rtlCol="0">
            <a:spAutoFit/>
          </a:bodyPr>
          <a:lstStyle/>
          <a:p>
            <a:r>
              <a:rPr lang="en-US" sz="2800" dirty="0" smtClean="0">
                <a:solidFill>
                  <a:srgbClr val="FFFF00"/>
                </a:solidFill>
                <a:latin typeface="Open sans"/>
              </a:rPr>
              <a:t>Isa 52:11</a:t>
            </a:r>
            <a:endParaRPr lang="en-US" sz="2800" dirty="0">
              <a:solidFill>
                <a:srgbClr val="FFFF00"/>
              </a:solidFill>
              <a:latin typeface="Open sans"/>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6:16-18</a:t>
            </a:r>
            <a:endParaRPr lang="en-US" dirty="0"/>
          </a:p>
        </p:txBody>
      </p:sp>
      <p:sp>
        <p:nvSpPr>
          <p:cNvPr id="3" name="Content Placeholder 2"/>
          <p:cNvSpPr>
            <a:spLocks noGrp="1"/>
          </p:cNvSpPr>
          <p:nvPr>
            <p:ph idx="1"/>
          </p:nvPr>
        </p:nvSpPr>
        <p:spPr>
          <a:xfrm>
            <a:off x="0" y="1600200"/>
            <a:ext cx="5486400" cy="4525963"/>
          </a:xfrm>
        </p:spPr>
        <p:txBody>
          <a:bodyPr>
            <a:normAutofit fontScale="70000" lnSpcReduction="20000"/>
          </a:bodyPr>
          <a:lstStyle/>
          <a:p>
            <a:pPr>
              <a:lnSpc>
                <a:spcPct val="120000"/>
              </a:lnSpc>
              <a:buNone/>
            </a:pPr>
            <a:r>
              <a:rPr lang="en-US" dirty="0" smtClean="0"/>
              <a:t>as </a:t>
            </a:r>
            <a:r>
              <a:rPr lang="en-US" dirty="0" smtClean="0"/>
              <a:t>God said</a:t>
            </a:r>
            <a:r>
              <a:rPr lang="en-US" dirty="0" smtClean="0"/>
              <a:t>,</a:t>
            </a:r>
          </a:p>
          <a:p>
            <a:pPr>
              <a:lnSpc>
                <a:spcPct val="120000"/>
              </a:lnSpc>
              <a:buNone/>
            </a:pPr>
            <a:r>
              <a:rPr lang="en-US" dirty="0" smtClean="0">
                <a:solidFill>
                  <a:schemeClr val="bg1">
                    <a:lumMod val="75000"/>
                    <a:lumOff val="25000"/>
                  </a:schemeClr>
                </a:solidFill>
              </a:rPr>
              <a:t>	</a:t>
            </a:r>
            <a:r>
              <a:rPr lang="en-US" dirty="0" smtClean="0">
                <a:solidFill>
                  <a:schemeClr val="bg1">
                    <a:lumMod val="75000"/>
                    <a:lumOff val="25000"/>
                  </a:schemeClr>
                </a:solidFill>
              </a:rPr>
              <a:t>"</a:t>
            </a:r>
            <a:r>
              <a:rPr lang="en-US" dirty="0" smtClean="0">
                <a:solidFill>
                  <a:schemeClr val="bg1">
                    <a:lumMod val="75000"/>
                    <a:lumOff val="25000"/>
                  </a:schemeClr>
                </a:solidFill>
              </a:rPr>
              <a:t>I will make my dwelling among them and walk among them, and I will be their God, and they shall be my people.</a:t>
            </a:r>
          </a:p>
          <a:p>
            <a:pPr>
              <a:lnSpc>
                <a:spcPct val="120000"/>
              </a:lnSpc>
              <a:buNone/>
            </a:pPr>
            <a:r>
              <a:rPr lang="en-US" dirty="0" smtClean="0">
                <a:solidFill>
                  <a:schemeClr val="bg1">
                    <a:lumMod val="75000"/>
                    <a:lumOff val="25000"/>
                  </a:schemeClr>
                </a:solidFill>
              </a:rPr>
              <a:t>Therefore </a:t>
            </a:r>
            <a:r>
              <a:rPr lang="en-US" dirty="0" smtClean="0">
                <a:solidFill>
                  <a:schemeClr val="bg1">
                    <a:lumMod val="75000"/>
                    <a:lumOff val="25000"/>
                  </a:schemeClr>
                </a:solidFill>
              </a:rPr>
              <a:t>go out from their midst, and be separate from them, says the Lord, and touch no unclean </a:t>
            </a:r>
            <a:r>
              <a:rPr lang="en-US" dirty="0" smtClean="0">
                <a:solidFill>
                  <a:schemeClr val="bg1">
                    <a:lumMod val="75000"/>
                    <a:lumOff val="25000"/>
                  </a:schemeClr>
                </a:solidFill>
              </a:rPr>
              <a:t>thing;</a:t>
            </a:r>
          </a:p>
          <a:p>
            <a:pPr>
              <a:lnSpc>
                <a:spcPct val="120000"/>
              </a:lnSpc>
              <a:buNone/>
            </a:pPr>
            <a:r>
              <a:rPr lang="en-US" dirty="0" smtClean="0"/>
              <a:t>then </a:t>
            </a:r>
            <a:r>
              <a:rPr lang="en-US" dirty="0" smtClean="0"/>
              <a:t>I will welcome you,</a:t>
            </a:r>
          </a:p>
          <a:p>
            <a:pPr>
              <a:lnSpc>
                <a:spcPct val="120000"/>
              </a:lnSpc>
              <a:buNone/>
            </a:pPr>
            <a:r>
              <a:rPr lang="en-US" dirty="0" smtClean="0">
                <a:solidFill>
                  <a:schemeClr val="bg1">
                    <a:lumMod val="75000"/>
                    <a:lumOff val="25000"/>
                  </a:schemeClr>
                </a:solidFill>
              </a:rPr>
              <a:t>and </a:t>
            </a:r>
            <a:r>
              <a:rPr lang="en-US" dirty="0" smtClean="0">
                <a:solidFill>
                  <a:schemeClr val="bg1">
                    <a:lumMod val="75000"/>
                    <a:lumOff val="25000"/>
                  </a:schemeClr>
                </a:solidFill>
              </a:rPr>
              <a:t>I will be a father to you, and you shall be sons and daughters to me, says the Lord Almighty."</a:t>
            </a:r>
          </a:p>
        </p:txBody>
      </p:sp>
      <p:sp>
        <p:nvSpPr>
          <p:cNvPr id="8" name="Right Brace 7"/>
          <p:cNvSpPr/>
          <p:nvPr/>
        </p:nvSpPr>
        <p:spPr>
          <a:xfrm>
            <a:off x="5410200" y="4419600"/>
            <a:ext cx="762000" cy="457200"/>
          </a:xfrm>
          <a:prstGeom prst="rightBrace">
            <a:avLst/>
          </a:prstGeom>
          <a:ln w="38100">
            <a:solidFill>
              <a:srgbClr val="00B0F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n-US"/>
          </a:p>
        </p:txBody>
      </p:sp>
      <p:sp>
        <p:nvSpPr>
          <p:cNvPr id="9" name="TextBox 8"/>
          <p:cNvSpPr txBox="1"/>
          <p:nvPr/>
        </p:nvSpPr>
        <p:spPr>
          <a:xfrm>
            <a:off x="6324600" y="4389620"/>
            <a:ext cx="2667000" cy="523220"/>
          </a:xfrm>
          <a:prstGeom prst="rect">
            <a:avLst/>
          </a:prstGeom>
          <a:noFill/>
        </p:spPr>
        <p:txBody>
          <a:bodyPr wrap="square" rtlCol="0">
            <a:spAutoFit/>
          </a:bodyPr>
          <a:lstStyle/>
          <a:p>
            <a:r>
              <a:rPr lang="en-US" sz="2800" dirty="0" smtClean="0">
                <a:solidFill>
                  <a:srgbClr val="00B0F0"/>
                </a:solidFill>
                <a:latin typeface="Open sans"/>
              </a:rPr>
              <a:t>Ezek 20:41</a:t>
            </a:r>
            <a:endParaRPr lang="en-US" sz="2800" dirty="0">
              <a:solidFill>
                <a:srgbClr val="00B0F0"/>
              </a:solidFill>
              <a:latin typeface="Open sans"/>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6:16-18</a:t>
            </a:r>
            <a:endParaRPr lang="en-US" dirty="0"/>
          </a:p>
        </p:txBody>
      </p:sp>
      <p:sp>
        <p:nvSpPr>
          <p:cNvPr id="3" name="Content Placeholder 2"/>
          <p:cNvSpPr>
            <a:spLocks noGrp="1"/>
          </p:cNvSpPr>
          <p:nvPr>
            <p:ph idx="1"/>
          </p:nvPr>
        </p:nvSpPr>
        <p:spPr>
          <a:xfrm>
            <a:off x="0" y="1600200"/>
            <a:ext cx="5486400" cy="4525963"/>
          </a:xfrm>
        </p:spPr>
        <p:txBody>
          <a:bodyPr>
            <a:normAutofit fontScale="70000" lnSpcReduction="20000"/>
          </a:bodyPr>
          <a:lstStyle/>
          <a:p>
            <a:pPr>
              <a:lnSpc>
                <a:spcPct val="120000"/>
              </a:lnSpc>
              <a:buNone/>
            </a:pPr>
            <a:r>
              <a:rPr lang="en-US" dirty="0" smtClean="0"/>
              <a:t>as </a:t>
            </a:r>
            <a:r>
              <a:rPr lang="en-US" dirty="0" smtClean="0"/>
              <a:t>God said</a:t>
            </a:r>
            <a:r>
              <a:rPr lang="en-US" dirty="0" smtClean="0"/>
              <a:t>,</a:t>
            </a:r>
          </a:p>
          <a:p>
            <a:pPr>
              <a:lnSpc>
                <a:spcPct val="120000"/>
              </a:lnSpc>
              <a:buNone/>
            </a:pPr>
            <a:r>
              <a:rPr lang="en-US" dirty="0" smtClean="0">
                <a:solidFill>
                  <a:schemeClr val="bg1">
                    <a:lumMod val="75000"/>
                    <a:lumOff val="25000"/>
                  </a:schemeClr>
                </a:solidFill>
              </a:rPr>
              <a:t>	</a:t>
            </a:r>
            <a:r>
              <a:rPr lang="en-US" dirty="0" smtClean="0">
                <a:solidFill>
                  <a:schemeClr val="bg1">
                    <a:lumMod val="75000"/>
                    <a:lumOff val="25000"/>
                  </a:schemeClr>
                </a:solidFill>
              </a:rPr>
              <a:t>"</a:t>
            </a:r>
            <a:r>
              <a:rPr lang="en-US" dirty="0" smtClean="0">
                <a:solidFill>
                  <a:schemeClr val="bg1">
                    <a:lumMod val="75000"/>
                    <a:lumOff val="25000"/>
                  </a:schemeClr>
                </a:solidFill>
              </a:rPr>
              <a:t>I will make my dwelling among them and walk among them, and I will be their God, and they shall be my people.</a:t>
            </a:r>
          </a:p>
          <a:p>
            <a:pPr>
              <a:lnSpc>
                <a:spcPct val="120000"/>
              </a:lnSpc>
              <a:buNone/>
            </a:pPr>
            <a:r>
              <a:rPr lang="en-US" dirty="0" smtClean="0">
                <a:solidFill>
                  <a:schemeClr val="bg1">
                    <a:lumMod val="75000"/>
                    <a:lumOff val="25000"/>
                  </a:schemeClr>
                </a:solidFill>
              </a:rPr>
              <a:t>Therefore </a:t>
            </a:r>
            <a:r>
              <a:rPr lang="en-US" dirty="0" smtClean="0">
                <a:solidFill>
                  <a:schemeClr val="bg1">
                    <a:lumMod val="75000"/>
                    <a:lumOff val="25000"/>
                  </a:schemeClr>
                </a:solidFill>
              </a:rPr>
              <a:t>go out from their midst, and be separate from them, says the Lord, and touch no unclean </a:t>
            </a:r>
            <a:r>
              <a:rPr lang="en-US" dirty="0" smtClean="0">
                <a:solidFill>
                  <a:schemeClr val="bg1">
                    <a:lumMod val="75000"/>
                    <a:lumOff val="25000"/>
                  </a:schemeClr>
                </a:solidFill>
              </a:rPr>
              <a:t>thing;</a:t>
            </a:r>
          </a:p>
          <a:p>
            <a:pPr>
              <a:lnSpc>
                <a:spcPct val="120000"/>
              </a:lnSpc>
              <a:buNone/>
            </a:pPr>
            <a:r>
              <a:rPr lang="en-US" dirty="0" smtClean="0">
                <a:solidFill>
                  <a:schemeClr val="bg1">
                    <a:lumMod val="75000"/>
                    <a:lumOff val="25000"/>
                  </a:schemeClr>
                </a:solidFill>
              </a:rPr>
              <a:t>then </a:t>
            </a:r>
            <a:r>
              <a:rPr lang="en-US" dirty="0" smtClean="0">
                <a:solidFill>
                  <a:schemeClr val="bg1">
                    <a:lumMod val="75000"/>
                    <a:lumOff val="25000"/>
                  </a:schemeClr>
                </a:solidFill>
              </a:rPr>
              <a:t>I will welcome you,</a:t>
            </a:r>
          </a:p>
          <a:p>
            <a:pPr>
              <a:lnSpc>
                <a:spcPct val="120000"/>
              </a:lnSpc>
              <a:buNone/>
            </a:pPr>
            <a:r>
              <a:rPr lang="en-US" dirty="0" smtClean="0"/>
              <a:t>and </a:t>
            </a:r>
            <a:r>
              <a:rPr lang="en-US" dirty="0" smtClean="0"/>
              <a:t>I will be a father to you, and you shall be sons and daughters to me, says the Lord Almighty."</a:t>
            </a:r>
          </a:p>
        </p:txBody>
      </p:sp>
      <p:sp>
        <p:nvSpPr>
          <p:cNvPr id="10" name="Right Brace 9"/>
          <p:cNvSpPr/>
          <p:nvPr/>
        </p:nvSpPr>
        <p:spPr>
          <a:xfrm>
            <a:off x="5410200" y="4886980"/>
            <a:ext cx="762000" cy="685800"/>
          </a:xfrm>
          <a:prstGeom prst="rightBrace">
            <a:avLst/>
          </a:prstGeom>
          <a:ln w="38100">
            <a:solidFill>
              <a:srgbClr val="FFC00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n-US"/>
          </a:p>
        </p:txBody>
      </p:sp>
      <p:sp>
        <p:nvSpPr>
          <p:cNvPr id="11" name="TextBox 10"/>
          <p:cNvSpPr txBox="1"/>
          <p:nvPr/>
        </p:nvSpPr>
        <p:spPr>
          <a:xfrm>
            <a:off x="6324600" y="4982980"/>
            <a:ext cx="2667000" cy="523220"/>
          </a:xfrm>
          <a:prstGeom prst="rect">
            <a:avLst/>
          </a:prstGeom>
          <a:noFill/>
        </p:spPr>
        <p:txBody>
          <a:bodyPr wrap="square" rtlCol="0">
            <a:spAutoFit/>
          </a:bodyPr>
          <a:lstStyle/>
          <a:p>
            <a:r>
              <a:rPr lang="en-US" sz="2800" dirty="0" smtClean="0">
                <a:solidFill>
                  <a:srgbClr val="FFC000"/>
                </a:solidFill>
                <a:latin typeface="Open sans"/>
              </a:rPr>
              <a:t>2 Sam 7:14</a:t>
            </a:r>
            <a:endParaRPr lang="en-US" sz="2800" dirty="0">
              <a:solidFill>
                <a:srgbClr val="FFC000"/>
              </a:solidFill>
              <a:latin typeface="Open sans"/>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7:1</a:t>
            </a:r>
            <a:endParaRPr lang="en-US" dirty="0"/>
          </a:p>
        </p:txBody>
      </p:sp>
      <p:sp>
        <p:nvSpPr>
          <p:cNvPr id="3" name="Content Placeholder 2"/>
          <p:cNvSpPr>
            <a:spLocks noGrp="1"/>
          </p:cNvSpPr>
          <p:nvPr>
            <p:ph idx="1"/>
          </p:nvPr>
        </p:nvSpPr>
        <p:spPr>
          <a:xfrm>
            <a:off x="0" y="1600200"/>
            <a:ext cx="9144000" cy="4525963"/>
          </a:xfrm>
        </p:spPr>
        <p:txBody>
          <a:bodyPr>
            <a:normAutofit/>
          </a:bodyPr>
          <a:lstStyle/>
          <a:p>
            <a:pPr marL="800100">
              <a:buNone/>
            </a:pPr>
            <a:r>
              <a:rPr lang="en-US" dirty="0" smtClean="0"/>
              <a:t>Since we have these promises, </a:t>
            </a:r>
            <a:r>
              <a:rPr lang="en-US" dirty="0" smtClean="0"/>
              <a:t>beloved,</a:t>
            </a:r>
            <a:br>
              <a:rPr lang="en-US" dirty="0" smtClean="0"/>
            </a:br>
            <a:r>
              <a:rPr lang="en-US" dirty="0" smtClean="0"/>
              <a:t>let </a:t>
            </a:r>
            <a:r>
              <a:rPr lang="en-US" dirty="0" smtClean="0"/>
              <a:t>us cleanse ourselves </a:t>
            </a:r>
            <a:r>
              <a:rPr lang="en-US" dirty="0" smtClean="0"/>
              <a:t/>
            </a:r>
            <a:br>
              <a:rPr lang="en-US" dirty="0" smtClean="0"/>
            </a:br>
            <a:r>
              <a:rPr lang="en-US" dirty="0" smtClean="0"/>
              <a:t>from </a:t>
            </a:r>
            <a:r>
              <a:rPr lang="en-US" dirty="0" smtClean="0"/>
              <a:t>every defilement of body and spirit, bringing holiness to completion </a:t>
            </a:r>
            <a:r>
              <a:rPr lang="en-US" dirty="0" smtClean="0"/>
              <a:t/>
            </a:r>
            <a:br>
              <a:rPr lang="en-US" dirty="0" smtClean="0"/>
            </a:br>
            <a:r>
              <a:rPr lang="en-US" dirty="0" smtClean="0"/>
              <a:t>in </a:t>
            </a:r>
            <a:r>
              <a:rPr lang="en-US" dirty="0" smtClean="0"/>
              <a:t>the fear of God.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Review</a:t>
            </a:r>
            <a:endParaRPr lang="en-US" b="1" u="sng" dirty="0"/>
          </a:p>
        </p:txBody>
      </p:sp>
      <p:sp>
        <p:nvSpPr>
          <p:cNvPr id="3" name="Content Placeholder 2"/>
          <p:cNvSpPr>
            <a:spLocks noGrp="1"/>
          </p:cNvSpPr>
          <p:nvPr>
            <p:ph idx="1"/>
          </p:nvPr>
        </p:nvSpPr>
        <p:spPr>
          <a:xfrm>
            <a:off x="457200" y="1600200"/>
            <a:ext cx="8534400" cy="4525963"/>
          </a:xfrm>
        </p:spPr>
        <p:txBody>
          <a:bodyPr/>
          <a:lstStyle/>
          <a:p>
            <a:r>
              <a:rPr lang="en-US" dirty="0" smtClean="0">
                <a:sym typeface="Wingdings" pitchFamily="2" charset="2"/>
              </a:rPr>
              <a:t>2 Cor 5 – 6:2</a:t>
            </a:r>
          </a:p>
          <a:p>
            <a:pPr lvl="1"/>
            <a:r>
              <a:rPr lang="en-US" dirty="0" smtClean="0">
                <a:sym typeface="Wingdings" pitchFamily="2" charset="2"/>
              </a:rPr>
              <a:t>Eternal Longing</a:t>
            </a:r>
          </a:p>
          <a:p>
            <a:pPr lvl="1"/>
            <a:r>
              <a:rPr lang="en-US" dirty="0" smtClean="0">
                <a:sym typeface="Wingdings" pitchFamily="2" charset="2"/>
              </a:rPr>
              <a:t>Ministry of Reconciliation</a:t>
            </a:r>
          </a:p>
          <a:p>
            <a:pPr lvl="1"/>
            <a:r>
              <a:rPr lang="en-US" dirty="0" smtClean="0">
                <a:sym typeface="Wingdings" pitchFamily="2" charset="2"/>
              </a:rPr>
              <a:t>Ambassadors</a:t>
            </a:r>
            <a:endParaRPr lang="en-US" dirty="0" smtClean="0">
              <a:solidFill>
                <a:srgbClr val="00B0F0"/>
              </a:solidFill>
              <a:sym typeface="Wingdings" pitchFamily="2" charset="2"/>
            </a:endParaRPr>
          </a:p>
          <a:p>
            <a:pPr lvl="1"/>
            <a:r>
              <a:rPr lang="en-US" dirty="0" smtClean="0">
                <a:sym typeface="Wingdings" pitchFamily="2" charset="2"/>
              </a:rPr>
              <a:t>Now is the time to respond rightly to God’s offer of reconciliation</a:t>
            </a:r>
          </a:p>
        </p:txBody>
      </p:sp>
    </p:spTree>
    <p:extLst>
      <p:ext uri="{BB962C8B-B14F-4D97-AF65-F5344CB8AC3E}">
        <p14:creationId xmlns:p14="http://schemas.microsoft.com/office/powerpoint/2010/main" xmlns="" val="19876333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6:3-10</a:t>
            </a:r>
            <a:endParaRPr lang="en-US" b="1" u="sng" dirty="0"/>
          </a:p>
        </p:txBody>
      </p:sp>
      <p:sp>
        <p:nvSpPr>
          <p:cNvPr id="3" name="Content Placeholder 2"/>
          <p:cNvSpPr>
            <a:spLocks noGrp="1"/>
          </p:cNvSpPr>
          <p:nvPr>
            <p:ph idx="1"/>
          </p:nvPr>
        </p:nvSpPr>
        <p:spPr>
          <a:xfrm>
            <a:off x="457200" y="1600200"/>
            <a:ext cx="8534400" cy="4525963"/>
          </a:xfrm>
        </p:spPr>
        <p:txBody>
          <a:bodyPr>
            <a:normAutofit/>
          </a:bodyPr>
          <a:lstStyle/>
          <a:p>
            <a:r>
              <a:rPr lang="en-US" dirty="0"/>
              <a:t>Picks up </a:t>
            </a:r>
            <a:r>
              <a:rPr lang="en-US" dirty="0" smtClean="0"/>
              <a:t>from 2 </a:t>
            </a:r>
            <a:r>
              <a:rPr lang="en-US" dirty="0"/>
              <a:t>Cor 5:12</a:t>
            </a:r>
          </a:p>
          <a:p>
            <a:pPr marL="457200" lvl="1" indent="0">
              <a:buNone/>
            </a:pPr>
            <a:r>
              <a:rPr lang="en-US" dirty="0"/>
              <a:t>We are not commending ourselves to you again but giving you cause to boast about us, so that you may be able to answer those who boast about outward appearance and not about what is in the heart.</a:t>
            </a:r>
          </a:p>
          <a:p>
            <a:pPr lvl="1"/>
            <a:endParaRPr lang="en-US" dirty="0" smtClean="0">
              <a:sym typeface="Wingdings" pitchFamily="2" charset="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6:3-10</a:t>
            </a:r>
            <a:endParaRPr lang="en-US" b="1" u="sng" dirty="0"/>
          </a:p>
        </p:txBody>
      </p:sp>
      <p:sp>
        <p:nvSpPr>
          <p:cNvPr id="3" name="Content Placeholder 2"/>
          <p:cNvSpPr>
            <a:spLocks noGrp="1"/>
          </p:cNvSpPr>
          <p:nvPr>
            <p:ph idx="1"/>
          </p:nvPr>
        </p:nvSpPr>
        <p:spPr>
          <a:xfrm>
            <a:off x="457200" y="1600200"/>
            <a:ext cx="8534400" cy="4525963"/>
          </a:xfrm>
        </p:spPr>
        <p:txBody>
          <a:bodyPr>
            <a:normAutofit/>
          </a:bodyPr>
          <a:lstStyle/>
          <a:p>
            <a:r>
              <a:rPr lang="en-US" dirty="0"/>
              <a:t>Picks up </a:t>
            </a:r>
            <a:r>
              <a:rPr lang="en-US" dirty="0" smtClean="0"/>
              <a:t>from 2 </a:t>
            </a:r>
            <a:r>
              <a:rPr lang="en-US" dirty="0"/>
              <a:t>Cor 5:12</a:t>
            </a:r>
          </a:p>
          <a:p>
            <a:pPr marL="457200" lvl="1" indent="0">
              <a:buNone/>
            </a:pPr>
            <a:r>
              <a:rPr lang="en-US" dirty="0"/>
              <a:t>We are not commending ourselves to you again but giving you cause to boast about us, so that you may be able to answer those who boast about outward appearance and not about what is in the heart.</a:t>
            </a:r>
          </a:p>
          <a:p>
            <a:r>
              <a:rPr lang="en-US" dirty="0" smtClean="0"/>
              <a:t>Relationship to 6:1-2</a:t>
            </a:r>
          </a:p>
          <a:p>
            <a:pPr lvl="1"/>
            <a:endParaRPr lang="en-US" dirty="0" smtClean="0">
              <a:sym typeface="Wingdings" pitchFamily="2" charset="2"/>
            </a:endParaRPr>
          </a:p>
        </p:txBody>
      </p:sp>
    </p:spTree>
    <p:extLst>
      <p:ext uri="{BB962C8B-B14F-4D97-AF65-F5344CB8AC3E}">
        <p14:creationId xmlns:p14="http://schemas.microsoft.com/office/powerpoint/2010/main" xmlns="" val="17283726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6:3-10</a:t>
            </a:r>
            <a:endParaRPr lang="en-US" b="1" u="sng" dirty="0"/>
          </a:p>
        </p:txBody>
      </p:sp>
      <p:sp>
        <p:nvSpPr>
          <p:cNvPr id="3" name="Content Placeholder 2"/>
          <p:cNvSpPr>
            <a:spLocks noGrp="1"/>
          </p:cNvSpPr>
          <p:nvPr>
            <p:ph idx="1"/>
          </p:nvPr>
        </p:nvSpPr>
        <p:spPr>
          <a:xfrm>
            <a:off x="457200" y="1600200"/>
            <a:ext cx="8534400" cy="4525963"/>
          </a:xfrm>
        </p:spPr>
        <p:txBody>
          <a:bodyPr>
            <a:normAutofit/>
          </a:bodyPr>
          <a:lstStyle/>
          <a:p>
            <a:pPr marL="0" indent="0">
              <a:buNone/>
              <a:tabLst>
                <a:tab pos="466725" algn="l"/>
              </a:tabLst>
            </a:pPr>
            <a:r>
              <a:rPr lang="en-US" dirty="0" smtClean="0"/>
              <a:t>	Circumstances</a:t>
            </a:r>
          </a:p>
          <a:p>
            <a:pPr marL="0" indent="0">
              <a:buNone/>
              <a:tabLst>
                <a:tab pos="466725" algn="l"/>
              </a:tabLst>
            </a:pPr>
            <a:r>
              <a:rPr lang="en-US" dirty="0" smtClean="0"/>
              <a:t>	Means				…of ministry</a:t>
            </a:r>
          </a:p>
          <a:p>
            <a:pPr marL="0" indent="0">
              <a:buNone/>
              <a:tabLst>
                <a:tab pos="466725" algn="l"/>
              </a:tabLst>
            </a:pPr>
            <a:r>
              <a:rPr lang="en-US" dirty="0" smtClean="0"/>
              <a:t>	Perceptions</a:t>
            </a:r>
            <a:endParaRPr lang="en-US" dirty="0"/>
          </a:p>
        </p:txBody>
      </p:sp>
      <p:sp>
        <p:nvSpPr>
          <p:cNvPr id="4" name="Right Brace 3"/>
          <p:cNvSpPr/>
          <p:nvPr/>
        </p:nvSpPr>
        <p:spPr>
          <a:xfrm>
            <a:off x="4038600" y="1752600"/>
            <a:ext cx="762000" cy="1524000"/>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xmlns="" val="40030774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1051</TotalTime>
  <Words>2361</Words>
  <Application>Microsoft Office PowerPoint</Application>
  <PresentationFormat>On-screen Show (4:3)</PresentationFormat>
  <Paragraphs>433</Paragraphs>
  <Slides>58</Slides>
  <Notes>53</Notes>
  <HiddenSlides>0</HiddenSlides>
  <MMClips>0</MMClips>
  <ScaleCrop>false</ScaleCrop>
  <HeadingPairs>
    <vt:vector size="4" baseType="variant">
      <vt:variant>
        <vt:lpstr>Theme</vt:lpstr>
      </vt:variant>
      <vt:variant>
        <vt:i4>1</vt:i4>
      </vt:variant>
      <vt:variant>
        <vt:lpstr>Slide Titles</vt:lpstr>
      </vt:variant>
      <vt:variant>
        <vt:i4>58</vt:i4>
      </vt:variant>
    </vt:vector>
  </HeadingPairs>
  <TitlesOfParts>
    <vt:vector size="59" baseType="lpstr">
      <vt:lpstr>Office Theme</vt:lpstr>
      <vt:lpstr>Gospel-Centered Ministry  Week 6  2 Corinthians 6:3-7:16</vt:lpstr>
      <vt:lpstr>Slide 2</vt:lpstr>
      <vt:lpstr>Today’s passage in context</vt:lpstr>
      <vt:lpstr>Game Plan</vt:lpstr>
      <vt:lpstr>Review</vt:lpstr>
      <vt:lpstr>Review</vt:lpstr>
      <vt:lpstr>6:3-10</vt:lpstr>
      <vt:lpstr>6:3-10</vt:lpstr>
      <vt:lpstr>6:3-10</vt:lpstr>
      <vt:lpstr>6:3-10</vt:lpstr>
      <vt:lpstr>6:3-10</vt:lpstr>
      <vt:lpstr>6:3-10</vt:lpstr>
      <vt:lpstr>6:3-10</vt:lpstr>
      <vt:lpstr>6:3-10</vt:lpstr>
      <vt:lpstr>6:3-10</vt:lpstr>
      <vt:lpstr>6:3-10</vt:lpstr>
      <vt:lpstr>6:3-10</vt:lpstr>
      <vt:lpstr>6:3-10</vt:lpstr>
      <vt:lpstr>6:11-7:4</vt:lpstr>
      <vt:lpstr>6:11-13</vt:lpstr>
      <vt:lpstr>6:11-13</vt:lpstr>
      <vt:lpstr>6:11-13</vt:lpstr>
      <vt:lpstr>6:14-7:1</vt:lpstr>
      <vt:lpstr>7:2-4</vt:lpstr>
      <vt:lpstr>7:2-4</vt:lpstr>
      <vt:lpstr>7:2-4</vt:lpstr>
      <vt:lpstr>7:2-4</vt:lpstr>
      <vt:lpstr>Today’s passage in context</vt:lpstr>
      <vt:lpstr>Spring 54 – Timothy to Corinth, then travels back to Paul in Ephesus</vt:lpstr>
      <vt:lpstr>Mid 54 – bad news received; Paul makes “sorrowful” visit to Corinth (2 Cor 2:1) </vt:lpstr>
      <vt:lpstr>Mid 54 – short visit (doesn’t go well);  Paul back to Ephesus</vt:lpstr>
      <vt:lpstr>Mid 54 – Paul writes “sorrowful letter” (2 Cor 2:3-4); delivered by Titus </vt:lpstr>
      <vt:lpstr>Mid 54 – new game plan (2 Cor. 1:15-16)</vt:lpstr>
      <vt:lpstr>Late 54/Early 55 – riot in Eph.; Paul to Troas then Macedonia (Acts 20:1-6; 2 Cor. 2:12-13)</vt:lpstr>
      <vt:lpstr>55(?) – Good report from Titus (7:5-16); Paul writes 2 Corinthians</vt:lpstr>
      <vt:lpstr>56(?) – Visits Corinth; writes Romans</vt:lpstr>
      <vt:lpstr>2 Cor</vt:lpstr>
      <vt:lpstr>2 Cor</vt:lpstr>
      <vt:lpstr>7:5-16</vt:lpstr>
      <vt:lpstr>7:5-16</vt:lpstr>
      <vt:lpstr>7:5-16</vt:lpstr>
      <vt:lpstr>John Chrysostom</vt:lpstr>
      <vt:lpstr>7:5-16</vt:lpstr>
      <vt:lpstr>7:5-16</vt:lpstr>
      <vt:lpstr>6:11-7:4</vt:lpstr>
      <vt:lpstr>6:11-7:4</vt:lpstr>
      <vt:lpstr>6:14-7:1</vt:lpstr>
      <vt:lpstr>6:14-16</vt:lpstr>
      <vt:lpstr>6:14-16</vt:lpstr>
      <vt:lpstr>6:16</vt:lpstr>
      <vt:lpstr>6:16</vt:lpstr>
      <vt:lpstr>6:16-18</vt:lpstr>
      <vt:lpstr>6:16-18</vt:lpstr>
      <vt:lpstr>6:16-18</vt:lpstr>
      <vt:lpstr>6:16-18</vt:lpstr>
      <vt:lpstr>6:16-18</vt:lpstr>
      <vt:lpstr>6:16-18</vt:lpstr>
      <vt:lpstr>7:1</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Hutch</dc:creator>
  <cp:lastModifiedBy>Hutch</cp:lastModifiedBy>
  <cp:revision>311</cp:revision>
  <dcterms:created xsi:type="dcterms:W3CDTF">2015-09-27T03:42:04Z</dcterms:created>
  <dcterms:modified xsi:type="dcterms:W3CDTF">2015-10-25T07:45:59Z</dcterms:modified>
</cp:coreProperties>
</file>