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Shape 132"/>
          <p:cNvSpPr/>
          <p:nvPr>
            <p:ph type="sldImg"/>
          </p:nvPr>
        </p:nvSpPr>
        <p:spPr>
          <a:prstGeom prst="rect">
            <a:avLst/>
          </a:prstGeom>
        </p:spPr>
        <p:txBody>
          <a:bodyPr/>
          <a:lstStyle/>
          <a:p>
            <a:pPr/>
          </a:p>
        </p:txBody>
      </p:sp>
      <p:sp>
        <p:nvSpPr>
          <p:cNvPr id="133" name="Shape 133"/>
          <p:cNvSpPr/>
          <p:nvPr>
            <p:ph type="body" sz="quarter" idx="1"/>
          </p:nvPr>
        </p:nvSpPr>
        <p:spPr>
          <a:prstGeom prst="rect">
            <a:avLst/>
          </a:prstGeom>
        </p:spPr>
        <p:txBody>
          <a:bodyPr/>
          <a:lstStyle>
            <a:lvl1pPr marL="228600" indent="-228600">
              <a:buSzPct val="100000"/>
              <a:buChar char="•"/>
            </a:lvl1pPr>
          </a:lstStyle>
          <a:p>
            <a:pPr/>
            <a:r>
              <a:t>1 Cor 6:19-20 “purchase price” or bride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Shape 173"/>
          <p:cNvSpPr/>
          <p:nvPr>
            <p:ph type="sldImg"/>
          </p:nvPr>
        </p:nvSpPr>
        <p:spPr>
          <a:prstGeom prst="rect">
            <a:avLst/>
          </a:prstGeom>
        </p:spPr>
        <p:txBody>
          <a:bodyPr/>
          <a:lstStyle/>
          <a:p>
            <a:pPr/>
          </a:p>
        </p:txBody>
      </p:sp>
      <p:sp>
        <p:nvSpPr>
          <p:cNvPr id="174" name="Shape 174"/>
          <p:cNvSpPr/>
          <p:nvPr>
            <p:ph type="body" sz="quarter" idx="1"/>
          </p:nvPr>
        </p:nvSpPr>
        <p:spPr>
          <a:prstGeom prst="rect">
            <a:avLst/>
          </a:prstGeom>
        </p:spPr>
        <p:txBody>
          <a:bodyPr/>
          <a:lstStyle/>
          <a:p>
            <a:pPr marL="228600" indent="-228600">
              <a:buSzPct val="100000"/>
              <a:buChar char="•"/>
            </a:pPr>
            <a:r>
              <a:t>Removal of Holy Spirit — retrains “mystery of lawlessness 2 Thessalonians 2:7</a:t>
            </a:r>
          </a:p>
          <a:p>
            <a:pPr lvl="1" marL="457200" indent="-228600">
              <a:buSzPct val="100000"/>
              <a:buChar char="•"/>
            </a:pPr>
            <a:r>
              <a:t>The Holy Spirit convicts the world of sin and restrains eval John 16:8-11</a:t>
            </a:r>
          </a:p>
          <a:p>
            <a:pPr marL="228600" indent="-228600">
              <a:buSzPct val="100000"/>
              <a:buChar char="•"/>
            </a:pPr>
            <a:r>
              <a:t>Parables of Matthew 13 describe characteristics of Church Age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Shape 191"/>
          <p:cNvSpPr/>
          <p:nvPr>
            <p:ph type="sldImg"/>
          </p:nvPr>
        </p:nvSpPr>
        <p:spPr>
          <a:prstGeom prst="rect">
            <a:avLst/>
          </a:prstGeom>
        </p:spPr>
        <p:txBody>
          <a:bodyPr/>
          <a:lstStyle/>
          <a:p>
            <a:pPr/>
          </a:p>
        </p:txBody>
      </p:sp>
      <p:sp>
        <p:nvSpPr>
          <p:cNvPr id="192" name="Shape 192"/>
          <p:cNvSpPr/>
          <p:nvPr>
            <p:ph type="body" sz="quarter" idx="1"/>
          </p:nvPr>
        </p:nvSpPr>
        <p:spPr>
          <a:prstGeom prst="rect">
            <a:avLst/>
          </a:prstGeom>
        </p:spPr>
        <p:txBody>
          <a:bodyPr/>
          <a:lstStyle>
            <a:lvl1pPr marL="228600" indent="-228600">
              <a:buSzPct val="100000"/>
              <a:buChar char="•"/>
            </a:lvl1pPr>
          </a:lstStyle>
          <a:p>
            <a:pPr/>
            <a:r>
              <a:t>Parallel with progression of Matthew 13? Perl -&gt; Phila, Dragnet -&gt; Laodicea</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3" name="Shape 283"/>
          <p:cNvSpPr/>
          <p:nvPr>
            <p:ph type="sldImg"/>
          </p:nvPr>
        </p:nvSpPr>
        <p:spPr>
          <a:prstGeom prst="rect">
            <a:avLst/>
          </a:prstGeom>
        </p:spPr>
        <p:txBody>
          <a:bodyPr/>
          <a:lstStyle/>
          <a:p>
            <a:pPr/>
          </a:p>
        </p:txBody>
      </p:sp>
      <p:sp>
        <p:nvSpPr>
          <p:cNvPr id="284" name="Shape 284"/>
          <p:cNvSpPr/>
          <p:nvPr>
            <p:ph type="body" sz="quarter" idx="1"/>
          </p:nvPr>
        </p:nvSpPr>
        <p:spPr>
          <a:prstGeom prst="rect">
            <a:avLst/>
          </a:prstGeom>
        </p:spPr>
        <p:txBody>
          <a:bodyPr/>
          <a:lstStyle/>
          <a:p>
            <a:pPr marL="228600" indent="-228600">
              <a:buSzPct val="100000"/>
              <a:buChar char="•"/>
            </a:pPr>
            <a:r>
              <a:t>Eusibeus records Papias commenting on the careful transcription of Mark who wrote for Peter.</a:t>
            </a:r>
          </a:p>
          <a:p>
            <a:p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7" name="Shape 377"/>
          <p:cNvSpPr/>
          <p:nvPr>
            <p:ph type="sldImg"/>
          </p:nvPr>
        </p:nvSpPr>
        <p:spPr>
          <a:prstGeom prst="rect">
            <a:avLst/>
          </a:prstGeom>
        </p:spPr>
        <p:txBody>
          <a:bodyPr/>
          <a:lstStyle/>
          <a:p>
            <a:pPr/>
          </a:p>
        </p:txBody>
      </p:sp>
      <p:sp>
        <p:nvSpPr>
          <p:cNvPr id="378" name="Shape 378"/>
          <p:cNvSpPr/>
          <p:nvPr>
            <p:ph type="body" sz="quarter" idx="1"/>
          </p:nvPr>
        </p:nvSpPr>
        <p:spPr>
          <a:prstGeom prst="rect">
            <a:avLst/>
          </a:prstGeom>
        </p:spPr>
        <p:txBody>
          <a:bodyPr/>
          <a:lstStyle/>
          <a:p>
            <a:pPr marL="228600" indent="-228600">
              <a:buSzPct val="100000"/>
              <a:buChar char="•"/>
            </a:pPr>
            <a:r>
              <a:t>Haggai prophecy 520 BC — 18 years after return from Exile — 70 years old man longing to see the his nation rise from the ashes and reclaim their rightful place among the nations.</a:t>
            </a:r>
          </a:p>
          <a:p>
            <a:pPr marL="228600" indent="-228600">
              <a:buSzPct val="100000"/>
              <a:buChar char="•"/>
            </a:pPr>
            <a:r>
              <a:t>Habakkuk — not long (decades) before Babylonian siege in 586 BC</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2" name="Shape 382"/>
          <p:cNvSpPr/>
          <p:nvPr>
            <p:ph type="sldImg"/>
          </p:nvPr>
        </p:nvSpPr>
        <p:spPr>
          <a:prstGeom prst="rect">
            <a:avLst/>
          </a:prstGeom>
        </p:spPr>
        <p:txBody>
          <a:bodyPr/>
          <a:lstStyle/>
          <a:p>
            <a:pPr/>
          </a:p>
        </p:txBody>
      </p:sp>
      <p:sp>
        <p:nvSpPr>
          <p:cNvPr id="383" name="Shape 383"/>
          <p:cNvSpPr/>
          <p:nvPr>
            <p:ph type="body" sz="quarter" idx="1"/>
          </p:nvPr>
        </p:nvSpPr>
        <p:spPr>
          <a:prstGeom prst="rect">
            <a:avLst/>
          </a:prstGeom>
        </p:spPr>
        <p:txBody>
          <a:bodyPr/>
          <a:lstStyle>
            <a:lvl1pPr marL="228600" indent="-228600">
              <a:buSzPct val="100000"/>
              <a:buChar char="•"/>
            </a:lvl1pPr>
          </a:lstStyle>
          <a:p>
            <a:pPr/>
            <a:r>
              <a:t>The Pale horse was given authority over 1/4 of the earth (Rev 6:8)</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ClrTx/>
              <a:buSzTx/>
              <a:buNone/>
              <a:defRPr sz="3700">
                <a:latin typeface="Times"/>
                <a:ea typeface="Times"/>
                <a:cs typeface="Times"/>
                <a:sym typeface="Times"/>
              </a:defRPr>
            </a:lvl1pPr>
            <a:lvl2pPr marL="0" indent="0" algn="ctr">
              <a:spcBef>
                <a:spcPts val="0"/>
              </a:spcBef>
              <a:buClrTx/>
              <a:buSzTx/>
              <a:buNone/>
              <a:defRPr sz="3700">
                <a:latin typeface="Times"/>
                <a:ea typeface="Times"/>
                <a:cs typeface="Times"/>
                <a:sym typeface="Times"/>
              </a:defRPr>
            </a:lvl2pPr>
            <a:lvl3pPr marL="0" indent="0" algn="ctr">
              <a:spcBef>
                <a:spcPts val="0"/>
              </a:spcBef>
              <a:buClrTx/>
              <a:buSzTx/>
              <a:buNone/>
              <a:defRPr sz="3700">
                <a:latin typeface="Times"/>
                <a:ea typeface="Times"/>
                <a:cs typeface="Times"/>
                <a:sym typeface="Times"/>
              </a:defRPr>
            </a:lvl3pPr>
            <a:lvl4pPr marL="0" indent="0" algn="ctr">
              <a:spcBef>
                <a:spcPts val="0"/>
              </a:spcBef>
              <a:buClrTx/>
              <a:buSzTx/>
              <a:buNone/>
              <a:defRPr sz="3700">
                <a:latin typeface="Times"/>
                <a:ea typeface="Times"/>
                <a:cs typeface="Times"/>
                <a:sym typeface="Times"/>
              </a:defRPr>
            </a:lvl4pPr>
            <a:lvl5pPr marL="0" indent="0" algn="ctr">
              <a:spcBef>
                <a:spcPts val="0"/>
              </a:spcBef>
              <a:buClrTx/>
              <a:buSzTx/>
              <a:buNone/>
              <a:defRPr sz="37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9900"/>
          </a:xfrm>
          <a:prstGeom prst="rect">
            <a:avLst/>
          </a:prstGeom>
        </p:spPr>
        <p:txBody>
          <a:bodyPr anchor="t">
            <a:spAutoFit/>
          </a:bodyPr>
          <a:lstStyle>
            <a:lvl1pPr marL="0" indent="0" algn="ctr">
              <a:spcBef>
                <a:spcPts val="0"/>
              </a:spcBef>
              <a:buClrTx/>
              <a:buSzTx/>
              <a:buNone/>
              <a:defRPr i="1" sz="2400">
                <a:latin typeface="Times"/>
                <a:ea typeface="Times"/>
                <a:cs typeface="Times"/>
                <a:sym typeface="Times"/>
              </a:defRPr>
            </a:lvl1pPr>
          </a:lstStyle>
          <a:p>
            <a:pPr/>
            <a:r>
              <a:t>–Johnny Appleseed</a:t>
            </a:r>
          </a:p>
        </p:txBody>
      </p:sp>
      <p:sp>
        <p:nvSpPr>
          <p:cNvPr id="94" name="“Type a quote here.”"/>
          <p:cNvSpPr txBox="1"/>
          <p:nvPr>
            <p:ph type="body" sz="quarter" idx="14"/>
          </p:nvPr>
        </p:nvSpPr>
        <p:spPr>
          <a:xfrm>
            <a:off x="1270000" y="4295986"/>
            <a:ext cx="10464800" cy="635001"/>
          </a:xfrm>
          <a:prstGeom prst="rect">
            <a:avLst/>
          </a:prstGeom>
        </p:spPr>
        <p:txBody>
          <a:bodyPr>
            <a:spAutoFit/>
          </a:bodyPr>
          <a:lstStyle>
            <a:lvl1pPr marL="0" indent="0" algn="ctr">
              <a:spcBef>
                <a:spcPts val="0"/>
              </a:spcBef>
              <a:buClrTx/>
              <a:buSzTx/>
              <a:buNone/>
              <a:defRPr sz="3400">
                <a:latin typeface="Times"/>
                <a:ea typeface="Times"/>
                <a:cs typeface="Times"/>
                <a:sym typeface="Times"/>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19250" y="673100"/>
            <a:ext cx="9758016"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ClrTx/>
              <a:buSzTx/>
              <a:buNone/>
              <a:defRPr sz="3700">
                <a:latin typeface="Times"/>
                <a:ea typeface="Times"/>
                <a:cs typeface="Times"/>
                <a:sym typeface="Times"/>
              </a:defRPr>
            </a:lvl1pPr>
            <a:lvl2pPr marL="0" indent="0" algn="ctr">
              <a:spcBef>
                <a:spcPts val="0"/>
              </a:spcBef>
              <a:buClrTx/>
              <a:buSzTx/>
              <a:buNone/>
              <a:defRPr sz="3700">
                <a:latin typeface="Times"/>
                <a:ea typeface="Times"/>
                <a:cs typeface="Times"/>
                <a:sym typeface="Times"/>
              </a:defRPr>
            </a:lvl2pPr>
            <a:lvl3pPr marL="0" indent="0" algn="ctr">
              <a:spcBef>
                <a:spcPts val="0"/>
              </a:spcBef>
              <a:buClrTx/>
              <a:buSzTx/>
              <a:buNone/>
              <a:defRPr sz="3700">
                <a:latin typeface="Times"/>
                <a:ea typeface="Times"/>
                <a:cs typeface="Times"/>
                <a:sym typeface="Times"/>
              </a:defRPr>
            </a:lvl3pPr>
            <a:lvl4pPr marL="0" indent="0" algn="ctr">
              <a:spcBef>
                <a:spcPts val="0"/>
              </a:spcBef>
              <a:buClrTx/>
              <a:buSzTx/>
              <a:buNone/>
              <a:defRPr sz="3700">
                <a:latin typeface="Times"/>
                <a:ea typeface="Times"/>
                <a:cs typeface="Times"/>
                <a:sym typeface="Times"/>
              </a:defRPr>
            </a:lvl4pPr>
            <a:lvl5pPr marL="0" indent="0" algn="ctr">
              <a:spcBef>
                <a:spcPts val="0"/>
              </a:spcBef>
              <a:buClrTx/>
              <a:buSzTx/>
              <a:buNone/>
              <a:defRPr sz="37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8919"/>
            <a:ext cx="5334001" cy="82169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ClrTx/>
              <a:buSzTx/>
              <a:buNone/>
              <a:defRPr sz="3700">
                <a:latin typeface="Times"/>
                <a:ea typeface="Times"/>
                <a:cs typeface="Times"/>
                <a:sym typeface="Times"/>
              </a:defRPr>
            </a:lvl1pPr>
            <a:lvl2pPr marL="0" indent="0" algn="ctr">
              <a:spcBef>
                <a:spcPts val="0"/>
              </a:spcBef>
              <a:buClrTx/>
              <a:buSzTx/>
              <a:buNone/>
              <a:defRPr sz="3700">
                <a:latin typeface="Times"/>
                <a:ea typeface="Times"/>
                <a:cs typeface="Times"/>
                <a:sym typeface="Times"/>
              </a:defRPr>
            </a:lvl2pPr>
            <a:lvl3pPr marL="0" indent="0" algn="ctr">
              <a:spcBef>
                <a:spcPts val="0"/>
              </a:spcBef>
              <a:buClrTx/>
              <a:buSzTx/>
              <a:buNone/>
              <a:defRPr sz="3700">
                <a:latin typeface="Times"/>
                <a:ea typeface="Times"/>
                <a:cs typeface="Times"/>
                <a:sym typeface="Times"/>
              </a:defRPr>
            </a:lvl3pPr>
            <a:lvl4pPr marL="0" indent="0" algn="ctr">
              <a:spcBef>
                <a:spcPts val="0"/>
              </a:spcBef>
              <a:buClrTx/>
              <a:buSzTx/>
              <a:buNone/>
              <a:defRPr sz="3700">
                <a:latin typeface="Times"/>
                <a:ea typeface="Times"/>
                <a:cs typeface="Times"/>
                <a:sym typeface="Times"/>
              </a:defRPr>
            </a:lvl4pPr>
            <a:lvl5pPr marL="0" indent="0" algn="ctr">
              <a:spcBef>
                <a:spcPts val="0"/>
              </a:spcBef>
              <a:buClrTx/>
              <a:buSzTx/>
              <a:buNone/>
              <a:defRPr sz="37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defRPr>
                <a:latin typeface="Times"/>
                <a:ea typeface="Times"/>
                <a:cs typeface="Times"/>
                <a:sym typeface="Times"/>
              </a:defRPr>
            </a:lvl1pPr>
            <a:lvl2pPr>
              <a:buClrTx/>
              <a:defRPr>
                <a:latin typeface="Times"/>
                <a:ea typeface="Times"/>
                <a:cs typeface="Times"/>
                <a:sym typeface="Times"/>
              </a:defRPr>
            </a:lvl2pPr>
            <a:lvl3pPr>
              <a:buClrTx/>
              <a:defRPr>
                <a:latin typeface="Times"/>
                <a:ea typeface="Times"/>
                <a:cs typeface="Times"/>
                <a:sym typeface="Times"/>
              </a:defRPr>
            </a:lvl3pPr>
            <a:lvl4pPr>
              <a:buClrTx/>
              <a:defRPr>
                <a:latin typeface="Times"/>
                <a:ea typeface="Times"/>
                <a:cs typeface="Times"/>
                <a:sym typeface="Times"/>
              </a:defRPr>
            </a:lvl4pPr>
            <a:lvl5pPr>
              <a:buClrTx/>
              <a:defRPr>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buClrTx/>
              <a:defRPr sz="2800">
                <a:latin typeface="Times"/>
                <a:ea typeface="Times"/>
                <a:cs typeface="Times"/>
                <a:sym typeface="Times"/>
              </a:defRPr>
            </a:lvl1pPr>
            <a:lvl2pPr marL="685800" indent="-342900">
              <a:spcBef>
                <a:spcPts val="3200"/>
              </a:spcBef>
              <a:buClrTx/>
              <a:defRPr sz="2800">
                <a:latin typeface="Times"/>
                <a:ea typeface="Times"/>
                <a:cs typeface="Times"/>
                <a:sym typeface="Times"/>
              </a:defRPr>
            </a:lvl2pPr>
            <a:lvl3pPr marL="1028700" indent="-342900">
              <a:spcBef>
                <a:spcPts val="3200"/>
              </a:spcBef>
              <a:buClrTx/>
              <a:defRPr sz="2800">
                <a:latin typeface="Times"/>
                <a:ea typeface="Times"/>
                <a:cs typeface="Times"/>
                <a:sym typeface="Times"/>
              </a:defRPr>
            </a:lvl3pPr>
            <a:lvl4pPr marL="1371600" indent="-342900">
              <a:spcBef>
                <a:spcPts val="3200"/>
              </a:spcBef>
              <a:buClrTx/>
              <a:defRPr sz="2800">
                <a:latin typeface="Times"/>
                <a:ea typeface="Times"/>
                <a:cs typeface="Times"/>
                <a:sym typeface="Times"/>
              </a:defRPr>
            </a:lvl4pPr>
            <a:lvl5pPr marL="1714500" indent="-342900">
              <a:spcBef>
                <a:spcPts val="3200"/>
              </a:spcBef>
              <a:buClrTx/>
              <a:defRPr sz="2800">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lvl1pPr>
              <a:buClrTx/>
              <a:defRPr>
                <a:latin typeface="Times"/>
                <a:ea typeface="Times"/>
                <a:cs typeface="Times"/>
                <a:sym typeface="Times"/>
              </a:defRPr>
            </a:lvl1pPr>
            <a:lvl2pPr>
              <a:buClrTx/>
              <a:defRPr>
                <a:latin typeface="Times"/>
                <a:ea typeface="Times"/>
                <a:cs typeface="Times"/>
                <a:sym typeface="Times"/>
              </a:defRPr>
            </a:lvl2pPr>
            <a:lvl3pPr>
              <a:buClrTx/>
              <a:defRPr>
                <a:latin typeface="Times"/>
                <a:ea typeface="Times"/>
                <a:cs typeface="Times"/>
                <a:sym typeface="Times"/>
              </a:defRPr>
            </a:lvl3pPr>
            <a:lvl4pPr>
              <a:buClrTx/>
              <a:defRPr>
                <a:latin typeface="Times"/>
                <a:ea typeface="Times"/>
                <a:cs typeface="Times"/>
                <a:sym typeface="Times"/>
              </a:defRPr>
            </a:lvl4pPr>
            <a:lvl5pPr>
              <a:buClrTx/>
              <a:defRPr>
                <a:latin typeface="Times"/>
                <a:ea typeface="Times"/>
                <a:cs typeface="Times"/>
                <a:sym typeface="Times"/>
              </a:defRPr>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31000" y="4965700"/>
            <a:ext cx="5334000" cy="3898900"/>
          </a:xfrm>
          <a:prstGeom prst="rect">
            <a:avLst/>
          </a:prstGeom>
        </p:spPr>
        <p:txBody>
          <a:bodyPr lIns="91439" tIns="45719" rIns="91439" bIns="45719" anchor="t">
            <a:noAutofit/>
          </a:bodyPr>
          <a:lstStyle/>
          <a:p>
            <a:pPr/>
          </a:p>
        </p:txBody>
      </p:sp>
      <p:sp>
        <p:nvSpPr>
          <p:cNvPr id="84" name="Image"/>
          <p:cNvSpPr/>
          <p:nvPr>
            <p:ph type="pic" sz="quarter" idx="14"/>
          </p:nvPr>
        </p:nvSpPr>
        <p:spPr>
          <a:xfrm>
            <a:off x="6731000" y="635000"/>
            <a:ext cx="5334000" cy="3898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635000"/>
            <a:ext cx="5334000" cy="8229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1pPr>
      <a:lvl2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2pPr>
      <a:lvl3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3pPr>
      <a:lvl4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4pPr>
      <a:lvl5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5pPr>
      <a:lvl6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6pPr>
      <a:lvl7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7pPr>
      <a:lvl8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8pPr>
      <a:lvl9pPr marL="0" marR="0" indent="0" algn="ctr" defTabSz="58420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Times"/>
          <a:ea typeface="Times"/>
          <a:cs typeface="Times"/>
          <a:sym typeface="Times"/>
        </a:defRPr>
      </a:lvl9pPr>
    </p:titleStyle>
    <p:bodyStyle>
      <a:lvl1pPr marL="444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
          <a:srgbClr val="FFFFFF"/>
        </a:buClr>
        <a:buSzPct val="145000"/>
        <a:buFontTx/>
        <a:buChar char="•"/>
        <a:tabLst/>
        <a:defRPr b="0" baseline="0" cap="none" i="0" spc="0" strike="noStrike" sz="3200" u="none">
          <a:ln>
            <a:noFill/>
          </a:ln>
          <a:solidFill>
            <a:srgbClr val="FFFFFF"/>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he Rapture"/>
          <p:cNvSpPr txBox="1"/>
          <p:nvPr>
            <p:ph type="ctrTitle"/>
          </p:nvPr>
        </p:nvSpPr>
        <p:spPr>
          <a:prstGeom prst="rect">
            <a:avLst/>
          </a:prstGeom>
        </p:spPr>
        <p:txBody>
          <a:bodyPr/>
          <a:lstStyle/>
          <a:p>
            <a:pPr/>
            <a:r>
              <a:t>The Rapture</a:t>
            </a:r>
          </a:p>
        </p:txBody>
      </p:sp>
      <p:sp>
        <p:nvSpPr>
          <p:cNvPr id="120" name="W. Cochran…"/>
          <p:cNvSpPr txBox="1"/>
          <p:nvPr>
            <p:ph type="subTitle" sz="quarter" idx="1"/>
          </p:nvPr>
        </p:nvSpPr>
        <p:spPr>
          <a:prstGeom prst="rect">
            <a:avLst/>
          </a:prstGeom>
        </p:spPr>
        <p:txBody>
          <a:bodyPr/>
          <a:lstStyle/>
          <a:p>
            <a:pPr/>
            <a:r>
              <a:t>W. Cochran</a:t>
            </a:r>
          </a:p>
          <a:p>
            <a:pPr>
              <a:defRPr sz="2800">
                <a:latin typeface="Menlo"/>
                <a:ea typeface="Menlo"/>
                <a:cs typeface="Menlo"/>
                <a:sym typeface="Menlo"/>
              </a:defRPr>
            </a:pPr>
            <a:r>
              <a:t>wayne.cochran@gmail.com</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Seven Churches…"/>
          <p:cNvSpPr txBox="1"/>
          <p:nvPr>
            <p:ph type="title"/>
          </p:nvPr>
        </p:nvSpPr>
        <p:spPr>
          <a:prstGeom prst="rect">
            <a:avLst/>
          </a:prstGeom>
        </p:spPr>
        <p:txBody>
          <a:bodyPr/>
          <a:lstStyle/>
          <a:p>
            <a:pPr defTabSz="490727">
              <a:defRPr sz="6719"/>
            </a:pPr>
            <a:r>
              <a:t>Seven Churches</a:t>
            </a:r>
          </a:p>
          <a:p>
            <a:pPr defTabSz="490727">
              <a:defRPr sz="6719"/>
            </a:pPr>
            <a:r>
              <a:t>Revelation 2,3</a:t>
            </a:r>
          </a:p>
        </p:txBody>
      </p:sp>
      <p:graphicFrame>
        <p:nvGraphicFramePr>
          <p:cNvPr id="189" name="Table"/>
          <p:cNvGraphicFramePr/>
          <p:nvPr/>
        </p:nvGraphicFramePr>
        <p:xfrm>
          <a:off x="1030961" y="2603500"/>
          <a:ext cx="11099801" cy="6286500"/>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2521299"/>
                <a:gridCol w="2793286"/>
                <a:gridCol w="2755887"/>
                <a:gridCol w="2872403"/>
              </a:tblGrid>
              <a:tr h="784225">
                <a:tc>
                  <a:txBody>
                    <a:bodyPr/>
                    <a:lstStyle/>
                    <a:p>
                      <a:pPr>
                        <a:defRPr b="0" sz="1800">
                          <a:solidFill>
                            <a:srgbClr val="000000"/>
                          </a:solidFill>
                        </a:defRPr>
                      </a:pPr>
                      <a:r>
                        <a:rPr b="1" sz="2600">
                          <a:solidFill>
                            <a:srgbClr val="FFFFFF"/>
                          </a:solidFill>
                          <a:latin typeface="Times New Roman"/>
                          <a:ea typeface="Times New Roman"/>
                          <a:cs typeface="Times New Roman"/>
                          <a:sym typeface="Times New Roman"/>
                        </a:rPr>
                        <a:t>Church</a:t>
                      </a:r>
                    </a:p>
                  </a:txBody>
                  <a:tcPr marL="50800" marR="50800" marT="50800" marB="50800" anchor="ctr" anchorCtr="0" horzOverflow="overflow">
                    <a:lnL w="12700">
                      <a:solidFill>
                        <a:srgbClr val="D6D6D6"/>
                      </a:solidFill>
                      <a:miter lim="400000"/>
                    </a:lnL>
                  </a:tcPr>
                </a:tc>
                <a:tc>
                  <a:txBody>
                    <a:bodyPr/>
                    <a:lstStyle/>
                    <a:p>
                      <a:pPr>
                        <a:defRPr b="0" sz="1800">
                          <a:solidFill>
                            <a:srgbClr val="000000"/>
                          </a:solidFill>
                        </a:defRPr>
                      </a:pPr>
                      <a:r>
                        <a:rPr b="1" sz="2600">
                          <a:solidFill>
                            <a:srgbClr val="FFFFFF"/>
                          </a:solidFill>
                          <a:latin typeface="Times New Roman"/>
                          <a:ea typeface="Times New Roman"/>
                          <a:cs typeface="Times New Roman"/>
                          <a:sym typeface="Times New Roman"/>
                        </a:rPr>
                        <a:t>Good</a:t>
                      </a:r>
                    </a:p>
                  </a:txBody>
                  <a:tcPr marL="50800" marR="50800" marT="50800" marB="50800" anchor="ctr" anchorCtr="0" horzOverflow="overflow"/>
                </a:tc>
                <a:tc>
                  <a:txBody>
                    <a:bodyPr/>
                    <a:lstStyle/>
                    <a:p>
                      <a:pPr>
                        <a:defRPr b="0" sz="1800">
                          <a:solidFill>
                            <a:srgbClr val="000000"/>
                          </a:solidFill>
                        </a:defRPr>
                      </a:pPr>
                      <a:r>
                        <a:rPr b="1" sz="2600">
                          <a:solidFill>
                            <a:srgbClr val="FFFFFF"/>
                          </a:solidFill>
                          <a:latin typeface="Times New Roman"/>
                          <a:ea typeface="Times New Roman"/>
                          <a:cs typeface="Times New Roman"/>
                          <a:sym typeface="Times New Roman"/>
                        </a:rPr>
                        <a:t>Bad</a:t>
                      </a:r>
                    </a:p>
                  </a:txBody>
                  <a:tcPr marL="50800" marR="50800" marT="50800" marB="50800" anchor="ctr" anchorCtr="0" horzOverflow="overflow"/>
                </a:tc>
                <a:tc>
                  <a:txBody>
                    <a:bodyPr/>
                    <a:lstStyle/>
                    <a:p>
                      <a:pPr>
                        <a:defRPr b="0" sz="1800">
                          <a:solidFill>
                            <a:srgbClr val="000000"/>
                          </a:solidFill>
                        </a:defRPr>
                      </a:pPr>
                      <a:r>
                        <a:rPr b="1" sz="2600">
                          <a:solidFill>
                            <a:srgbClr val="FFFFFF"/>
                          </a:solidFill>
                          <a:latin typeface="Times New Roman"/>
                          <a:ea typeface="Times New Roman"/>
                          <a:cs typeface="Times New Roman"/>
                          <a:sym typeface="Times New Roman"/>
                        </a:rPr>
                        <a:t>Progression</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Ephesus</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Patient endurance,  does not tolerate evil</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Left their first love</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I will come</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Smyrna</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Endures persecution</a:t>
                      </a:r>
                    </a:p>
                  </a:txBody>
                  <a:tcPr marL="50800" marR="50800" marT="50800" marB="50800" anchor="ctr" anchorCtr="0" horzOverflow="overflow"/>
                </a:tc>
                <a:tc>
                  <a:txBody>
                    <a:bodyPr/>
                    <a:lstStyle/>
                    <a:p>
                      <a:pPr>
                        <a:defRPr sz="2200">
                          <a:latin typeface="Times New Roman"/>
                          <a:ea typeface="Times New Roman"/>
                          <a:cs typeface="Times New Roman"/>
                          <a:sym typeface="Times New Roman"/>
                        </a:defRPr>
                      </a:pPr>
                    </a:p>
                  </a:txBody>
                  <a:tcPr marL="50800" marR="50800" marT="50800" marB="50800" anchor="ctr" anchorCtr="0" horzOverflow="overflow"/>
                </a:tc>
                <a:tc>
                  <a:txBody>
                    <a:bodyPr/>
                    <a:lstStyle/>
                    <a:p>
                      <a:pPr>
                        <a:defRPr sz="2200">
                          <a:latin typeface="Times New Roman"/>
                          <a:ea typeface="Times New Roman"/>
                          <a:cs typeface="Times New Roman"/>
                          <a:sym typeface="Times New Roman"/>
                        </a:defRPr>
                      </a:pP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Pergamos</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Holds fast to Jesus’ name</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Teaching of Balaam, sexual immor., idolatry</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I will come</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Thyatira</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Love, faith, service</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Tolerate false teaching,
exual immor., idolatry</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hold fast until I come</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Sardis</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Believing remnant</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Dead</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I will come like a thief</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Philadelphia</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Open door, kept word</a:t>
                      </a:r>
                    </a:p>
                  </a:txBody>
                  <a:tcPr marL="50800" marR="50800" marT="50800" marB="50800" anchor="ctr" anchorCtr="0" horzOverflow="overflow"/>
                </a:tc>
                <a:tc>
                  <a:txBody>
                    <a:bodyPr/>
                    <a:lstStyle/>
                    <a:p>
                      <a:pPr>
                        <a:defRPr sz="2200">
                          <a:latin typeface="Times New Roman"/>
                          <a:ea typeface="Times New Roman"/>
                          <a:cs typeface="Times New Roman"/>
                          <a:sym typeface="Times New Roman"/>
                        </a:defRPr>
                      </a:pP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I am coming soon</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Laodicea</a:t>
                      </a:r>
                    </a:p>
                  </a:txBody>
                  <a:tcPr marL="50800" marR="50800" marT="50800" marB="50800" anchor="ctr" anchorCtr="0" horzOverflow="overflow">
                    <a:lnL w="12700">
                      <a:solidFill>
                        <a:srgbClr val="D6D6D6"/>
                      </a:solidFill>
                      <a:miter lim="400000"/>
                    </a:lnL>
                    <a:lnB w="12700">
                      <a:solidFill>
                        <a:srgbClr val="D6D6D6"/>
                      </a:solidFill>
                      <a:miter lim="400000"/>
                    </a:lnB>
                  </a:tcPr>
                </a:tc>
                <a:tc>
                  <a:txBody>
                    <a:bodyPr/>
                    <a:lstStyle/>
                    <a:p>
                      <a:pPr>
                        <a:defRPr sz="2200">
                          <a:latin typeface="Times New Roman"/>
                          <a:ea typeface="Times New Roman"/>
                          <a:cs typeface="Times New Roman"/>
                          <a:sym typeface="Times New Roman"/>
                        </a:defRPr>
                      </a:pPr>
                    </a:p>
                  </a:txBody>
                  <a:tcPr marL="50800" marR="50800" marT="50800" marB="50800" anchor="ctr" anchorCtr="0" horzOverflow="overflow">
                    <a:lnB w="12700">
                      <a:solidFill>
                        <a:srgbClr val="D6D6D6"/>
                      </a:solidFill>
                      <a:miter lim="400000"/>
                    </a:lnB>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Lukewarm, apostate</a:t>
                      </a:r>
                    </a:p>
                  </a:txBody>
                  <a:tcPr marL="50800" marR="50800" marT="50800" marB="50800" anchor="ctr" anchorCtr="0" horzOverflow="overflow">
                    <a:lnB w="12700">
                      <a:solidFill>
                        <a:srgbClr val="D6D6D6"/>
                      </a:solidFill>
                      <a:miter lim="400000"/>
                    </a:lnB>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I stand at the door and knock</a:t>
                      </a:r>
                    </a:p>
                  </a:txBody>
                  <a:tcPr marL="50800" marR="50800" marT="50800" marB="50800" anchor="ctr" anchorCtr="0" horzOverflow="overflow">
                    <a:lnR w="12700">
                      <a:solidFill>
                        <a:srgbClr val="D6D6D6"/>
                      </a:solidFill>
                      <a:miter lim="400000"/>
                    </a:lnR>
                    <a:lnB w="12700">
                      <a:solidFill>
                        <a:srgbClr val="D6D6D6"/>
                      </a:solidFill>
                      <a:miter lim="400000"/>
                    </a:lnB>
                  </a:tcPr>
                </a:tc>
              </a:tr>
            </a:tbl>
          </a:graphicData>
        </a:graphic>
      </p:graphicFrame>
      <p:sp>
        <p:nvSpPr>
          <p:cNvPr id="190" name="Revelation 4:1 “Come up here”"/>
          <p:cNvSpPr txBox="1"/>
          <p:nvPr/>
        </p:nvSpPr>
        <p:spPr>
          <a:xfrm>
            <a:off x="4523953" y="9067800"/>
            <a:ext cx="3956894" cy="4315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Times New Roman"/>
                <a:ea typeface="Times New Roman"/>
                <a:cs typeface="Times New Roman"/>
                <a:sym typeface="Times New Roman"/>
              </a:defRPr>
            </a:lvl1pPr>
          </a:lstStyle>
          <a:p>
            <a:pPr/>
            <a:r>
              <a:t>Revelation 4:1 “Come up here”</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Imminence"/>
          <p:cNvSpPr txBox="1"/>
          <p:nvPr>
            <p:ph type="title"/>
          </p:nvPr>
        </p:nvSpPr>
        <p:spPr>
          <a:prstGeom prst="rect">
            <a:avLst/>
          </a:prstGeom>
        </p:spPr>
        <p:txBody>
          <a:bodyPr/>
          <a:lstStyle/>
          <a:p>
            <a:pPr/>
            <a:r>
              <a:t>Imminence</a:t>
            </a:r>
          </a:p>
        </p:txBody>
      </p:sp>
      <p:sp>
        <p:nvSpPr>
          <p:cNvPr id="195" name="Christ can return (i.e., the rapture can occur) at any moment.…"/>
          <p:cNvSpPr txBox="1"/>
          <p:nvPr>
            <p:ph type="body" idx="1"/>
          </p:nvPr>
        </p:nvSpPr>
        <p:spPr>
          <a:prstGeom prst="rect">
            <a:avLst/>
          </a:prstGeom>
        </p:spPr>
        <p:txBody>
          <a:bodyPr/>
          <a:lstStyle/>
          <a:p>
            <a:pPr/>
            <a:r>
              <a:t>Christ can return (</a:t>
            </a:r>
            <a:r>
              <a:rPr i="1"/>
              <a:t>i.e.,</a:t>
            </a:r>
            <a:r>
              <a:t> the rapture can occur) at any moment.</a:t>
            </a:r>
          </a:p>
          <a:p>
            <a:pPr/>
            <a:r>
              <a:t>The rapture of the church is the next event on the prophetic calendar — there are no intervening signs or events.</a:t>
            </a:r>
          </a:p>
          <a:p>
            <a:pPr/>
            <a:r>
              <a:t>Impossible if the Tribulation must occur first.</a:t>
            </a:r>
          </a:p>
          <a:p>
            <a:pPr/>
            <a:r>
              <a:t>Scripture appeals for us to be in expectation of His return Romans 13:1,12; 1 Corinthians 7,8; Philippians 3:20,21; Titus 2:11-13; James 5:8-9; Hebrews 10:35-37; 1 John 2:28; Revelation 3:10; 22:17-22</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White Horse…"/>
          <p:cNvSpPr/>
          <p:nvPr/>
        </p:nvSpPr>
        <p:spPr>
          <a:xfrm>
            <a:off x="1967676" y="1144930"/>
            <a:ext cx="1138119"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900">
                <a:solidFill>
                  <a:srgbClr val="000000"/>
                </a:solidFill>
                <a:latin typeface="+mn-lt"/>
                <a:ea typeface="+mn-ea"/>
                <a:cs typeface="+mn-cs"/>
                <a:sym typeface="Helvetica Neue Medium"/>
              </a:defRPr>
            </a:pPr>
            <a:r>
              <a:t>White Horse</a:t>
            </a:r>
          </a:p>
          <a:p>
            <a:pPr>
              <a:defRPr b="0" sz="1700">
                <a:solidFill>
                  <a:srgbClr val="000000"/>
                </a:solidFill>
                <a:latin typeface="+mn-lt"/>
                <a:ea typeface="+mn-ea"/>
                <a:cs typeface="+mn-cs"/>
                <a:sym typeface="Helvetica Neue Medium"/>
              </a:defRPr>
            </a:pPr>
            <a:r>
              <a:t>Antichrist</a:t>
            </a:r>
          </a:p>
        </p:txBody>
      </p:sp>
      <p:sp>
        <p:nvSpPr>
          <p:cNvPr id="198" name="Red Horse…"/>
          <p:cNvSpPr/>
          <p:nvPr/>
        </p:nvSpPr>
        <p:spPr>
          <a:xfrm>
            <a:off x="3321496" y="1155090"/>
            <a:ext cx="1138119" cy="1176021"/>
          </a:xfrm>
          <a:prstGeom prst="rect">
            <a:avLst/>
          </a:prstGeom>
          <a:solidFill>
            <a:schemeClr val="accent5"/>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900">
                <a:latin typeface="+mn-lt"/>
                <a:ea typeface="+mn-ea"/>
                <a:cs typeface="+mn-cs"/>
                <a:sym typeface="Helvetica Neue Medium"/>
              </a:defRPr>
            </a:pPr>
            <a:r>
              <a:t>Red Horse</a:t>
            </a:r>
          </a:p>
          <a:p>
            <a:pPr>
              <a:defRPr b="0" sz="1700">
                <a:latin typeface="+mn-lt"/>
                <a:ea typeface="+mn-ea"/>
                <a:cs typeface="+mn-cs"/>
                <a:sym typeface="Helvetica Neue Medium"/>
              </a:defRPr>
            </a:pPr>
            <a:r>
              <a:t>War</a:t>
            </a:r>
          </a:p>
        </p:txBody>
      </p:sp>
      <p:sp>
        <p:nvSpPr>
          <p:cNvPr id="199" name="Black Horse…"/>
          <p:cNvSpPr/>
          <p:nvPr/>
        </p:nvSpPr>
        <p:spPr>
          <a:xfrm>
            <a:off x="4677855" y="1155090"/>
            <a:ext cx="1138120" cy="1176021"/>
          </a:xfrm>
          <a:prstGeom prst="rect">
            <a:avLst/>
          </a:prstGeom>
          <a:solidFill>
            <a:srgbClr val="434343"/>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900">
                <a:latin typeface="+mn-lt"/>
                <a:ea typeface="+mn-ea"/>
                <a:cs typeface="+mn-cs"/>
                <a:sym typeface="Helvetica Neue Medium"/>
              </a:defRPr>
            </a:pPr>
            <a:r>
              <a:t>Black Horse</a:t>
            </a:r>
          </a:p>
          <a:p>
            <a:pPr>
              <a:defRPr b="0" sz="1700">
                <a:latin typeface="+mn-lt"/>
                <a:ea typeface="+mn-ea"/>
                <a:cs typeface="+mn-cs"/>
                <a:sym typeface="Helvetica Neue Medium"/>
              </a:defRPr>
            </a:pPr>
            <a:r>
              <a:t>Famine</a:t>
            </a:r>
          </a:p>
        </p:txBody>
      </p:sp>
      <p:sp>
        <p:nvSpPr>
          <p:cNvPr id="200" name="Pale Horse…"/>
          <p:cNvSpPr/>
          <p:nvPr/>
        </p:nvSpPr>
        <p:spPr>
          <a:xfrm>
            <a:off x="6034215" y="1155090"/>
            <a:ext cx="1138120" cy="1176021"/>
          </a:xfrm>
          <a:prstGeom prst="rect">
            <a:avLst/>
          </a:prstGeom>
          <a:solidFill>
            <a:srgbClr val="A9A9A9"/>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900">
                <a:latin typeface="+mn-lt"/>
                <a:ea typeface="+mn-ea"/>
                <a:cs typeface="+mn-cs"/>
                <a:sym typeface="Helvetica Neue Medium"/>
              </a:defRPr>
            </a:pPr>
            <a:r>
              <a:t>Pale Horse</a:t>
            </a:r>
          </a:p>
          <a:p>
            <a:pPr>
              <a:defRPr b="0" sz="1700">
                <a:latin typeface="+mn-lt"/>
                <a:ea typeface="+mn-ea"/>
                <a:cs typeface="+mn-cs"/>
                <a:sym typeface="Helvetica Neue Medium"/>
              </a:defRPr>
            </a:pPr>
            <a:r>
              <a:t>Death</a:t>
            </a:r>
          </a:p>
        </p:txBody>
      </p:sp>
      <p:sp>
        <p:nvSpPr>
          <p:cNvPr id="201" name="Martyrs…"/>
          <p:cNvSpPr/>
          <p:nvPr/>
        </p:nvSpPr>
        <p:spPr>
          <a:xfrm>
            <a:off x="7390576" y="1155090"/>
            <a:ext cx="1138119"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900">
                <a:solidFill>
                  <a:srgbClr val="000000"/>
                </a:solidFill>
                <a:latin typeface="+mn-lt"/>
                <a:ea typeface="+mn-ea"/>
                <a:cs typeface="+mn-cs"/>
                <a:sym typeface="Helvetica Neue Medium"/>
              </a:defRPr>
            </a:pPr>
            <a:r>
              <a:t>Martyrs</a:t>
            </a:r>
          </a:p>
          <a:p>
            <a:pPr>
              <a:defRPr b="0" sz="1900">
                <a:solidFill>
                  <a:srgbClr val="000000"/>
                </a:solidFill>
                <a:latin typeface="+mn-lt"/>
                <a:ea typeface="+mn-ea"/>
                <a:cs typeface="+mn-cs"/>
                <a:sym typeface="Helvetica Neue Medium"/>
              </a:defRPr>
            </a:pPr>
            <a:r>
              <a:t>under</a:t>
            </a:r>
          </a:p>
          <a:p>
            <a:pPr>
              <a:defRPr b="0" sz="1900">
                <a:solidFill>
                  <a:srgbClr val="000000"/>
                </a:solidFill>
                <a:latin typeface="+mn-lt"/>
                <a:ea typeface="+mn-ea"/>
                <a:cs typeface="+mn-cs"/>
                <a:sym typeface="Helvetica Neue Medium"/>
              </a:defRPr>
            </a:pPr>
            <a:r>
              <a:t>altar</a:t>
            </a:r>
          </a:p>
        </p:txBody>
      </p:sp>
      <p:sp>
        <p:nvSpPr>
          <p:cNvPr id="202" name="Cosmic…"/>
          <p:cNvSpPr/>
          <p:nvPr/>
        </p:nvSpPr>
        <p:spPr>
          <a:xfrm>
            <a:off x="8746935" y="1155090"/>
            <a:ext cx="1138120"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900">
                <a:solidFill>
                  <a:srgbClr val="000000"/>
                </a:solidFill>
                <a:latin typeface="+mn-lt"/>
                <a:ea typeface="+mn-ea"/>
                <a:cs typeface="+mn-cs"/>
                <a:sym typeface="Helvetica Neue Medium"/>
              </a:defRPr>
            </a:pPr>
            <a:r>
              <a:t>Cosmic</a:t>
            </a:r>
          </a:p>
          <a:p>
            <a:pPr>
              <a:defRPr b="0" sz="1900">
                <a:solidFill>
                  <a:srgbClr val="000000"/>
                </a:solidFill>
                <a:latin typeface="+mn-lt"/>
                <a:ea typeface="+mn-ea"/>
                <a:cs typeface="+mn-cs"/>
                <a:sym typeface="Helvetica Neue Medium"/>
              </a:defRPr>
            </a:pPr>
            <a:r>
              <a:t>Chaos</a:t>
            </a:r>
          </a:p>
        </p:txBody>
      </p:sp>
      <p:sp>
        <p:nvSpPr>
          <p:cNvPr id="203" name="Golden…"/>
          <p:cNvSpPr/>
          <p:nvPr/>
        </p:nvSpPr>
        <p:spPr>
          <a:xfrm>
            <a:off x="10743376" y="1144930"/>
            <a:ext cx="1138119"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900">
                <a:solidFill>
                  <a:srgbClr val="000000"/>
                </a:solidFill>
                <a:latin typeface="+mn-lt"/>
                <a:ea typeface="+mn-ea"/>
                <a:cs typeface="+mn-cs"/>
                <a:sym typeface="Helvetica Neue Medium"/>
              </a:defRPr>
            </a:pPr>
            <a:r>
              <a:t>Golden</a:t>
            </a:r>
          </a:p>
          <a:p>
            <a:pPr>
              <a:defRPr b="0" sz="1900">
                <a:solidFill>
                  <a:srgbClr val="000000"/>
                </a:solidFill>
                <a:latin typeface="+mn-lt"/>
                <a:ea typeface="+mn-ea"/>
                <a:cs typeface="+mn-cs"/>
                <a:sym typeface="Helvetica Neue Medium"/>
              </a:defRPr>
            </a:pPr>
            <a:r>
              <a:t>Censer</a:t>
            </a:r>
          </a:p>
        </p:txBody>
      </p:sp>
      <p:sp>
        <p:nvSpPr>
          <p:cNvPr id="204" name="6:1,2"/>
          <p:cNvSpPr txBox="1"/>
          <p:nvPr/>
        </p:nvSpPr>
        <p:spPr>
          <a:xfrm>
            <a:off x="2238957" y="2342315"/>
            <a:ext cx="590476"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6:1,2</a:t>
            </a:r>
          </a:p>
        </p:txBody>
      </p:sp>
      <p:sp>
        <p:nvSpPr>
          <p:cNvPr id="205" name="6:3,4"/>
          <p:cNvSpPr txBox="1"/>
          <p:nvPr/>
        </p:nvSpPr>
        <p:spPr>
          <a:xfrm>
            <a:off x="3595317" y="2342315"/>
            <a:ext cx="590476"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6:3,4</a:t>
            </a:r>
          </a:p>
        </p:txBody>
      </p:sp>
      <p:sp>
        <p:nvSpPr>
          <p:cNvPr id="206" name="6:5,6"/>
          <p:cNvSpPr txBox="1"/>
          <p:nvPr/>
        </p:nvSpPr>
        <p:spPr>
          <a:xfrm>
            <a:off x="4951677" y="2342315"/>
            <a:ext cx="590476"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6:5,6</a:t>
            </a:r>
          </a:p>
        </p:txBody>
      </p:sp>
      <p:sp>
        <p:nvSpPr>
          <p:cNvPr id="207" name="6:7,8"/>
          <p:cNvSpPr txBox="1"/>
          <p:nvPr/>
        </p:nvSpPr>
        <p:spPr>
          <a:xfrm>
            <a:off x="6308037" y="2342315"/>
            <a:ext cx="590477"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6:7,8</a:t>
            </a:r>
          </a:p>
        </p:txBody>
      </p:sp>
      <p:sp>
        <p:nvSpPr>
          <p:cNvPr id="208" name="6:9-11"/>
          <p:cNvSpPr txBox="1"/>
          <p:nvPr/>
        </p:nvSpPr>
        <p:spPr>
          <a:xfrm>
            <a:off x="7604066" y="2342315"/>
            <a:ext cx="711139"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6:9-11</a:t>
            </a:r>
          </a:p>
        </p:txBody>
      </p:sp>
      <p:sp>
        <p:nvSpPr>
          <p:cNvPr id="209" name="6:12-16"/>
          <p:cNvSpPr txBox="1"/>
          <p:nvPr/>
        </p:nvSpPr>
        <p:spPr>
          <a:xfrm>
            <a:off x="8896969" y="2342315"/>
            <a:ext cx="838052"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6:12-16</a:t>
            </a:r>
          </a:p>
        </p:txBody>
      </p:sp>
      <p:sp>
        <p:nvSpPr>
          <p:cNvPr id="210" name="Line"/>
          <p:cNvSpPr/>
          <p:nvPr/>
        </p:nvSpPr>
        <p:spPr>
          <a:xfrm>
            <a:off x="10002861" y="1743100"/>
            <a:ext cx="622707" cy="1"/>
          </a:xfrm>
          <a:prstGeom prst="line">
            <a:avLst/>
          </a:prstGeom>
          <a:ln w="50800">
            <a:solidFill>
              <a:srgbClr val="FFFFFF"/>
            </a:solidFill>
            <a:miter lim="400000"/>
            <a:headEnd type="triangle" len="sm"/>
            <a:tailEnd type="triangle" len="sm"/>
          </a:ln>
        </p:spPr>
        <p:txBody>
          <a:bodyPr lIns="50800" tIns="50800" rIns="50800" bIns="50800" anchor="ctr"/>
          <a:lstStyle/>
          <a:p>
            <a:pPr>
              <a:defRPr b="0" sz="2200">
                <a:latin typeface="+mn-lt"/>
                <a:ea typeface="+mn-ea"/>
                <a:cs typeface="+mn-cs"/>
                <a:sym typeface="Helvetica Neue Medium"/>
              </a:defRPr>
            </a:pPr>
          </a:p>
        </p:txBody>
      </p:sp>
      <p:sp>
        <p:nvSpPr>
          <p:cNvPr id="211" name="8:1-5"/>
          <p:cNvSpPr txBox="1"/>
          <p:nvPr/>
        </p:nvSpPr>
        <p:spPr>
          <a:xfrm>
            <a:off x="11007709" y="2342315"/>
            <a:ext cx="609452"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8:1-5</a:t>
            </a:r>
          </a:p>
        </p:txBody>
      </p:sp>
      <p:sp>
        <p:nvSpPr>
          <p:cNvPr id="212" name="ch 7"/>
          <p:cNvSpPr txBox="1"/>
          <p:nvPr/>
        </p:nvSpPr>
        <p:spPr>
          <a:xfrm>
            <a:off x="10081259" y="1820345"/>
            <a:ext cx="514351"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ch 7</a:t>
            </a:r>
          </a:p>
        </p:txBody>
      </p:sp>
      <p:sp>
        <p:nvSpPr>
          <p:cNvPr id="213" name="1"/>
          <p:cNvSpPr txBox="1"/>
          <p:nvPr/>
        </p:nvSpPr>
        <p:spPr>
          <a:xfrm>
            <a:off x="2400845" y="70182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1</a:t>
            </a:r>
          </a:p>
        </p:txBody>
      </p:sp>
      <p:sp>
        <p:nvSpPr>
          <p:cNvPr id="214" name="2"/>
          <p:cNvSpPr txBox="1"/>
          <p:nvPr/>
        </p:nvSpPr>
        <p:spPr>
          <a:xfrm>
            <a:off x="3757205" y="70182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2</a:t>
            </a:r>
          </a:p>
        </p:txBody>
      </p:sp>
      <p:sp>
        <p:nvSpPr>
          <p:cNvPr id="215" name="3"/>
          <p:cNvSpPr txBox="1"/>
          <p:nvPr/>
        </p:nvSpPr>
        <p:spPr>
          <a:xfrm>
            <a:off x="5123725" y="70182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3</a:t>
            </a:r>
          </a:p>
        </p:txBody>
      </p:sp>
      <p:sp>
        <p:nvSpPr>
          <p:cNvPr id="216" name="4"/>
          <p:cNvSpPr txBox="1"/>
          <p:nvPr/>
        </p:nvSpPr>
        <p:spPr>
          <a:xfrm>
            <a:off x="6469925" y="70182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4</a:t>
            </a:r>
          </a:p>
        </p:txBody>
      </p:sp>
      <p:sp>
        <p:nvSpPr>
          <p:cNvPr id="217" name="5"/>
          <p:cNvSpPr txBox="1"/>
          <p:nvPr/>
        </p:nvSpPr>
        <p:spPr>
          <a:xfrm>
            <a:off x="7836444" y="70182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5</a:t>
            </a:r>
          </a:p>
        </p:txBody>
      </p:sp>
      <p:sp>
        <p:nvSpPr>
          <p:cNvPr id="218" name="6"/>
          <p:cNvSpPr txBox="1"/>
          <p:nvPr/>
        </p:nvSpPr>
        <p:spPr>
          <a:xfrm>
            <a:off x="9182644" y="70182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6</a:t>
            </a:r>
          </a:p>
        </p:txBody>
      </p:sp>
      <p:sp>
        <p:nvSpPr>
          <p:cNvPr id="219" name="7"/>
          <p:cNvSpPr txBox="1"/>
          <p:nvPr/>
        </p:nvSpPr>
        <p:spPr>
          <a:xfrm>
            <a:off x="11179085" y="70182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7</a:t>
            </a:r>
          </a:p>
        </p:txBody>
      </p:sp>
      <p:sp>
        <p:nvSpPr>
          <p:cNvPr id="220" name="Seven Seals"/>
          <p:cNvSpPr txBox="1"/>
          <p:nvPr/>
        </p:nvSpPr>
        <p:spPr>
          <a:xfrm>
            <a:off x="875674" y="1345714"/>
            <a:ext cx="876301"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r">
              <a:defRPr>
                <a:latin typeface="Times New Roman"/>
                <a:ea typeface="Times New Roman"/>
                <a:cs typeface="Times New Roman"/>
                <a:sym typeface="Times New Roman"/>
              </a:defRPr>
            </a:pPr>
            <a:r>
              <a:t>Seven</a:t>
            </a:r>
            <a:br/>
            <a:r>
              <a:t>Seals</a:t>
            </a:r>
          </a:p>
        </p:txBody>
      </p:sp>
      <p:sp>
        <p:nvSpPr>
          <p:cNvPr id="221" name="Hail, Fire, Blood…"/>
          <p:cNvSpPr/>
          <p:nvPr/>
        </p:nvSpPr>
        <p:spPr>
          <a:xfrm>
            <a:off x="1954975" y="3938871"/>
            <a:ext cx="1138120"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700">
                <a:solidFill>
                  <a:srgbClr val="000000"/>
                </a:solidFill>
                <a:latin typeface="+mn-lt"/>
                <a:ea typeface="+mn-ea"/>
                <a:cs typeface="+mn-cs"/>
                <a:sym typeface="Helvetica Neue Medium"/>
              </a:defRPr>
            </a:pPr>
            <a:r>
              <a:t>Hail, Fire, Blood</a:t>
            </a:r>
          </a:p>
          <a:p>
            <a:pPr>
              <a:defRPr b="0" sz="1700">
                <a:solidFill>
                  <a:srgbClr val="000000"/>
                </a:solidFill>
                <a:latin typeface="+mn-lt"/>
                <a:ea typeface="+mn-ea"/>
                <a:cs typeface="+mn-cs"/>
                <a:sym typeface="Helvetica Neue Medium"/>
              </a:defRPr>
            </a:pPr>
            <a:r>
              <a:t>1/3 earth</a:t>
            </a:r>
          </a:p>
          <a:p>
            <a:pPr>
              <a:defRPr b="0" sz="1700">
                <a:solidFill>
                  <a:srgbClr val="000000"/>
                </a:solidFill>
                <a:latin typeface="+mn-lt"/>
                <a:ea typeface="+mn-ea"/>
                <a:cs typeface="+mn-cs"/>
                <a:sym typeface="Helvetica Neue Medium"/>
              </a:defRPr>
            </a:pPr>
            <a:r>
              <a:t>burned</a:t>
            </a:r>
          </a:p>
        </p:txBody>
      </p:sp>
      <p:sp>
        <p:nvSpPr>
          <p:cNvPr id="222" name="8:6,7"/>
          <p:cNvSpPr txBox="1"/>
          <p:nvPr/>
        </p:nvSpPr>
        <p:spPr>
          <a:xfrm>
            <a:off x="2228797" y="5136751"/>
            <a:ext cx="590476"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8:6,7</a:t>
            </a:r>
          </a:p>
        </p:txBody>
      </p:sp>
      <p:sp>
        <p:nvSpPr>
          <p:cNvPr id="223" name="Burning Mountain…"/>
          <p:cNvSpPr/>
          <p:nvPr/>
        </p:nvSpPr>
        <p:spPr>
          <a:xfrm>
            <a:off x="3311335" y="3903311"/>
            <a:ext cx="1138120"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700">
                <a:solidFill>
                  <a:srgbClr val="000000"/>
                </a:solidFill>
                <a:latin typeface="+mn-lt"/>
                <a:ea typeface="+mn-ea"/>
                <a:cs typeface="+mn-cs"/>
                <a:sym typeface="Helvetica Neue Medium"/>
              </a:defRPr>
            </a:pPr>
            <a:r>
              <a:t>Burning Mountain</a:t>
            </a:r>
          </a:p>
          <a:p>
            <a:pPr>
              <a:defRPr b="0" sz="1700">
                <a:solidFill>
                  <a:srgbClr val="000000"/>
                </a:solidFill>
                <a:latin typeface="+mn-lt"/>
                <a:ea typeface="+mn-ea"/>
                <a:cs typeface="+mn-cs"/>
                <a:sym typeface="Helvetica Neue Medium"/>
              </a:defRPr>
            </a:pPr>
            <a:r>
              <a:t>1/3 sea dead</a:t>
            </a:r>
          </a:p>
        </p:txBody>
      </p:sp>
      <p:sp>
        <p:nvSpPr>
          <p:cNvPr id="224" name="8:8,9"/>
          <p:cNvSpPr txBox="1"/>
          <p:nvPr/>
        </p:nvSpPr>
        <p:spPr>
          <a:xfrm>
            <a:off x="3585157" y="5101191"/>
            <a:ext cx="590476"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8:8,9</a:t>
            </a:r>
          </a:p>
        </p:txBody>
      </p:sp>
      <p:sp>
        <p:nvSpPr>
          <p:cNvPr id="225" name="Blazing Star…"/>
          <p:cNvSpPr/>
          <p:nvPr/>
        </p:nvSpPr>
        <p:spPr>
          <a:xfrm>
            <a:off x="4667695" y="3898231"/>
            <a:ext cx="1138120"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700">
                <a:solidFill>
                  <a:srgbClr val="000000"/>
                </a:solidFill>
                <a:latin typeface="+mn-lt"/>
                <a:ea typeface="+mn-ea"/>
                <a:cs typeface="+mn-cs"/>
                <a:sym typeface="Helvetica Neue Medium"/>
              </a:defRPr>
            </a:pPr>
            <a:r>
              <a:t>Blazing Star</a:t>
            </a:r>
          </a:p>
          <a:p>
            <a:pPr>
              <a:defRPr b="0" sz="1700">
                <a:solidFill>
                  <a:srgbClr val="000000"/>
                </a:solidFill>
                <a:latin typeface="+mn-lt"/>
                <a:ea typeface="+mn-ea"/>
                <a:cs typeface="+mn-cs"/>
                <a:sym typeface="Helvetica Neue Medium"/>
              </a:defRPr>
            </a:pPr>
            <a:r>
              <a:t>1/3 water </a:t>
            </a:r>
          </a:p>
          <a:p>
            <a:pPr>
              <a:defRPr b="0" sz="1700">
                <a:solidFill>
                  <a:srgbClr val="000000"/>
                </a:solidFill>
                <a:latin typeface="+mn-lt"/>
                <a:ea typeface="+mn-ea"/>
                <a:cs typeface="+mn-cs"/>
                <a:sym typeface="Helvetica Neue Medium"/>
              </a:defRPr>
            </a:pPr>
            <a:r>
              <a:t>bitter</a:t>
            </a:r>
          </a:p>
        </p:txBody>
      </p:sp>
      <p:sp>
        <p:nvSpPr>
          <p:cNvPr id="226" name="8:10,11"/>
          <p:cNvSpPr txBox="1"/>
          <p:nvPr/>
        </p:nvSpPr>
        <p:spPr>
          <a:xfrm>
            <a:off x="4833523" y="5096111"/>
            <a:ext cx="806463"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8:10,11</a:t>
            </a:r>
          </a:p>
        </p:txBody>
      </p:sp>
      <p:sp>
        <p:nvSpPr>
          <p:cNvPr id="227" name="Darkness…"/>
          <p:cNvSpPr/>
          <p:nvPr/>
        </p:nvSpPr>
        <p:spPr>
          <a:xfrm>
            <a:off x="6024055" y="3903311"/>
            <a:ext cx="1138119"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700">
                <a:solidFill>
                  <a:srgbClr val="000000"/>
                </a:solidFill>
                <a:latin typeface="+mn-lt"/>
                <a:ea typeface="+mn-ea"/>
                <a:cs typeface="+mn-cs"/>
                <a:sym typeface="Helvetica Neue Medium"/>
              </a:defRPr>
            </a:pPr>
            <a:r>
              <a:t>Darkness</a:t>
            </a:r>
          </a:p>
          <a:p>
            <a:pPr>
              <a:defRPr b="0" sz="1700">
                <a:solidFill>
                  <a:srgbClr val="000000"/>
                </a:solidFill>
                <a:latin typeface="+mn-lt"/>
                <a:ea typeface="+mn-ea"/>
                <a:cs typeface="+mn-cs"/>
                <a:sym typeface="Helvetica Neue Medium"/>
              </a:defRPr>
            </a:pPr>
            <a:r>
              <a:t>1/3 sun, moon, stars out</a:t>
            </a:r>
          </a:p>
        </p:txBody>
      </p:sp>
      <p:sp>
        <p:nvSpPr>
          <p:cNvPr id="228" name="8:12"/>
          <p:cNvSpPr txBox="1"/>
          <p:nvPr/>
        </p:nvSpPr>
        <p:spPr>
          <a:xfrm>
            <a:off x="6294677" y="5101191"/>
            <a:ext cx="533326"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8:12</a:t>
            </a:r>
          </a:p>
        </p:txBody>
      </p:sp>
      <p:sp>
        <p:nvSpPr>
          <p:cNvPr id="229" name="Demonic…"/>
          <p:cNvSpPr/>
          <p:nvPr/>
        </p:nvSpPr>
        <p:spPr>
          <a:xfrm>
            <a:off x="7390576" y="3903311"/>
            <a:ext cx="1138120"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700">
                <a:solidFill>
                  <a:srgbClr val="000000"/>
                </a:solidFill>
                <a:latin typeface="+mn-lt"/>
                <a:ea typeface="+mn-ea"/>
                <a:cs typeface="+mn-cs"/>
                <a:sym typeface="Helvetica Neue Medium"/>
              </a:defRPr>
            </a:pPr>
            <a:r>
              <a:t>Demonic</a:t>
            </a:r>
          </a:p>
          <a:p>
            <a:pPr>
              <a:defRPr b="0" sz="1700">
                <a:solidFill>
                  <a:srgbClr val="000000"/>
                </a:solidFill>
                <a:latin typeface="+mn-lt"/>
                <a:ea typeface="+mn-ea"/>
                <a:cs typeface="+mn-cs"/>
                <a:sym typeface="Helvetica Neue Medium"/>
              </a:defRPr>
            </a:pPr>
            <a:r>
              <a:t>Locusts from Abyss</a:t>
            </a:r>
          </a:p>
        </p:txBody>
      </p:sp>
      <p:sp>
        <p:nvSpPr>
          <p:cNvPr id="230" name="9:1-11"/>
          <p:cNvSpPr txBox="1"/>
          <p:nvPr/>
        </p:nvSpPr>
        <p:spPr>
          <a:xfrm>
            <a:off x="7604066" y="5101191"/>
            <a:ext cx="711139"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9:1-11</a:t>
            </a:r>
          </a:p>
        </p:txBody>
      </p:sp>
      <p:sp>
        <p:nvSpPr>
          <p:cNvPr id="231" name="4 Angels…"/>
          <p:cNvSpPr/>
          <p:nvPr/>
        </p:nvSpPr>
        <p:spPr>
          <a:xfrm>
            <a:off x="8736776" y="3903311"/>
            <a:ext cx="1138120"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700">
                <a:solidFill>
                  <a:srgbClr val="000000"/>
                </a:solidFill>
                <a:latin typeface="+mn-lt"/>
                <a:ea typeface="+mn-ea"/>
                <a:cs typeface="+mn-cs"/>
                <a:sym typeface="Helvetica Neue Medium"/>
              </a:defRPr>
            </a:pPr>
            <a:r>
              <a:t>4 Angels</a:t>
            </a:r>
          </a:p>
          <a:p>
            <a:pPr>
              <a:defRPr b="0" sz="1600">
                <a:solidFill>
                  <a:srgbClr val="000000"/>
                </a:solidFill>
                <a:latin typeface="+mn-lt"/>
                <a:ea typeface="+mn-ea"/>
                <a:cs typeface="+mn-cs"/>
                <a:sym typeface="Helvetica Neue Medium"/>
              </a:defRPr>
            </a:pPr>
            <a:r>
              <a:t>2M Troops</a:t>
            </a:r>
          </a:p>
          <a:p>
            <a:pPr>
              <a:defRPr b="0" sz="1700">
                <a:solidFill>
                  <a:srgbClr val="000000"/>
                </a:solidFill>
                <a:latin typeface="+mn-lt"/>
                <a:ea typeface="+mn-ea"/>
                <a:cs typeface="+mn-cs"/>
                <a:sym typeface="Helvetica Neue Medium"/>
              </a:defRPr>
            </a:pPr>
            <a:r>
              <a:t>1/3 man dead</a:t>
            </a:r>
          </a:p>
        </p:txBody>
      </p:sp>
      <p:sp>
        <p:nvSpPr>
          <p:cNvPr id="232" name="9:13-19"/>
          <p:cNvSpPr txBox="1"/>
          <p:nvPr/>
        </p:nvSpPr>
        <p:spPr>
          <a:xfrm>
            <a:off x="8886810" y="5101191"/>
            <a:ext cx="838052"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9:13-19</a:t>
            </a:r>
          </a:p>
        </p:txBody>
      </p:sp>
      <p:sp>
        <p:nvSpPr>
          <p:cNvPr id="233" name="Kingdom Claimed!…"/>
          <p:cNvSpPr/>
          <p:nvPr/>
        </p:nvSpPr>
        <p:spPr>
          <a:xfrm>
            <a:off x="10733216" y="3903311"/>
            <a:ext cx="1138119"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700">
                <a:solidFill>
                  <a:srgbClr val="000000"/>
                </a:solidFill>
                <a:latin typeface="+mn-lt"/>
                <a:ea typeface="+mn-ea"/>
                <a:cs typeface="+mn-cs"/>
                <a:sym typeface="Helvetica Neue Medium"/>
              </a:defRPr>
            </a:pPr>
            <a:r>
              <a:t>Kingdom Claimed!</a:t>
            </a:r>
          </a:p>
          <a:p>
            <a:pPr>
              <a:defRPr b="0" sz="1400">
                <a:solidFill>
                  <a:srgbClr val="000000"/>
                </a:solidFill>
                <a:latin typeface="+mn-lt"/>
                <a:ea typeface="+mn-ea"/>
                <a:cs typeface="+mn-cs"/>
                <a:sym typeface="Helvetica Neue Medium"/>
              </a:defRPr>
            </a:pPr>
            <a:r>
              <a:t>lightning, </a:t>
            </a:r>
          </a:p>
          <a:p>
            <a:pPr>
              <a:defRPr b="0" sz="1400">
                <a:solidFill>
                  <a:srgbClr val="000000"/>
                </a:solidFill>
                <a:latin typeface="+mn-lt"/>
                <a:ea typeface="+mn-ea"/>
                <a:cs typeface="+mn-cs"/>
                <a:sym typeface="Helvetica Neue Medium"/>
              </a:defRPr>
            </a:pPr>
            <a:r>
              <a:t>quakes, hail</a:t>
            </a:r>
          </a:p>
        </p:txBody>
      </p:sp>
      <p:sp>
        <p:nvSpPr>
          <p:cNvPr id="234" name="11:15-19"/>
          <p:cNvSpPr txBox="1"/>
          <p:nvPr/>
        </p:nvSpPr>
        <p:spPr>
          <a:xfrm>
            <a:off x="10832407" y="5101191"/>
            <a:ext cx="939738"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11:15-19</a:t>
            </a:r>
          </a:p>
        </p:txBody>
      </p:sp>
      <p:sp>
        <p:nvSpPr>
          <p:cNvPr id="235" name="Line"/>
          <p:cNvSpPr/>
          <p:nvPr/>
        </p:nvSpPr>
        <p:spPr>
          <a:xfrm>
            <a:off x="9992702" y="4435441"/>
            <a:ext cx="622707" cy="1"/>
          </a:xfrm>
          <a:prstGeom prst="line">
            <a:avLst/>
          </a:prstGeom>
          <a:ln w="50800">
            <a:solidFill>
              <a:srgbClr val="FFFFFF"/>
            </a:solidFill>
            <a:miter lim="400000"/>
            <a:headEnd type="triangle" len="sm"/>
            <a:tailEnd type="triangle" len="sm"/>
          </a:ln>
        </p:spPr>
        <p:txBody>
          <a:bodyPr lIns="50800" tIns="50800" rIns="50800" bIns="50800" anchor="ctr"/>
          <a:lstStyle/>
          <a:p>
            <a:pPr>
              <a:defRPr b="0" sz="2200">
                <a:latin typeface="+mn-lt"/>
                <a:ea typeface="+mn-ea"/>
                <a:cs typeface="+mn-cs"/>
                <a:sym typeface="Helvetica Neue Medium"/>
              </a:defRPr>
            </a:pPr>
          </a:p>
        </p:txBody>
      </p:sp>
      <p:sp>
        <p:nvSpPr>
          <p:cNvPr id="236" name="10, 11:1-14"/>
          <p:cNvSpPr txBox="1"/>
          <p:nvPr/>
        </p:nvSpPr>
        <p:spPr>
          <a:xfrm>
            <a:off x="9955062" y="4528657"/>
            <a:ext cx="746424" cy="55016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600">
                <a:latin typeface="Times New Roman"/>
                <a:ea typeface="Times New Roman"/>
                <a:cs typeface="Times New Roman"/>
                <a:sym typeface="Times New Roman"/>
              </a:defRPr>
            </a:pPr>
            <a:r>
              <a:t>10,</a:t>
            </a:r>
            <a:br/>
            <a:r>
              <a:t>11:1-14</a:t>
            </a:r>
          </a:p>
        </p:txBody>
      </p:sp>
      <p:sp>
        <p:nvSpPr>
          <p:cNvPr id="237" name="1"/>
          <p:cNvSpPr txBox="1"/>
          <p:nvPr/>
        </p:nvSpPr>
        <p:spPr>
          <a:xfrm>
            <a:off x="2375444" y="3465285"/>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1</a:t>
            </a:r>
          </a:p>
        </p:txBody>
      </p:sp>
      <p:sp>
        <p:nvSpPr>
          <p:cNvPr id="238" name="2"/>
          <p:cNvSpPr txBox="1"/>
          <p:nvPr/>
        </p:nvSpPr>
        <p:spPr>
          <a:xfrm>
            <a:off x="3731804" y="3465285"/>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2</a:t>
            </a:r>
          </a:p>
        </p:txBody>
      </p:sp>
      <p:sp>
        <p:nvSpPr>
          <p:cNvPr id="239" name="3"/>
          <p:cNvSpPr txBox="1"/>
          <p:nvPr/>
        </p:nvSpPr>
        <p:spPr>
          <a:xfrm>
            <a:off x="5098324" y="3465285"/>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3</a:t>
            </a:r>
          </a:p>
        </p:txBody>
      </p:sp>
      <p:sp>
        <p:nvSpPr>
          <p:cNvPr id="240" name="4"/>
          <p:cNvSpPr txBox="1"/>
          <p:nvPr/>
        </p:nvSpPr>
        <p:spPr>
          <a:xfrm>
            <a:off x="6444525" y="3465285"/>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4</a:t>
            </a:r>
          </a:p>
        </p:txBody>
      </p:sp>
      <p:sp>
        <p:nvSpPr>
          <p:cNvPr id="241" name="5"/>
          <p:cNvSpPr txBox="1"/>
          <p:nvPr/>
        </p:nvSpPr>
        <p:spPr>
          <a:xfrm>
            <a:off x="7811045" y="3465285"/>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5</a:t>
            </a:r>
          </a:p>
        </p:txBody>
      </p:sp>
      <p:sp>
        <p:nvSpPr>
          <p:cNvPr id="242" name="6"/>
          <p:cNvSpPr txBox="1"/>
          <p:nvPr/>
        </p:nvSpPr>
        <p:spPr>
          <a:xfrm>
            <a:off x="9157245" y="3465285"/>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6</a:t>
            </a:r>
          </a:p>
        </p:txBody>
      </p:sp>
      <p:sp>
        <p:nvSpPr>
          <p:cNvPr id="243" name="7"/>
          <p:cNvSpPr txBox="1"/>
          <p:nvPr/>
        </p:nvSpPr>
        <p:spPr>
          <a:xfrm>
            <a:off x="11153685" y="3465285"/>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7</a:t>
            </a:r>
          </a:p>
        </p:txBody>
      </p:sp>
      <p:sp>
        <p:nvSpPr>
          <p:cNvPr id="244" name="Seven…"/>
          <p:cNvSpPr txBox="1"/>
          <p:nvPr/>
        </p:nvSpPr>
        <p:spPr>
          <a:xfrm>
            <a:off x="471425" y="4048215"/>
            <a:ext cx="1378596"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r">
              <a:defRPr>
                <a:latin typeface="Times New Roman"/>
                <a:ea typeface="Times New Roman"/>
                <a:cs typeface="Times New Roman"/>
                <a:sym typeface="Times New Roman"/>
              </a:defRPr>
            </a:pPr>
            <a:r>
              <a:t>Seven </a:t>
            </a:r>
          </a:p>
          <a:p>
            <a:pPr algn="r">
              <a:defRPr>
                <a:latin typeface="Times New Roman"/>
                <a:ea typeface="Times New Roman"/>
                <a:cs typeface="Times New Roman"/>
                <a:sym typeface="Times New Roman"/>
              </a:defRPr>
            </a:pPr>
            <a:r>
              <a:t>Trumpets</a:t>
            </a:r>
          </a:p>
        </p:txBody>
      </p:sp>
      <p:sp>
        <p:nvSpPr>
          <p:cNvPr id="245" name="Line"/>
          <p:cNvSpPr/>
          <p:nvPr/>
        </p:nvSpPr>
        <p:spPr>
          <a:xfrm>
            <a:off x="7378162" y="3323760"/>
            <a:ext cx="4561818" cy="1"/>
          </a:xfrm>
          <a:prstGeom prst="line">
            <a:avLst/>
          </a:prstGeom>
          <a:ln w="50800">
            <a:solidFill>
              <a:srgbClr val="FFFFFF"/>
            </a:solidFill>
            <a:miter lim="400000"/>
            <a:headEnd type="triangle" len="sm"/>
            <a:tailEnd type="triangle" len="sm"/>
          </a:ln>
        </p:spPr>
        <p:txBody>
          <a:bodyPr lIns="50800" tIns="50800" rIns="50800" bIns="50800" anchor="ctr"/>
          <a:lstStyle/>
          <a:p>
            <a:pPr>
              <a:defRPr b="0" sz="2200">
                <a:latin typeface="+mn-lt"/>
                <a:ea typeface="+mn-ea"/>
                <a:cs typeface="+mn-cs"/>
                <a:sym typeface="Helvetica Neue Medium"/>
              </a:defRPr>
            </a:pPr>
          </a:p>
        </p:txBody>
      </p:sp>
      <p:sp>
        <p:nvSpPr>
          <p:cNvPr id="246" name="Three Woes"/>
          <p:cNvSpPr txBox="1"/>
          <p:nvPr/>
        </p:nvSpPr>
        <p:spPr>
          <a:xfrm>
            <a:off x="9042310" y="2891640"/>
            <a:ext cx="1396083" cy="38291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latin typeface="Times New Roman"/>
                <a:ea typeface="Times New Roman"/>
                <a:cs typeface="Times New Roman"/>
                <a:sym typeface="Times New Roman"/>
              </a:defRPr>
            </a:lvl1pPr>
          </a:lstStyle>
          <a:p>
            <a:pPr/>
            <a:r>
              <a:t>Three Woes</a:t>
            </a:r>
          </a:p>
        </p:txBody>
      </p:sp>
      <p:sp>
        <p:nvSpPr>
          <p:cNvPr id="247" name="Painful Sores  those who received mark"/>
          <p:cNvSpPr/>
          <p:nvPr/>
        </p:nvSpPr>
        <p:spPr>
          <a:xfrm>
            <a:off x="1995615" y="7422200"/>
            <a:ext cx="1138120"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700">
                <a:solidFill>
                  <a:srgbClr val="000000"/>
                </a:solidFill>
                <a:latin typeface="+mn-lt"/>
                <a:ea typeface="+mn-ea"/>
                <a:cs typeface="+mn-cs"/>
                <a:sym typeface="Helvetica Neue Medium"/>
              </a:defRPr>
            </a:pPr>
            <a:r>
              <a:t>Painful Sores </a:t>
            </a:r>
            <a:br/>
            <a:r>
              <a:rPr sz="1200"/>
              <a:t>those who received mark</a:t>
            </a:r>
          </a:p>
        </p:txBody>
      </p:sp>
      <p:sp>
        <p:nvSpPr>
          <p:cNvPr id="248" name="16:2"/>
          <p:cNvSpPr txBox="1"/>
          <p:nvPr/>
        </p:nvSpPr>
        <p:spPr>
          <a:xfrm>
            <a:off x="2298012" y="8620080"/>
            <a:ext cx="533326"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16:2</a:t>
            </a:r>
          </a:p>
        </p:txBody>
      </p:sp>
      <p:sp>
        <p:nvSpPr>
          <p:cNvPr id="249" name="1"/>
          <p:cNvSpPr txBox="1"/>
          <p:nvPr/>
        </p:nvSpPr>
        <p:spPr>
          <a:xfrm>
            <a:off x="2416085" y="694861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1</a:t>
            </a:r>
          </a:p>
        </p:txBody>
      </p:sp>
      <p:sp>
        <p:nvSpPr>
          <p:cNvPr id="250" name="Sea to Blood all sea…"/>
          <p:cNvSpPr/>
          <p:nvPr/>
        </p:nvSpPr>
        <p:spPr>
          <a:xfrm>
            <a:off x="3351975" y="7422200"/>
            <a:ext cx="1138120"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700">
                <a:solidFill>
                  <a:srgbClr val="000000"/>
                </a:solidFill>
                <a:latin typeface="+mn-lt"/>
                <a:ea typeface="+mn-ea"/>
                <a:cs typeface="+mn-cs"/>
                <a:sym typeface="Helvetica Neue Medium"/>
              </a:defRPr>
            </a:pPr>
            <a:r>
              <a:t>Sea to Blood</a:t>
            </a:r>
            <a:br/>
            <a:r>
              <a:t>all sea</a:t>
            </a:r>
          </a:p>
          <a:p>
            <a:pPr>
              <a:defRPr b="0" sz="1700">
                <a:solidFill>
                  <a:srgbClr val="000000"/>
                </a:solidFill>
                <a:latin typeface="+mn-lt"/>
                <a:ea typeface="+mn-ea"/>
                <a:cs typeface="+mn-cs"/>
                <a:sym typeface="Helvetica Neue Medium"/>
              </a:defRPr>
            </a:pPr>
            <a:r>
              <a:t>dead!</a:t>
            </a:r>
          </a:p>
        </p:txBody>
      </p:sp>
      <p:sp>
        <p:nvSpPr>
          <p:cNvPr id="251" name="16:3"/>
          <p:cNvSpPr txBox="1"/>
          <p:nvPr/>
        </p:nvSpPr>
        <p:spPr>
          <a:xfrm>
            <a:off x="3654372" y="8620080"/>
            <a:ext cx="533326"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16:3</a:t>
            </a:r>
          </a:p>
        </p:txBody>
      </p:sp>
      <p:sp>
        <p:nvSpPr>
          <p:cNvPr id="252" name="2"/>
          <p:cNvSpPr txBox="1"/>
          <p:nvPr/>
        </p:nvSpPr>
        <p:spPr>
          <a:xfrm>
            <a:off x="3772445" y="694861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2</a:t>
            </a:r>
          </a:p>
        </p:txBody>
      </p:sp>
      <p:sp>
        <p:nvSpPr>
          <p:cNvPr id="253" name="Rivers to Blood"/>
          <p:cNvSpPr/>
          <p:nvPr/>
        </p:nvSpPr>
        <p:spPr>
          <a:xfrm>
            <a:off x="4708335" y="7422200"/>
            <a:ext cx="1138120"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0" sz="1700">
                <a:solidFill>
                  <a:srgbClr val="000000"/>
                </a:solidFill>
                <a:latin typeface="+mn-lt"/>
                <a:ea typeface="+mn-ea"/>
                <a:cs typeface="+mn-cs"/>
                <a:sym typeface="Helvetica Neue Medium"/>
              </a:defRPr>
            </a:lvl1pPr>
          </a:lstStyle>
          <a:p>
            <a:pPr/>
            <a:r>
              <a:t>Rivers to Blood</a:t>
            </a:r>
          </a:p>
        </p:txBody>
      </p:sp>
      <p:sp>
        <p:nvSpPr>
          <p:cNvPr id="254" name="16:4-6"/>
          <p:cNvSpPr txBox="1"/>
          <p:nvPr/>
        </p:nvSpPr>
        <p:spPr>
          <a:xfrm>
            <a:off x="4910439" y="8620080"/>
            <a:ext cx="723752"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16:4-6</a:t>
            </a:r>
          </a:p>
        </p:txBody>
      </p:sp>
      <p:sp>
        <p:nvSpPr>
          <p:cNvPr id="255" name="3"/>
          <p:cNvSpPr txBox="1"/>
          <p:nvPr/>
        </p:nvSpPr>
        <p:spPr>
          <a:xfrm>
            <a:off x="5128805" y="694861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3</a:t>
            </a:r>
          </a:p>
        </p:txBody>
      </p:sp>
      <p:sp>
        <p:nvSpPr>
          <p:cNvPr id="256" name="Sun Scorches with Fire"/>
          <p:cNvSpPr/>
          <p:nvPr/>
        </p:nvSpPr>
        <p:spPr>
          <a:xfrm>
            <a:off x="6064695" y="7422200"/>
            <a:ext cx="1138120"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b="0" sz="1700">
                <a:solidFill>
                  <a:srgbClr val="000000"/>
                </a:solidFill>
                <a:latin typeface="+mn-lt"/>
                <a:ea typeface="+mn-ea"/>
                <a:cs typeface="+mn-cs"/>
                <a:sym typeface="Helvetica Neue Medium"/>
              </a:defRPr>
            </a:lvl1pPr>
          </a:lstStyle>
          <a:p>
            <a:pPr/>
            <a:r>
              <a:t>Sun Scorches with Fire</a:t>
            </a:r>
          </a:p>
        </p:txBody>
      </p:sp>
      <p:sp>
        <p:nvSpPr>
          <p:cNvPr id="257" name="16:8"/>
          <p:cNvSpPr txBox="1"/>
          <p:nvPr/>
        </p:nvSpPr>
        <p:spPr>
          <a:xfrm>
            <a:off x="6367092" y="8620080"/>
            <a:ext cx="533327"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16:8</a:t>
            </a:r>
          </a:p>
        </p:txBody>
      </p:sp>
      <p:sp>
        <p:nvSpPr>
          <p:cNvPr id="258" name="4"/>
          <p:cNvSpPr txBox="1"/>
          <p:nvPr/>
        </p:nvSpPr>
        <p:spPr>
          <a:xfrm>
            <a:off x="6485165" y="694861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4</a:t>
            </a:r>
          </a:p>
        </p:txBody>
      </p:sp>
      <p:sp>
        <p:nvSpPr>
          <p:cNvPr id="259" name="Darkness…"/>
          <p:cNvSpPr/>
          <p:nvPr/>
        </p:nvSpPr>
        <p:spPr>
          <a:xfrm>
            <a:off x="7415975" y="7422200"/>
            <a:ext cx="1138119"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700">
                <a:solidFill>
                  <a:srgbClr val="000000"/>
                </a:solidFill>
                <a:latin typeface="+mn-lt"/>
                <a:ea typeface="+mn-ea"/>
                <a:cs typeface="+mn-cs"/>
                <a:sym typeface="Helvetica Neue Medium"/>
              </a:defRPr>
            </a:pPr>
            <a:r>
              <a:t>Darkness</a:t>
            </a:r>
          </a:p>
          <a:p>
            <a:pPr>
              <a:defRPr b="0" sz="1700">
                <a:solidFill>
                  <a:srgbClr val="000000"/>
                </a:solidFill>
                <a:latin typeface="+mn-lt"/>
                <a:ea typeface="+mn-ea"/>
                <a:cs typeface="+mn-cs"/>
                <a:sym typeface="Helvetica Neue Medium"/>
              </a:defRPr>
            </a:pPr>
            <a:r>
              <a:t>on Kingdom of Beast</a:t>
            </a:r>
          </a:p>
        </p:txBody>
      </p:sp>
      <p:sp>
        <p:nvSpPr>
          <p:cNvPr id="260" name="5"/>
          <p:cNvSpPr txBox="1"/>
          <p:nvPr/>
        </p:nvSpPr>
        <p:spPr>
          <a:xfrm>
            <a:off x="7841524" y="694861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5</a:t>
            </a:r>
          </a:p>
        </p:txBody>
      </p:sp>
      <p:sp>
        <p:nvSpPr>
          <p:cNvPr id="261" name="16:10,11"/>
          <p:cNvSpPr txBox="1"/>
          <p:nvPr/>
        </p:nvSpPr>
        <p:spPr>
          <a:xfrm>
            <a:off x="7514493" y="8620080"/>
            <a:ext cx="920763"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16:10,11</a:t>
            </a:r>
          </a:p>
        </p:txBody>
      </p:sp>
      <p:sp>
        <p:nvSpPr>
          <p:cNvPr id="262" name="Euphrates…"/>
          <p:cNvSpPr/>
          <p:nvPr/>
        </p:nvSpPr>
        <p:spPr>
          <a:xfrm>
            <a:off x="8762175" y="7422200"/>
            <a:ext cx="1138119"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700">
                <a:solidFill>
                  <a:srgbClr val="000000"/>
                </a:solidFill>
                <a:latin typeface="+mn-lt"/>
                <a:ea typeface="+mn-ea"/>
                <a:cs typeface="+mn-cs"/>
                <a:sym typeface="Helvetica Neue Medium"/>
              </a:defRPr>
            </a:pPr>
            <a:r>
              <a:t>Euphrates</a:t>
            </a:r>
          </a:p>
          <a:p>
            <a:pPr>
              <a:defRPr b="0" sz="1700">
                <a:solidFill>
                  <a:srgbClr val="000000"/>
                </a:solidFill>
                <a:latin typeface="+mn-lt"/>
                <a:ea typeface="+mn-ea"/>
                <a:cs typeface="+mn-cs"/>
                <a:sym typeface="Helvetica Neue Medium"/>
              </a:defRPr>
            </a:pPr>
            <a:r>
              <a:t>Dried</a:t>
            </a:r>
          </a:p>
          <a:p>
            <a:pPr>
              <a:defRPr b="0" sz="1200">
                <a:solidFill>
                  <a:srgbClr val="000000"/>
                </a:solidFill>
                <a:latin typeface="+mn-lt"/>
                <a:ea typeface="+mn-ea"/>
                <a:cs typeface="+mn-cs"/>
                <a:sym typeface="Helvetica Neue Medium"/>
              </a:defRPr>
            </a:pPr>
            <a:r>
              <a:t>Kings fr. East</a:t>
            </a:r>
          </a:p>
          <a:p>
            <a:pPr>
              <a:defRPr b="0" sz="1200">
                <a:solidFill>
                  <a:srgbClr val="000000"/>
                </a:solidFill>
                <a:latin typeface="+mn-lt"/>
                <a:ea typeface="+mn-ea"/>
                <a:cs typeface="+mn-cs"/>
                <a:sym typeface="Helvetica Neue Medium"/>
              </a:defRPr>
            </a:pPr>
            <a:r>
              <a:t>Demon Frogs</a:t>
            </a:r>
          </a:p>
        </p:txBody>
      </p:sp>
      <p:sp>
        <p:nvSpPr>
          <p:cNvPr id="263" name="6"/>
          <p:cNvSpPr txBox="1"/>
          <p:nvPr/>
        </p:nvSpPr>
        <p:spPr>
          <a:xfrm>
            <a:off x="9213125" y="694861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6</a:t>
            </a:r>
          </a:p>
        </p:txBody>
      </p:sp>
      <p:sp>
        <p:nvSpPr>
          <p:cNvPr id="264" name="Lightning…"/>
          <p:cNvSpPr/>
          <p:nvPr/>
        </p:nvSpPr>
        <p:spPr>
          <a:xfrm>
            <a:off x="10576190" y="7422200"/>
            <a:ext cx="1138120" cy="1176021"/>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lstStyle/>
          <a:p>
            <a:pPr>
              <a:defRPr b="0" sz="1500">
                <a:solidFill>
                  <a:srgbClr val="000000"/>
                </a:solidFill>
                <a:latin typeface="+mn-lt"/>
                <a:ea typeface="+mn-ea"/>
                <a:cs typeface="+mn-cs"/>
                <a:sym typeface="Helvetica Neue Medium"/>
              </a:defRPr>
            </a:pPr>
            <a:r>
              <a:t>Lightning</a:t>
            </a:r>
          </a:p>
          <a:p>
            <a:pPr>
              <a:defRPr b="0" sz="1500">
                <a:solidFill>
                  <a:srgbClr val="000000"/>
                </a:solidFill>
                <a:latin typeface="+mn-lt"/>
                <a:ea typeface="+mn-ea"/>
                <a:cs typeface="+mn-cs"/>
                <a:sym typeface="Helvetica Neue Medium"/>
              </a:defRPr>
            </a:pPr>
            <a:r>
              <a:t>Great</a:t>
            </a:r>
          </a:p>
          <a:p>
            <a:pPr>
              <a:defRPr b="0" sz="1500">
                <a:solidFill>
                  <a:srgbClr val="000000"/>
                </a:solidFill>
                <a:latin typeface="+mn-lt"/>
                <a:ea typeface="+mn-ea"/>
                <a:cs typeface="+mn-cs"/>
                <a:sym typeface="Helvetica Neue Medium"/>
              </a:defRPr>
            </a:pPr>
            <a:r>
              <a:t>Earthquake</a:t>
            </a:r>
          </a:p>
          <a:p>
            <a:pPr>
              <a:defRPr b="0" sz="1500">
                <a:solidFill>
                  <a:srgbClr val="000000"/>
                </a:solidFill>
                <a:latin typeface="+mn-lt"/>
                <a:ea typeface="+mn-ea"/>
                <a:cs typeface="+mn-cs"/>
                <a:sym typeface="Helvetica Neue Medium"/>
              </a:defRPr>
            </a:pPr>
            <a:r>
              <a:t>100 lb hail</a:t>
            </a:r>
          </a:p>
        </p:txBody>
      </p:sp>
      <p:sp>
        <p:nvSpPr>
          <p:cNvPr id="265" name="7"/>
          <p:cNvSpPr txBox="1"/>
          <p:nvPr/>
        </p:nvSpPr>
        <p:spPr>
          <a:xfrm>
            <a:off x="11027140" y="6948614"/>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7</a:t>
            </a:r>
          </a:p>
        </p:txBody>
      </p:sp>
      <p:sp>
        <p:nvSpPr>
          <p:cNvPr id="266" name="Seven…"/>
          <p:cNvSpPr txBox="1"/>
          <p:nvPr/>
        </p:nvSpPr>
        <p:spPr>
          <a:xfrm>
            <a:off x="841716" y="7280084"/>
            <a:ext cx="1045817" cy="14602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r">
              <a:defRPr>
                <a:latin typeface="Times New Roman"/>
                <a:ea typeface="Times New Roman"/>
                <a:cs typeface="Times New Roman"/>
                <a:sym typeface="Times New Roman"/>
              </a:defRPr>
            </a:pPr>
            <a:r>
              <a:t>Seven </a:t>
            </a:r>
          </a:p>
          <a:p>
            <a:pPr algn="r">
              <a:defRPr>
                <a:latin typeface="Times New Roman"/>
                <a:ea typeface="Times New Roman"/>
                <a:cs typeface="Times New Roman"/>
                <a:sym typeface="Times New Roman"/>
              </a:defRPr>
            </a:pPr>
            <a:r>
              <a:t>Bowls </a:t>
            </a:r>
          </a:p>
          <a:p>
            <a:pPr algn="r">
              <a:defRPr>
                <a:latin typeface="Times New Roman"/>
                <a:ea typeface="Times New Roman"/>
                <a:cs typeface="Times New Roman"/>
                <a:sym typeface="Times New Roman"/>
              </a:defRPr>
            </a:pPr>
            <a:r>
              <a:t>of </a:t>
            </a:r>
          </a:p>
          <a:p>
            <a:pPr algn="r">
              <a:defRPr>
                <a:latin typeface="Times New Roman"/>
                <a:ea typeface="Times New Roman"/>
                <a:cs typeface="Times New Roman"/>
                <a:sym typeface="Times New Roman"/>
              </a:defRPr>
            </a:pPr>
            <a:r>
              <a:t>Wrath</a:t>
            </a:r>
          </a:p>
        </p:txBody>
      </p:sp>
      <p:sp>
        <p:nvSpPr>
          <p:cNvPr id="267" name="16:12-14"/>
          <p:cNvSpPr txBox="1"/>
          <p:nvPr/>
        </p:nvSpPr>
        <p:spPr>
          <a:xfrm>
            <a:off x="8855059" y="8620080"/>
            <a:ext cx="952352"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16:12-14</a:t>
            </a:r>
          </a:p>
        </p:txBody>
      </p:sp>
      <p:sp>
        <p:nvSpPr>
          <p:cNvPr id="268" name="16:17-21"/>
          <p:cNvSpPr txBox="1"/>
          <p:nvPr/>
        </p:nvSpPr>
        <p:spPr>
          <a:xfrm>
            <a:off x="10684315" y="8620080"/>
            <a:ext cx="952352"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16:17-21</a:t>
            </a:r>
          </a:p>
        </p:txBody>
      </p:sp>
      <p:sp>
        <p:nvSpPr>
          <p:cNvPr id="269" name="Armageddon"/>
          <p:cNvSpPr txBox="1"/>
          <p:nvPr/>
        </p:nvSpPr>
        <p:spPr>
          <a:xfrm rot="16200000">
            <a:off x="9575349" y="7836996"/>
            <a:ext cx="1325787" cy="3464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700">
                <a:latin typeface="Times New Roman"/>
                <a:ea typeface="Times New Roman"/>
                <a:cs typeface="Times New Roman"/>
                <a:sym typeface="Times New Roman"/>
              </a:defRPr>
            </a:lvl1pPr>
          </a:lstStyle>
          <a:p>
            <a:pPr/>
            <a:r>
              <a:t>Armageddon</a:t>
            </a:r>
          </a:p>
        </p:txBody>
      </p:sp>
      <p:sp>
        <p:nvSpPr>
          <p:cNvPr id="270" name="16:15"/>
          <p:cNvSpPr txBox="1"/>
          <p:nvPr/>
        </p:nvSpPr>
        <p:spPr>
          <a:xfrm>
            <a:off x="9914429" y="8843599"/>
            <a:ext cx="647627"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16:15</a:t>
            </a:r>
          </a:p>
        </p:txBody>
      </p:sp>
      <p:sp>
        <p:nvSpPr>
          <p:cNvPr id="271" name="Return of Christ  Final Battle"/>
          <p:cNvSpPr txBox="1"/>
          <p:nvPr/>
        </p:nvSpPr>
        <p:spPr>
          <a:xfrm rot="16200000">
            <a:off x="11211805" y="7709996"/>
            <a:ext cx="1703401" cy="60042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700">
                <a:latin typeface="Times New Roman"/>
                <a:ea typeface="Times New Roman"/>
                <a:cs typeface="Times New Roman"/>
                <a:sym typeface="Times New Roman"/>
              </a:defRPr>
            </a:pPr>
            <a:r>
              <a:t>Return of Christ </a:t>
            </a:r>
            <a:br/>
            <a:r>
              <a:t>Final Battle</a:t>
            </a:r>
          </a:p>
        </p:txBody>
      </p:sp>
      <p:sp>
        <p:nvSpPr>
          <p:cNvPr id="272" name="19:11-21"/>
          <p:cNvSpPr txBox="1"/>
          <p:nvPr/>
        </p:nvSpPr>
        <p:spPr>
          <a:xfrm>
            <a:off x="11593636" y="8843599"/>
            <a:ext cx="939739" cy="358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800">
                <a:latin typeface="Times New Roman"/>
                <a:ea typeface="Times New Roman"/>
                <a:cs typeface="Times New Roman"/>
                <a:sym typeface="Times New Roman"/>
              </a:defRPr>
            </a:lvl1pPr>
          </a:lstStyle>
          <a:p>
            <a:pPr/>
            <a:r>
              <a:t>19:11-21</a:t>
            </a:r>
          </a:p>
        </p:txBody>
      </p:sp>
      <p:sp>
        <p:nvSpPr>
          <p:cNvPr id="273" name="Satan and Demons cast to earth — Israel flees to wilderness (ch 12) Rise of Beast and False Prophet — Abomination / Image, Worship of Beast (ch 13)…"/>
          <p:cNvSpPr txBox="1"/>
          <p:nvPr/>
        </p:nvSpPr>
        <p:spPr>
          <a:xfrm>
            <a:off x="1226090" y="5664557"/>
            <a:ext cx="10855971"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Satan and Demons cast to earth — Israel flees to wilderness (ch 12)</a:t>
            </a:r>
            <a:br/>
            <a:r>
              <a:t>Rise of Beast and False Prophet — Abomination / Image, Worship of Beast (ch 13)</a:t>
            </a:r>
          </a:p>
          <a:p>
            <a:pPr>
              <a:defRPr>
                <a:latin typeface="Times New Roman"/>
                <a:ea typeface="Times New Roman"/>
                <a:cs typeface="Times New Roman"/>
                <a:sym typeface="Times New Roman"/>
              </a:defRPr>
            </a:pPr>
            <a:r>
              <a:t>144,000 Redeemed Sing (14:1-5), Three Angel Messengers (14:6-20)</a:t>
            </a:r>
          </a:p>
        </p:txBody>
      </p:sp>
      <p:sp>
        <p:nvSpPr>
          <p:cNvPr id="274" name="Middle of…"/>
          <p:cNvSpPr txBox="1"/>
          <p:nvPr/>
        </p:nvSpPr>
        <p:spPr>
          <a:xfrm rot="16200000">
            <a:off x="-311083" y="5717907"/>
            <a:ext cx="1451969"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Middle of</a:t>
            </a:r>
          </a:p>
          <a:p>
            <a:pPr>
              <a:defRPr>
                <a:latin typeface="Times New Roman"/>
                <a:ea typeface="Times New Roman"/>
                <a:cs typeface="Times New Roman"/>
                <a:sym typeface="Times New Roman"/>
              </a:defRPr>
            </a:pPr>
            <a:r>
              <a:t>70th week</a:t>
            </a:r>
          </a:p>
        </p:txBody>
      </p:sp>
      <p:sp>
        <p:nvSpPr>
          <p:cNvPr id="275" name="Great…"/>
          <p:cNvSpPr txBox="1"/>
          <p:nvPr/>
        </p:nvSpPr>
        <p:spPr>
          <a:xfrm rot="16200000">
            <a:off x="-384678" y="7622984"/>
            <a:ext cx="1599159"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Great</a:t>
            </a:r>
          </a:p>
          <a:p>
            <a:pPr>
              <a:defRPr>
                <a:latin typeface="Times New Roman"/>
                <a:ea typeface="Times New Roman"/>
                <a:cs typeface="Times New Roman"/>
                <a:sym typeface="Times New Roman"/>
              </a:defRPr>
            </a:pPr>
            <a:r>
              <a:t>Tribulation</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7" name="Rapture Theories"/>
          <p:cNvSpPr txBox="1"/>
          <p:nvPr>
            <p:ph type="title"/>
          </p:nvPr>
        </p:nvSpPr>
        <p:spPr>
          <a:prstGeom prst="rect">
            <a:avLst/>
          </a:prstGeom>
        </p:spPr>
        <p:txBody>
          <a:bodyPr/>
          <a:lstStyle/>
          <a:p>
            <a:pPr/>
            <a:r>
              <a:t>Rapture Theories</a:t>
            </a:r>
          </a:p>
        </p:txBody>
      </p:sp>
      <p:sp>
        <p:nvSpPr>
          <p:cNvPr id="278" name="Pre Tribulation Rapture (Dispensational Premillennialism)…"/>
          <p:cNvSpPr txBox="1"/>
          <p:nvPr>
            <p:ph type="body" idx="1"/>
          </p:nvPr>
        </p:nvSpPr>
        <p:spPr>
          <a:prstGeom prst="rect">
            <a:avLst/>
          </a:prstGeom>
        </p:spPr>
        <p:txBody>
          <a:bodyPr/>
          <a:lstStyle/>
          <a:p>
            <a:pPr marL="377825" indent="-377825" defTabSz="496570">
              <a:spcBef>
                <a:spcPts val="3500"/>
              </a:spcBef>
              <a:defRPr sz="2720"/>
            </a:pPr>
            <a:r>
              <a:t>Pre Tribulation Rapture (Dispensational Premillennialism)</a:t>
            </a:r>
          </a:p>
          <a:p>
            <a:pPr marL="377825" indent="-377825" defTabSz="496570">
              <a:spcBef>
                <a:spcPts val="3500"/>
              </a:spcBef>
              <a:defRPr sz="2720"/>
            </a:pPr>
            <a:r>
              <a:t>Partial Rapture </a:t>
            </a:r>
          </a:p>
          <a:p>
            <a:pPr lvl="1" marL="755650" indent="-377825" defTabSz="496570">
              <a:spcBef>
                <a:spcPts val="3500"/>
              </a:spcBef>
              <a:defRPr sz="2720"/>
            </a:pPr>
            <a:r>
              <a:t>only those “</a:t>
            </a:r>
            <a:r>
              <a:rPr i="1"/>
              <a:t>watching and waiting”</a:t>
            </a:r>
            <a:r>
              <a:t> Luke 21:36, Hebrews 9:28, 2 Timothy 4:8</a:t>
            </a:r>
          </a:p>
          <a:p>
            <a:pPr marL="377825" indent="-377825" defTabSz="496570">
              <a:spcBef>
                <a:spcPts val="3500"/>
              </a:spcBef>
              <a:defRPr sz="2720"/>
            </a:pPr>
            <a:r>
              <a:t>Post Tribulation Rapture (Historic Premillennialism?)</a:t>
            </a:r>
          </a:p>
          <a:p>
            <a:pPr marL="377825" indent="-377825" defTabSz="496570">
              <a:spcBef>
                <a:spcPts val="3500"/>
              </a:spcBef>
              <a:defRPr sz="2720"/>
            </a:pPr>
            <a:r>
              <a:t>Mid Tribulation Rapture</a:t>
            </a:r>
          </a:p>
          <a:p>
            <a:pPr marL="377825" indent="-377825" defTabSz="496570">
              <a:spcBef>
                <a:spcPts val="3500"/>
              </a:spcBef>
              <a:defRPr sz="2720"/>
            </a:pPr>
            <a:r>
              <a:t>Pre Wrath Rapture</a:t>
            </a:r>
          </a:p>
          <a:p>
            <a:pPr marL="377825" indent="-377825" defTabSz="496570">
              <a:spcBef>
                <a:spcPts val="3500"/>
              </a:spcBef>
              <a:defRPr sz="2720"/>
            </a:pPr>
            <a:r>
              <a:t>Many others… </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0" name="Post Tribulation Rapture…"/>
          <p:cNvSpPr txBox="1"/>
          <p:nvPr>
            <p:ph type="title"/>
          </p:nvPr>
        </p:nvSpPr>
        <p:spPr>
          <a:prstGeom prst="rect">
            <a:avLst/>
          </a:prstGeom>
        </p:spPr>
        <p:txBody>
          <a:bodyPr/>
          <a:lstStyle/>
          <a:p>
            <a:pPr defTabSz="490727">
              <a:defRPr sz="6719"/>
            </a:pPr>
            <a:r>
              <a:t>Post Tribulation Rapture</a:t>
            </a:r>
          </a:p>
          <a:p>
            <a:pPr defTabSz="490727">
              <a:defRPr sz="6719"/>
            </a:pPr>
            <a:r>
              <a:t>(Historic Premillennialism?)</a:t>
            </a:r>
          </a:p>
        </p:txBody>
      </p:sp>
      <p:sp>
        <p:nvSpPr>
          <p:cNvPr id="281" name="Papias of Hierapolis (60 -153 AD) : Disciple of John! Companion of Polycarp (Bishop of Smyrna).…"/>
          <p:cNvSpPr txBox="1"/>
          <p:nvPr>
            <p:ph type="body" sz="half" idx="1"/>
          </p:nvPr>
        </p:nvSpPr>
        <p:spPr>
          <a:prstGeom prst="rect">
            <a:avLst/>
          </a:prstGeom>
        </p:spPr>
        <p:txBody>
          <a:bodyPr/>
          <a:lstStyle/>
          <a:p>
            <a:pPr marL="267461" indent="-267461" defTabSz="455675">
              <a:spcBef>
                <a:spcPts val="2400"/>
              </a:spcBef>
              <a:defRPr sz="2184"/>
            </a:pPr>
            <a:r>
              <a:t>Papias of Hierapolis (60 -153 AD) : Disciple of John! Companion of Polycarp (Bishop of Smyrna). </a:t>
            </a:r>
          </a:p>
          <a:p>
            <a:pPr lvl="1" marL="534923" indent="-267461" defTabSz="455675">
              <a:spcBef>
                <a:spcPts val="2400"/>
              </a:spcBef>
              <a:defRPr sz="2184"/>
            </a:pPr>
            <a:r>
              <a:t>Writings are lost but we have quotations from Eusibeus (260 - 340 AD) and Irenaeus.</a:t>
            </a:r>
          </a:p>
          <a:p>
            <a:pPr lvl="1" marL="534923" indent="-267461" defTabSz="455675">
              <a:spcBef>
                <a:spcPts val="2400"/>
              </a:spcBef>
              <a:defRPr sz="2184"/>
            </a:pPr>
            <a:r>
              <a:t>Eusibeus chastises (in his writings) Papias for being a </a:t>
            </a:r>
            <a:r>
              <a:rPr i="1"/>
              <a:t>chiliast</a:t>
            </a:r>
            <a:r>
              <a:t> who “appears to have been of very little understanding”</a:t>
            </a:r>
          </a:p>
          <a:p>
            <a:pPr marL="267461" indent="-267461" defTabSz="455675">
              <a:spcBef>
                <a:spcPts val="2400"/>
              </a:spcBef>
              <a:defRPr sz="2184"/>
            </a:pPr>
            <a:r>
              <a:t>Justin Martyr (100 - 165 AD)</a:t>
            </a:r>
          </a:p>
          <a:p>
            <a:pPr marL="267461" indent="-267461" defTabSz="455675">
              <a:spcBef>
                <a:spcPts val="2400"/>
              </a:spcBef>
              <a:defRPr sz="2184"/>
            </a:pPr>
            <a:r>
              <a:t>Generally believed that they equated the first resurrection of Rev 20 with the events of 1 Cor 15 and 1 Thess 4</a:t>
            </a:r>
          </a:p>
        </p:txBody>
      </p:sp>
      <p:sp>
        <p:nvSpPr>
          <p:cNvPr id="282" name="Irenaeus (130 - 202 AD) : studied under Polycarp…"/>
          <p:cNvSpPr txBox="1"/>
          <p:nvPr/>
        </p:nvSpPr>
        <p:spPr>
          <a:xfrm>
            <a:off x="6718300" y="2590800"/>
            <a:ext cx="53340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marL="226314" indent="-226314" algn="l" defTabSz="385572">
              <a:spcBef>
                <a:spcPts val="2100"/>
              </a:spcBef>
              <a:buSzPct val="145000"/>
              <a:buChar char="•"/>
              <a:defRPr b="0" sz="1848">
                <a:latin typeface="Times"/>
                <a:ea typeface="Times"/>
                <a:cs typeface="Times"/>
                <a:sym typeface="Times"/>
              </a:defRPr>
            </a:pPr>
            <a:r>
              <a:t>Irenaeus (130 - 202 AD) : studied under Polycarp</a:t>
            </a:r>
          </a:p>
          <a:p>
            <a:pPr lvl="1" marL="452628" indent="-226314" algn="l" defTabSz="385572">
              <a:spcBef>
                <a:spcPts val="2100"/>
              </a:spcBef>
              <a:buSzPct val="145000"/>
              <a:buChar char="•"/>
              <a:defRPr b="0" sz="1848">
                <a:latin typeface="Times"/>
                <a:ea typeface="Times"/>
                <a:cs typeface="Times"/>
                <a:sym typeface="Times"/>
              </a:defRPr>
            </a:pPr>
            <a:r>
              <a:t>Resurrection of just and destruction of wicked occur when Christ returns when he ends the 3.5 year reign of Antichrist in Jerusalem.</a:t>
            </a:r>
          </a:p>
          <a:p>
            <a:pPr lvl="2" marL="678942" indent="-226314" algn="l" defTabSz="385572">
              <a:spcBef>
                <a:spcPts val="2100"/>
              </a:spcBef>
              <a:buSzPct val="145000"/>
              <a:buChar char="•"/>
              <a:defRPr b="0" sz="1848">
                <a:latin typeface="Times"/>
                <a:ea typeface="Times"/>
                <a:cs typeface="Times"/>
                <a:sym typeface="Times"/>
              </a:defRPr>
            </a:pPr>
            <a:r>
              <a:t>Thus ends the 6th thousand year</a:t>
            </a:r>
          </a:p>
          <a:p>
            <a:pPr lvl="1" marL="452628" indent="-226314" algn="l" defTabSz="385572">
              <a:spcBef>
                <a:spcPts val="2100"/>
              </a:spcBef>
              <a:buSzPct val="145000"/>
              <a:buChar char="•"/>
              <a:defRPr b="0" sz="1848">
                <a:latin typeface="Times"/>
                <a:ea typeface="Times"/>
                <a:cs typeface="Times"/>
                <a:sym typeface="Times"/>
              </a:defRPr>
            </a:pPr>
            <a:r>
              <a:t>Literal millennial kingdom follows — 7th thousand years = millennial sabbath</a:t>
            </a:r>
          </a:p>
          <a:p>
            <a:pPr lvl="1" marL="452628" indent="-226314" algn="l" defTabSz="385572">
              <a:spcBef>
                <a:spcPts val="2100"/>
              </a:spcBef>
              <a:buSzPct val="145000"/>
              <a:buChar char="•"/>
              <a:defRPr b="0" sz="1848">
                <a:latin typeface="Times"/>
                <a:ea typeface="Times"/>
                <a:cs typeface="Times"/>
                <a:sym typeface="Times"/>
              </a:defRPr>
            </a:pPr>
            <a:r>
              <a:t>General resurrection follows the millennial kingdom.</a:t>
            </a:r>
          </a:p>
          <a:p>
            <a:pPr lvl="1" marL="452628" indent="-226314" algn="l" defTabSz="385572">
              <a:spcBef>
                <a:spcPts val="2100"/>
              </a:spcBef>
              <a:buSzPct val="145000"/>
              <a:buChar char="•"/>
              <a:defRPr b="0" sz="1848">
                <a:latin typeface="Times"/>
                <a:ea typeface="Times"/>
                <a:cs typeface="Times"/>
                <a:sym typeface="Times"/>
              </a:defRPr>
            </a:pPr>
            <a:r>
              <a:t>Church is spiritual Israel (Gal 3:7, Rom 9:6-8)</a:t>
            </a:r>
          </a:p>
          <a:p>
            <a:pPr marL="226314" indent="-226314" algn="l" defTabSz="385572">
              <a:spcBef>
                <a:spcPts val="2100"/>
              </a:spcBef>
              <a:buSzPct val="145000"/>
              <a:buChar char="•"/>
              <a:defRPr b="0" sz="1848">
                <a:latin typeface="Times"/>
                <a:ea typeface="Times"/>
                <a:cs typeface="Times"/>
                <a:sym typeface="Times"/>
              </a:defRPr>
            </a:pPr>
            <a:r>
              <a:t>Irenaeus indicates a pre-trip rapture: </a:t>
            </a:r>
            <a:r>
              <a:rPr i="1"/>
              <a:t>“And therefore, when in the end the Church shall be suddenly caught up from this, it is said, ‘There shall be tribulation such as has not been since the beginning, neither shall be’” </a:t>
            </a:r>
            <a:r>
              <a:t>(Against Heresies V.XXIX.1)</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Historic Premillennialism…"/>
          <p:cNvSpPr txBox="1"/>
          <p:nvPr>
            <p:ph type="title"/>
          </p:nvPr>
        </p:nvSpPr>
        <p:spPr>
          <a:prstGeom prst="rect">
            <a:avLst/>
          </a:prstGeom>
        </p:spPr>
        <p:txBody>
          <a:bodyPr/>
          <a:lstStyle/>
          <a:p>
            <a:pPr defTabSz="490727">
              <a:defRPr sz="6719"/>
            </a:pPr>
            <a:r>
              <a:t>Historic Premillennialism</a:t>
            </a:r>
          </a:p>
          <a:p>
            <a:pPr defTabSz="490727">
              <a:defRPr sz="6719"/>
            </a:pPr>
            <a:r>
              <a:t>Eschatological Calendar</a:t>
            </a:r>
          </a:p>
        </p:txBody>
      </p:sp>
      <p:sp>
        <p:nvSpPr>
          <p:cNvPr id="287" name="Rise of Anti-Christ and persecution of the Church…"/>
          <p:cNvSpPr txBox="1"/>
          <p:nvPr>
            <p:ph type="body" idx="1"/>
          </p:nvPr>
        </p:nvSpPr>
        <p:spPr>
          <a:xfrm>
            <a:off x="1880992" y="2622263"/>
            <a:ext cx="9242816" cy="6938789"/>
          </a:xfrm>
          <a:prstGeom prst="rect">
            <a:avLst/>
          </a:prstGeom>
        </p:spPr>
        <p:txBody>
          <a:bodyPr/>
          <a:lstStyle/>
          <a:p>
            <a:pPr marL="180594" indent="-180594" defTabSz="461518">
              <a:spcBef>
                <a:spcPts val="3300"/>
              </a:spcBef>
              <a:buClr>
                <a:srgbClr val="FFFFFF"/>
              </a:buClr>
              <a:buSzPct val="100000"/>
              <a:buAutoNum type="arabicPeriod" startAt="1"/>
              <a:defRPr sz="2528"/>
            </a:pPr>
            <a:r>
              <a:t>  Rise of Anti-Christ and persecution of the Church</a:t>
            </a:r>
          </a:p>
          <a:p>
            <a:pPr marL="180594" indent="-180594" defTabSz="461518">
              <a:spcBef>
                <a:spcPts val="3300"/>
              </a:spcBef>
              <a:buClr>
                <a:srgbClr val="FFFFFF"/>
              </a:buClr>
              <a:buSzPct val="100000"/>
              <a:buAutoNum type="arabicPeriod" startAt="1"/>
              <a:defRPr sz="2528"/>
            </a:pPr>
            <a:r>
              <a:t> The Great Tribulation</a:t>
            </a:r>
          </a:p>
          <a:p>
            <a:pPr marL="180594" indent="-180594" defTabSz="461518">
              <a:spcBef>
                <a:spcPts val="3300"/>
              </a:spcBef>
              <a:buClr>
                <a:srgbClr val="FFFFFF"/>
              </a:buClr>
              <a:buSzPct val="100000"/>
              <a:buAutoNum type="arabicPeriod" startAt="1"/>
              <a:defRPr sz="2528"/>
            </a:pPr>
            <a:r>
              <a:t> The return of Christ at the end of the age</a:t>
            </a:r>
          </a:p>
          <a:p>
            <a:pPr lvl="1" marL="702310" indent="-351155" defTabSz="461518">
              <a:spcBef>
                <a:spcPts val="3300"/>
              </a:spcBef>
              <a:buClr>
                <a:srgbClr val="FFFFFF"/>
              </a:buClr>
              <a:defRPr sz="2528"/>
            </a:pPr>
            <a:r>
              <a:t>The resurrection of the just and the rapture of living saints</a:t>
            </a:r>
          </a:p>
          <a:p>
            <a:pPr lvl="1" marL="702310" indent="-351155" defTabSz="461518">
              <a:spcBef>
                <a:spcPts val="3300"/>
              </a:spcBef>
              <a:buClr>
                <a:srgbClr val="FFFFFF"/>
              </a:buClr>
              <a:defRPr sz="2528"/>
            </a:pPr>
            <a:r>
              <a:t>The conversion of Jews</a:t>
            </a:r>
          </a:p>
          <a:p>
            <a:pPr marL="180594" indent="-180594" defTabSz="461518">
              <a:spcBef>
                <a:spcPts val="3300"/>
              </a:spcBef>
              <a:buClr>
                <a:srgbClr val="FFFFFF"/>
              </a:buClr>
              <a:buSzPct val="100000"/>
              <a:buAutoNum type="arabicPeriod" startAt="1"/>
              <a:defRPr sz="2528"/>
            </a:pPr>
            <a:r>
              <a:t> The millennial kingdom (who populates the kingdom?)</a:t>
            </a:r>
          </a:p>
          <a:p>
            <a:pPr marL="180594" indent="-180594" defTabSz="461518">
              <a:spcBef>
                <a:spcPts val="3300"/>
              </a:spcBef>
              <a:buClr>
                <a:srgbClr val="FFFFFF"/>
              </a:buClr>
              <a:buSzPct val="100000"/>
              <a:buAutoNum type="arabicPeriod" startAt="1"/>
              <a:defRPr sz="2528"/>
            </a:pPr>
            <a:r>
              <a:t> The final revolt at the end of the millennium</a:t>
            </a:r>
          </a:p>
          <a:p>
            <a:pPr marL="180594" indent="-180594" defTabSz="461518">
              <a:spcBef>
                <a:spcPts val="3300"/>
              </a:spcBef>
              <a:buClr>
                <a:srgbClr val="FFFFFF"/>
              </a:buClr>
              <a:buSzPct val="100000"/>
              <a:buAutoNum type="arabicPeriod" startAt="1"/>
              <a:defRPr sz="2528"/>
            </a:pPr>
            <a:r>
              <a:t> Resurrection of wicked and the final judgment</a:t>
            </a:r>
          </a:p>
          <a:p>
            <a:pPr marL="180594" indent="-180594" defTabSz="461518">
              <a:spcBef>
                <a:spcPts val="3300"/>
              </a:spcBef>
              <a:buClr>
                <a:srgbClr val="FFFFFF"/>
              </a:buClr>
              <a:buSzPct val="100000"/>
              <a:buAutoNum type="arabicPeriod" startAt="1"/>
              <a:defRPr sz="2528"/>
            </a:pPr>
            <a:r>
              <a:t> The eternal state in the new heavens and new earth</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9" name="Mid Tribulation Rapture"/>
          <p:cNvSpPr txBox="1"/>
          <p:nvPr>
            <p:ph type="title"/>
          </p:nvPr>
        </p:nvSpPr>
        <p:spPr>
          <a:prstGeom prst="rect">
            <a:avLst/>
          </a:prstGeom>
        </p:spPr>
        <p:txBody>
          <a:bodyPr/>
          <a:lstStyle/>
          <a:p>
            <a:pPr/>
            <a:r>
              <a:t>Mid Tribulation Rapture</a:t>
            </a:r>
          </a:p>
        </p:txBody>
      </p:sp>
      <p:sp>
        <p:nvSpPr>
          <p:cNvPr id="290" name="Line"/>
          <p:cNvSpPr/>
          <p:nvPr/>
        </p:nvSpPr>
        <p:spPr>
          <a:xfrm>
            <a:off x="1646890" y="5961789"/>
            <a:ext cx="9711020" cy="1"/>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291" name="Line"/>
          <p:cNvSpPr/>
          <p:nvPr/>
        </p:nvSpPr>
        <p:spPr>
          <a:xfrm flipV="1">
            <a:off x="1651327" y="5711558"/>
            <a:ext cx="1" cy="1770463"/>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292" name="Line"/>
          <p:cNvSpPr/>
          <p:nvPr/>
        </p:nvSpPr>
        <p:spPr>
          <a:xfrm flipV="1">
            <a:off x="6502400" y="4000714"/>
            <a:ext cx="1" cy="1985199"/>
          </a:xfrm>
          <a:prstGeom prst="line">
            <a:avLst/>
          </a:prstGeom>
          <a:ln w="63500">
            <a:solidFill>
              <a:srgbClr val="FFFFFF"/>
            </a:solidFill>
            <a:miter lim="400000"/>
            <a:tailEnd type="triangle"/>
          </a:ln>
        </p:spPr>
        <p:txBody>
          <a:bodyPr lIns="50800" tIns="50800" rIns="50800" bIns="50800" anchor="ctr"/>
          <a:lstStyle/>
          <a:p>
            <a:pPr>
              <a:defRPr b="0" sz="2200">
                <a:latin typeface="+mn-lt"/>
                <a:ea typeface="+mn-ea"/>
                <a:cs typeface="+mn-cs"/>
                <a:sym typeface="Helvetica Neue Medium"/>
              </a:defRPr>
            </a:pPr>
          </a:p>
        </p:txBody>
      </p:sp>
      <p:sp>
        <p:nvSpPr>
          <p:cNvPr id="293" name="Line"/>
          <p:cNvSpPr/>
          <p:nvPr/>
        </p:nvSpPr>
        <p:spPr>
          <a:xfrm flipV="1">
            <a:off x="11353472" y="5711558"/>
            <a:ext cx="1" cy="1770463"/>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294" name="First Half of Daniels 70th Week"/>
          <p:cNvSpPr txBox="1"/>
          <p:nvPr/>
        </p:nvSpPr>
        <p:spPr>
          <a:xfrm>
            <a:off x="2003788" y="5479067"/>
            <a:ext cx="4214814"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First Half of Daniels 70th Week</a:t>
            </a:r>
          </a:p>
        </p:txBody>
      </p:sp>
      <p:sp>
        <p:nvSpPr>
          <p:cNvPr id="295" name="The Great Tribulation"/>
          <p:cNvSpPr txBox="1"/>
          <p:nvPr/>
        </p:nvSpPr>
        <p:spPr>
          <a:xfrm>
            <a:off x="7481257" y="5479067"/>
            <a:ext cx="3010198"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The Great Tribulation</a:t>
            </a:r>
          </a:p>
        </p:txBody>
      </p:sp>
      <p:sp>
        <p:nvSpPr>
          <p:cNvPr id="296" name="Rapture…"/>
          <p:cNvSpPr txBox="1"/>
          <p:nvPr/>
        </p:nvSpPr>
        <p:spPr>
          <a:xfrm>
            <a:off x="2888778" y="3199216"/>
            <a:ext cx="7227244"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Rapture</a:t>
            </a:r>
          </a:p>
          <a:p>
            <a:pPr>
              <a:defRPr>
                <a:latin typeface="Times New Roman"/>
                <a:ea typeface="Times New Roman"/>
                <a:cs typeface="Times New Roman"/>
                <a:sym typeface="Times New Roman"/>
              </a:defRPr>
            </a:pPr>
            <a:r>
              <a:t>7th Trumpet (Rev 11:15) = Last Trumpet (1 Cor 15:42)</a:t>
            </a:r>
          </a:p>
        </p:txBody>
      </p:sp>
      <p:sp>
        <p:nvSpPr>
          <p:cNvPr id="297" name="Bowl Judgments = Devine Wrath"/>
          <p:cNvSpPr txBox="1"/>
          <p:nvPr/>
        </p:nvSpPr>
        <p:spPr>
          <a:xfrm>
            <a:off x="6773505" y="6012959"/>
            <a:ext cx="4425703"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Bowl Judgments = Devine Wrath</a:t>
            </a:r>
          </a:p>
        </p:txBody>
      </p:sp>
      <p:sp>
        <p:nvSpPr>
          <p:cNvPr id="298" name="Line"/>
          <p:cNvSpPr/>
          <p:nvPr/>
        </p:nvSpPr>
        <p:spPr>
          <a:xfrm>
            <a:off x="1651327" y="7291939"/>
            <a:ext cx="9702146" cy="1"/>
          </a:xfrm>
          <a:prstGeom prst="line">
            <a:avLst/>
          </a:prstGeom>
          <a:ln w="381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299" name="7 years…"/>
          <p:cNvSpPr txBox="1"/>
          <p:nvPr/>
        </p:nvSpPr>
        <p:spPr>
          <a:xfrm>
            <a:off x="5036588" y="7366450"/>
            <a:ext cx="2741861"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7 years</a:t>
            </a:r>
          </a:p>
          <a:p>
            <a:pPr>
              <a:defRPr>
                <a:latin typeface="Times New Roman"/>
                <a:ea typeface="Times New Roman"/>
                <a:cs typeface="Times New Roman"/>
                <a:sym typeface="Times New Roman"/>
              </a:defRPr>
            </a:pPr>
            <a:r>
              <a:t>70th Week of Daniel</a:t>
            </a:r>
          </a:p>
        </p:txBody>
      </p:sp>
      <p:sp>
        <p:nvSpPr>
          <p:cNvPr id="300" name="Line"/>
          <p:cNvSpPr/>
          <p:nvPr/>
        </p:nvSpPr>
        <p:spPr>
          <a:xfrm>
            <a:off x="6501780" y="6815889"/>
            <a:ext cx="4852313" cy="1"/>
          </a:xfrm>
          <a:prstGeom prst="line">
            <a:avLst/>
          </a:prstGeom>
          <a:ln w="381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301" name="3 ½ years"/>
          <p:cNvSpPr txBox="1"/>
          <p:nvPr/>
        </p:nvSpPr>
        <p:spPr>
          <a:xfrm>
            <a:off x="8315513" y="6381013"/>
            <a:ext cx="1341686"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3 ½ years</a:t>
            </a:r>
          </a:p>
        </p:txBody>
      </p:sp>
      <p:sp>
        <p:nvSpPr>
          <p:cNvPr id="302" name="Line"/>
          <p:cNvSpPr/>
          <p:nvPr/>
        </p:nvSpPr>
        <p:spPr>
          <a:xfrm flipV="1">
            <a:off x="6502400" y="5930658"/>
            <a:ext cx="1" cy="1030076"/>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03" name="1 Thess 4:16…"/>
          <p:cNvSpPr txBox="1"/>
          <p:nvPr/>
        </p:nvSpPr>
        <p:spPr>
          <a:xfrm>
            <a:off x="8291004" y="4316568"/>
            <a:ext cx="1793827"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1 Thess 4:16</a:t>
            </a:r>
          </a:p>
          <a:p>
            <a:pPr>
              <a:defRPr>
                <a:latin typeface="Times New Roman"/>
                <a:ea typeface="Times New Roman"/>
                <a:cs typeface="Times New Roman"/>
                <a:sym typeface="Times New Roman"/>
              </a:defRPr>
            </a:pPr>
            <a:r>
              <a:t>Matt 24:31</a:t>
            </a:r>
          </a:p>
        </p:txBody>
      </p:sp>
      <p:sp>
        <p:nvSpPr>
          <p:cNvPr id="304" name="Seals + Trumpets ≠ Judgments…"/>
          <p:cNvSpPr txBox="1"/>
          <p:nvPr/>
        </p:nvSpPr>
        <p:spPr>
          <a:xfrm>
            <a:off x="1987763" y="5949089"/>
            <a:ext cx="4178202"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Seals + Trumpets ≠ Judgments</a:t>
            </a:r>
          </a:p>
          <a:p>
            <a:pPr>
              <a:defRPr>
                <a:latin typeface="Times New Roman"/>
                <a:ea typeface="Times New Roman"/>
                <a:cs typeface="Times New Roman"/>
                <a:sym typeface="Times New Roman"/>
              </a:defRPr>
            </a:pPr>
            <a:r>
              <a:t>fruit of unrighteous world</a:t>
            </a:r>
          </a:p>
          <a:p>
            <a:pPr>
              <a:defRPr>
                <a:latin typeface="Times New Roman"/>
                <a:ea typeface="Times New Roman"/>
                <a:cs typeface="Times New Roman"/>
                <a:sym typeface="Times New Roman"/>
              </a:defRPr>
            </a:pPr>
            <a:r>
              <a:t>and Satanic action</a:t>
            </a:r>
          </a:p>
        </p:txBody>
      </p:sp>
      <p:sp>
        <p:nvSpPr>
          <p:cNvPr id="305" name="Antichrist…"/>
          <p:cNvSpPr txBox="1"/>
          <p:nvPr/>
        </p:nvSpPr>
        <p:spPr>
          <a:xfrm>
            <a:off x="6495435" y="4005691"/>
            <a:ext cx="1587402"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Antichrist </a:t>
            </a:r>
          </a:p>
          <a:p>
            <a:pPr>
              <a:defRPr>
                <a:latin typeface="Times New Roman"/>
                <a:ea typeface="Times New Roman"/>
                <a:cs typeface="Times New Roman"/>
                <a:sym typeface="Times New Roman"/>
              </a:defRPr>
            </a:pPr>
            <a:r>
              <a:t>breaks </a:t>
            </a:r>
          </a:p>
          <a:p>
            <a:pPr>
              <a:defRPr>
                <a:latin typeface="Times New Roman"/>
                <a:ea typeface="Times New Roman"/>
                <a:cs typeface="Times New Roman"/>
                <a:sym typeface="Times New Roman"/>
              </a:defRPr>
            </a:pPr>
            <a:r>
              <a:t>covenant</a:t>
            </a:r>
          </a:p>
        </p:txBody>
      </p:sp>
      <p:sp>
        <p:nvSpPr>
          <p:cNvPr id="306" name="Line"/>
          <p:cNvSpPr/>
          <p:nvPr/>
        </p:nvSpPr>
        <p:spPr>
          <a:xfrm flipV="1">
            <a:off x="11353472" y="3918179"/>
            <a:ext cx="1" cy="1985199"/>
          </a:xfrm>
          <a:prstGeom prst="line">
            <a:avLst/>
          </a:prstGeom>
          <a:ln w="63500">
            <a:solidFill>
              <a:srgbClr val="FFFFFF"/>
            </a:solidFill>
            <a:miter lim="400000"/>
            <a:headEnd type="triangle"/>
          </a:ln>
        </p:spPr>
        <p:txBody>
          <a:bodyPr lIns="50800" tIns="50800" rIns="50800" bIns="50800" anchor="ctr"/>
          <a:lstStyle/>
          <a:p>
            <a:pPr>
              <a:defRPr b="0" sz="2200">
                <a:latin typeface="+mn-lt"/>
                <a:ea typeface="+mn-ea"/>
                <a:cs typeface="+mn-cs"/>
                <a:sym typeface="Helvetica Neue Medium"/>
              </a:defRPr>
            </a:pPr>
          </a:p>
        </p:txBody>
      </p:sp>
      <p:sp>
        <p:nvSpPr>
          <p:cNvPr id="307" name="Christ’s…"/>
          <p:cNvSpPr txBox="1"/>
          <p:nvPr/>
        </p:nvSpPr>
        <p:spPr>
          <a:xfrm>
            <a:off x="10738961" y="3098015"/>
            <a:ext cx="1229024"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Christ’s</a:t>
            </a:r>
          </a:p>
          <a:p>
            <a:pPr>
              <a:defRPr>
                <a:latin typeface="Times New Roman"/>
                <a:ea typeface="Times New Roman"/>
                <a:cs typeface="Times New Roman"/>
                <a:sym typeface="Times New Roman"/>
              </a:defRPr>
            </a:pPr>
            <a:r>
              <a:t>Return</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9" name="Pre Wrath Tribulation Rapture"/>
          <p:cNvSpPr txBox="1"/>
          <p:nvPr>
            <p:ph type="title"/>
          </p:nvPr>
        </p:nvSpPr>
        <p:spPr>
          <a:prstGeom prst="rect">
            <a:avLst/>
          </a:prstGeom>
        </p:spPr>
        <p:txBody>
          <a:bodyPr/>
          <a:lstStyle>
            <a:lvl1pPr defTabSz="519937">
              <a:defRPr sz="7119"/>
            </a:lvl1pPr>
          </a:lstStyle>
          <a:p>
            <a:pPr/>
            <a:r>
              <a:t>Pre Wrath Tribulation Rapture</a:t>
            </a:r>
          </a:p>
        </p:txBody>
      </p:sp>
      <p:sp>
        <p:nvSpPr>
          <p:cNvPr id="310" name="Line"/>
          <p:cNvSpPr/>
          <p:nvPr/>
        </p:nvSpPr>
        <p:spPr>
          <a:xfrm>
            <a:off x="631259" y="5972276"/>
            <a:ext cx="11653658" cy="1"/>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11" name="Line"/>
          <p:cNvSpPr/>
          <p:nvPr/>
        </p:nvSpPr>
        <p:spPr>
          <a:xfrm flipV="1">
            <a:off x="635697" y="5333508"/>
            <a:ext cx="1" cy="2159001"/>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12" name="Line"/>
          <p:cNvSpPr/>
          <p:nvPr/>
        </p:nvSpPr>
        <p:spPr>
          <a:xfrm flipV="1">
            <a:off x="7912305" y="3999779"/>
            <a:ext cx="1" cy="1985199"/>
          </a:xfrm>
          <a:prstGeom prst="line">
            <a:avLst/>
          </a:prstGeom>
          <a:ln w="63500">
            <a:solidFill>
              <a:srgbClr val="FFFFFF"/>
            </a:solidFill>
            <a:miter lim="400000"/>
            <a:tailEnd type="triangle"/>
          </a:ln>
        </p:spPr>
        <p:txBody>
          <a:bodyPr lIns="50800" tIns="50800" rIns="50800" bIns="50800" anchor="ctr"/>
          <a:lstStyle/>
          <a:p>
            <a:pPr>
              <a:defRPr b="0" sz="2200">
                <a:latin typeface="+mn-lt"/>
                <a:ea typeface="+mn-ea"/>
                <a:cs typeface="+mn-cs"/>
                <a:sym typeface="Helvetica Neue Medium"/>
              </a:defRPr>
            </a:pPr>
          </a:p>
        </p:txBody>
      </p:sp>
      <p:sp>
        <p:nvSpPr>
          <p:cNvPr id="313" name="Line"/>
          <p:cNvSpPr/>
          <p:nvPr/>
        </p:nvSpPr>
        <p:spPr>
          <a:xfrm flipV="1">
            <a:off x="10337842" y="5722046"/>
            <a:ext cx="1" cy="2063053"/>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14" name="The Great…"/>
          <p:cNvSpPr txBox="1"/>
          <p:nvPr/>
        </p:nvSpPr>
        <p:spPr>
          <a:xfrm>
            <a:off x="5730530" y="4362879"/>
            <a:ext cx="1942357" cy="14602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The Great </a:t>
            </a:r>
          </a:p>
          <a:p>
            <a:pPr>
              <a:defRPr>
                <a:latin typeface="Times New Roman"/>
                <a:ea typeface="Times New Roman"/>
                <a:cs typeface="Times New Roman"/>
                <a:sym typeface="Times New Roman"/>
              </a:defRPr>
            </a:pPr>
            <a:r>
              <a:t>Tribulation</a:t>
            </a:r>
          </a:p>
          <a:p>
            <a:pPr>
              <a:defRPr b="0">
                <a:latin typeface="Times New Roman"/>
                <a:ea typeface="Times New Roman"/>
                <a:cs typeface="Times New Roman"/>
                <a:sym typeface="Times New Roman"/>
              </a:defRPr>
            </a:pPr>
            <a:r>
              <a:t>time uncertain</a:t>
            </a:r>
          </a:p>
          <a:p>
            <a:pPr>
              <a:defRPr b="0">
                <a:latin typeface="Times New Roman"/>
                <a:ea typeface="Times New Roman"/>
                <a:cs typeface="Times New Roman"/>
                <a:sym typeface="Times New Roman"/>
              </a:defRPr>
            </a:pPr>
            <a:r>
              <a:t>cut short</a:t>
            </a:r>
          </a:p>
        </p:txBody>
      </p:sp>
      <p:sp>
        <p:nvSpPr>
          <p:cNvPr id="315" name="Rapture"/>
          <p:cNvSpPr txBox="1"/>
          <p:nvPr/>
        </p:nvSpPr>
        <p:spPr>
          <a:xfrm>
            <a:off x="7374520" y="3461673"/>
            <a:ext cx="1192412"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Rapture</a:t>
            </a:r>
          </a:p>
        </p:txBody>
      </p:sp>
      <p:sp>
        <p:nvSpPr>
          <p:cNvPr id="316" name="Final…"/>
          <p:cNvSpPr txBox="1"/>
          <p:nvPr/>
        </p:nvSpPr>
        <p:spPr>
          <a:xfrm>
            <a:off x="10325142" y="6023446"/>
            <a:ext cx="935832" cy="14602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Final</a:t>
            </a:r>
          </a:p>
          <a:p>
            <a:pPr>
              <a:defRPr>
                <a:latin typeface="Times New Roman"/>
                <a:ea typeface="Times New Roman"/>
                <a:cs typeface="Times New Roman"/>
                <a:sym typeface="Times New Roman"/>
              </a:defRPr>
            </a:pPr>
            <a:r>
              <a:t>Bowl </a:t>
            </a:r>
          </a:p>
          <a:p>
            <a:pPr>
              <a:defRPr>
                <a:latin typeface="Times New Roman"/>
                <a:ea typeface="Times New Roman"/>
                <a:cs typeface="Times New Roman"/>
                <a:sym typeface="Times New Roman"/>
              </a:defRPr>
            </a:pPr>
            <a:r>
              <a:t>Judg-</a:t>
            </a:r>
          </a:p>
          <a:p>
            <a:pPr>
              <a:defRPr>
                <a:latin typeface="Times New Roman"/>
                <a:ea typeface="Times New Roman"/>
                <a:cs typeface="Times New Roman"/>
                <a:sym typeface="Times New Roman"/>
              </a:defRPr>
            </a:pPr>
            <a:r>
              <a:t>ments</a:t>
            </a:r>
          </a:p>
        </p:txBody>
      </p:sp>
      <p:sp>
        <p:nvSpPr>
          <p:cNvPr id="317" name="Line"/>
          <p:cNvSpPr/>
          <p:nvPr/>
        </p:nvSpPr>
        <p:spPr>
          <a:xfrm>
            <a:off x="635697" y="7302427"/>
            <a:ext cx="9702146" cy="1"/>
          </a:xfrm>
          <a:prstGeom prst="line">
            <a:avLst/>
          </a:prstGeom>
          <a:ln w="381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318" name="1290 days (Dan 12:11)"/>
          <p:cNvSpPr txBox="1"/>
          <p:nvPr/>
        </p:nvSpPr>
        <p:spPr>
          <a:xfrm>
            <a:off x="7440625" y="9759529"/>
            <a:ext cx="2904977"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Times New Roman"/>
                <a:ea typeface="Times New Roman"/>
                <a:cs typeface="Times New Roman"/>
                <a:sym typeface="Times New Roman"/>
              </a:defRPr>
            </a:lvl1pPr>
          </a:lstStyle>
          <a:p>
            <a:pPr/>
            <a:r>
              <a:t>1290 days (Dan 12:11)</a:t>
            </a:r>
          </a:p>
        </p:txBody>
      </p:sp>
      <p:sp>
        <p:nvSpPr>
          <p:cNvPr id="319" name="Line"/>
          <p:cNvSpPr/>
          <p:nvPr/>
        </p:nvSpPr>
        <p:spPr>
          <a:xfrm>
            <a:off x="5486150" y="6826377"/>
            <a:ext cx="4852312" cy="1"/>
          </a:xfrm>
          <a:prstGeom prst="line">
            <a:avLst/>
          </a:prstGeom>
          <a:ln w="381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320" name="3 ½ years"/>
          <p:cNvSpPr txBox="1"/>
          <p:nvPr/>
        </p:nvSpPr>
        <p:spPr>
          <a:xfrm>
            <a:off x="7299883" y="6391501"/>
            <a:ext cx="1341686"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3 ½ years</a:t>
            </a:r>
          </a:p>
        </p:txBody>
      </p:sp>
      <p:sp>
        <p:nvSpPr>
          <p:cNvPr id="321" name="Line"/>
          <p:cNvSpPr/>
          <p:nvPr/>
        </p:nvSpPr>
        <p:spPr>
          <a:xfrm flipV="1">
            <a:off x="5486769" y="6535923"/>
            <a:ext cx="1" cy="2603816"/>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22" name="Line"/>
          <p:cNvSpPr/>
          <p:nvPr/>
        </p:nvSpPr>
        <p:spPr>
          <a:xfrm flipV="1">
            <a:off x="10337842" y="3928666"/>
            <a:ext cx="1" cy="1985199"/>
          </a:xfrm>
          <a:prstGeom prst="line">
            <a:avLst/>
          </a:prstGeom>
          <a:ln w="63500">
            <a:solidFill>
              <a:srgbClr val="FFFFFF"/>
            </a:solidFill>
            <a:miter lim="400000"/>
            <a:headEnd type="triangle"/>
          </a:ln>
        </p:spPr>
        <p:txBody>
          <a:bodyPr lIns="50800" tIns="50800" rIns="50800" bIns="50800" anchor="ctr"/>
          <a:lstStyle/>
          <a:p>
            <a:pPr>
              <a:defRPr b="0" sz="2200">
                <a:latin typeface="+mn-lt"/>
                <a:ea typeface="+mn-ea"/>
                <a:cs typeface="+mn-cs"/>
                <a:sym typeface="Helvetica Neue Medium"/>
              </a:defRPr>
            </a:pPr>
          </a:p>
        </p:txBody>
      </p:sp>
      <p:sp>
        <p:nvSpPr>
          <p:cNvPr id="323" name="Christ’s…"/>
          <p:cNvSpPr txBox="1"/>
          <p:nvPr/>
        </p:nvSpPr>
        <p:spPr>
          <a:xfrm>
            <a:off x="9586558" y="2947323"/>
            <a:ext cx="1502569"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Christ’s</a:t>
            </a:r>
          </a:p>
          <a:p>
            <a:pPr>
              <a:defRPr>
                <a:latin typeface="Times New Roman"/>
                <a:ea typeface="Times New Roman"/>
                <a:cs typeface="Times New Roman"/>
                <a:sym typeface="Times New Roman"/>
              </a:defRPr>
            </a:pPr>
            <a:r>
              <a:t>Revelation</a:t>
            </a:r>
          </a:p>
        </p:txBody>
      </p:sp>
      <p:sp>
        <p:nvSpPr>
          <p:cNvPr id="324" name="Line"/>
          <p:cNvSpPr/>
          <p:nvPr/>
        </p:nvSpPr>
        <p:spPr>
          <a:xfrm flipV="1">
            <a:off x="11277150" y="3981399"/>
            <a:ext cx="1" cy="4387908"/>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25" name="God’s…"/>
          <p:cNvSpPr txBox="1"/>
          <p:nvPr/>
        </p:nvSpPr>
        <p:spPr>
          <a:xfrm>
            <a:off x="8318946" y="4025910"/>
            <a:ext cx="1612256" cy="18031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God’s</a:t>
            </a:r>
          </a:p>
          <a:p>
            <a:pPr>
              <a:defRPr>
                <a:latin typeface="Times New Roman"/>
                <a:ea typeface="Times New Roman"/>
                <a:cs typeface="Times New Roman"/>
                <a:sym typeface="Times New Roman"/>
              </a:defRPr>
            </a:pPr>
            <a:r>
              <a:t>Wrath</a:t>
            </a:r>
          </a:p>
          <a:p>
            <a:pPr>
              <a:defRPr b="0">
                <a:latin typeface="Times New Roman"/>
                <a:ea typeface="Times New Roman"/>
                <a:cs typeface="Times New Roman"/>
                <a:sym typeface="Times New Roman"/>
              </a:defRPr>
            </a:pPr>
            <a:r>
              <a:t>Day of the</a:t>
            </a:r>
          </a:p>
          <a:p>
            <a:pPr>
              <a:defRPr b="0">
                <a:latin typeface="Times New Roman"/>
                <a:ea typeface="Times New Roman"/>
                <a:cs typeface="Times New Roman"/>
                <a:sym typeface="Times New Roman"/>
              </a:defRPr>
            </a:pPr>
            <a:r>
              <a:t>Lord</a:t>
            </a:r>
          </a:p>
          <a:p>
            <a:pPr>
              <a:defRPr b="0">
                <a:latin typeface="Times New Roman"/>
                <a:ea typeface="Times New Roman"/>
                <a:cs typeface="Times New Roman"/>
                <a:sym typeface="Times New Roman"/>
              </a:defRPr>
            </a:pPr>
            <a:r>
              <a:t>Israel Saved</a:t>
            </a:r>
          </a:p>
        </p:txBody>
      </p:sp>
      <p:sp>
        <p:nvSpPr>
          <p:cNvPr id="326" name="Line"/>
          <p:cNvSpPr/>
          <p:nvPr/>
        </p:nvSpPr>
        <p:spPr>
          <a:xfrm flipV="1">
            <a:off x="12316583" y="5722046"/>
            <a:ext cx="1" cy="3385743"/>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27" name="Trumpets"/>
          <p:cNvSpPr txBox="1"/>
          <p:nvPr/>
        </p:nvSpPr>
        <p:spPr>
          <a:xfrm>
            <a:off x="8435776" y="5959576"/>
            <a:ext cx="1378596"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Trumpets</a:t>
            </a:r>
          </a:p>
        </p:txBody>
      </p:sp>
      <p:sp>
        <p:nvSpPr>
          <p:cNvPr id="328" name="Line"/>
          <p:cNvSpPr/>
          <p:nvPr/>
        </p:nvSpPr>
        <p:spPr>
          <a:xfrm flipV="1">
            <a:off x="7912305" y="5959576"/>
            <a:ext cx="1" cy="435299"/>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29" name="Line"/>
          <p:cNvSpPr/>
          <p:nvPr/>
        </p:nvSpPr>
        <p:spPr>
          <a:xfrm>
            <a:off x="649062" y="6294719"/>
            <a:ext cx="7277850" cy="1"/>
          </a:xfrm>
          <a:prstGeom prst="line">
            <a:avLst/>
          </a:prstGeom>
          <a:ln w="381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330" name="Seals"/>
          <p:cNvSpPr txBox="1"/>
          <p:nvPr/>
        </p:nvSpPr>
        <p:spPr>
          <a:xfrm>
            <a:off x="4092751" y="6274703"/>
            <a:ext cx="774800"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Seals</a:t>
            </a:r>
          </a:p>
        </p:txBody>
      </p:sp>
      <p:sp>
        <p:nvSpPr>
          <p:cNvPr id="331" name="Line"/>
          <p:cNvSpPr/>
          <p:nvPr/>
        </p:nvSpPr>
        <p:spPr>
          <a:xfrm flipV="1">
            <a:off x="5486769" y="4064532"/>
            <a:ext cx="1" cy="1855692"/>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32" name="30 days…"/>
          <p:cNvSpPr txBox="1"/>
          <p:nvPr/>
        </p:nvSpPr>
        <p:spPr>
          <a:xfrm rot="16200000">
            <a:off x="10157712" y="4841015"/>
            <a:ext cx="1299568"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Times New Roman"/>
                <a:ea typeface="Times New Roman"/>
                <a:cs typeface="Times New Roman"/>
                <a:sym typeface="Times New Roman"/>
              </a:defRPr>
            </a:pPr>
            <a:r>
              <a:t>30 days</a:t>
            </a:r>
          </a:p>
          <a:p>
            <a:pPr>
              <a:defRPr b="0">
                <a:latin typeface="Times New Roman"/>
                <a:ea typeface="Times New Roman"/>
                <a:cs typeface="Times New Roman"/>
                <a:sym typeface="Times New Roman"/>
              </a:defRPr>
            </a:pPr>
            <a:r>
              <a:t>mourning</a:t>
            </a:r>
          </a:p>
        </p:txBody>
      </p:sp>
      <p:sp>
        <p:nvSpPr>
          <p:cNvPr id="333" name="45 days…"/>
          <p:cNvSpPr txBox="1"/>
          <p:nvPr/>
        </p:nvSpPr>
        <p:spPr>
          <a:xfrm rot="16200000">
            <a:off x="10834907" y="4433702"/>
            <a:ext cx="1976439"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Times New Roman"/>
                <a:ea typeface="Times New Roman"/>
                <a:cs typeface="Times New Roman"/>
                <a:sym typeface="Times New Roman"/>
              </a:defRPr>
            </a:pPr>
            <a:r>
              <a:t>45 days</a:t>
            </a:r>
          </a:p>
          <a:p>
            <a:pPr>
              <a:defRPr b="0">
                <a:latin typeface="Times New Roman"/>
                <a:ea typeface="Times New Roman"/>
                <a:cs typeface="Times New Roman"/>
                <a:sym typeface="Times New Roman"/>
              </a:defRPr>
            </a:pPr>
            <a:r>
              <a:t>days cleansing</a:t>
            </a:r>
          </a:p>
          <a:p>
            <a:pPr>
              <a:defRPr b="0">
                <a:latin typeface="Times New Roman"/>
                <a:ea typeface="Times New Roman"/>
                <a:cs typeface="Times New Roman"/>
                <a:sym typeface="Times New Roman"/>
              </a:defRPr>
            </a:pPr>
            <a:r>
              <a:t>Temple</a:t>
            </a:r>
          </a:p>
        </p:txBody>
      </p:sp>
      <p:sp>
        <p:nvSpPr>
          <p:cNvPr id="334" name="Line"/>
          <p:cNvSpPr/>
          <p:nvPr/>
        </p:nvSpPr>
        <p:spPr>
          <a:xfrm>
            <a:off x="649062" y="5452897"/>
            <a:ext cx="4852313" cy="1"/>
          </a:xfrm>
          <a:prstGeom prst="line">
            <a:avLst/>
          </a:prstGeom>
          <a:ln w="381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335" name="Four Horsemen…"/>
          <p:cNvSpPr txBox="1"/>
          <p:nvPr/>
        </p:nvSpPr>
        <p:spPr>
          <a:xfrm>
            <a:off x="1954245" y="4094619"/>
            <a:ext cx="2241948"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Four Horsemen</a:t>
            </a:r>
          </a:p>
          <a:p>
            <a:pPr>
              <a:defRPr>
                <a:latin typeface="Times New Roman"/>
                <a:ea typeface="Times New Roman"/>
                <a:cs typeface="Times New Roman"/>
                <a:sym typeface="Times New Roman"/>
              </a:defRPr>
            </a:pPr>
            <a:r>
              <a:t>of Apocalypse</a:t>
            </a:r>
          </a:p>
          <a:p>
            <a:pPr>
              <a:defRPr b="0">
                <a:latin typeface="Times New Roman"/>
                <a:ea typeface="Times New Roman"/>
                <a:cs typeface="Times New Roman"/>
                <a:sym typeface="Times New Roman"/>
              </a:defRPr>
            </a:pPr>
            <a:r>
              <a:t>world in chaos</a:t>
            </a:r>
          </a:p>
        </p:txBody>
      </p:sp>
      <p:sp>
        <p:nvSpPr>
          <p:cNvPr id="336" name="Antichrist…"/>
          <p:cNvSpPr txBox="1"/>
          <p:nvPr/>
        </p:nvSpPr>
        <p:spPr>
          <a:xfrm>
            <a:off x="4614050" y="2188293"/>
            <a:ext cx="1604071" cy="18031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Antichrist</a:t>
            </a:r>
          </a:p>
          <a:p>
            <a:pPr>
              <a:defRPr>
                <a:latin typeface="Times New Roman"/>
                <a:ea typeface="Times New Roman"/>
                <a:cs typeface="Times New Roman"/>
                <a:sym typeface="Times New Roman"/>
              </a:defRPr>
            </a:pPr>
            <a:r>
              <a:t>revealed</a:t>
            </a:r>
          </a:p>
          <a:p>
            <a:pPr>
              <a:defRPr b="0" i="1">
                <a:latin typeface="Times New Roman"/>
                <a:ea typeface="Times New Roman"/>
                <a:cs typeface="Times New Roman"/>
                <a:sym typeface="Times New Roman"/>
              </a:defRPr>
            </a:pPr>
            <a:r>
              <a:t>“peace and</a:t>
            </a:r>
          </a:p>
          <a:p>
            <a:pPr>
              <a:defRPr b="0">
                <a:latin typeface="Times New Roman"/>
                <a:ea typeface="Times New Roman"/>
                <a:cs typeface="Times New Roman"/>
                <a:sym typeface="Times New Roman"/>
              </a:defRPr>
            </a:pPr>
            <a:r>
              <a:rPr i="1"/>
              <a:t>safety”</a:t>
            </a:r>
            <a:r>
              <a:t> </a:t>
            </a:r>
          </a:p>
          <a:p>
            <a:pPr>
              <a:defRPr b="0">
                <a:latin typeface="Times New Roman"/>
                <a:ea typeface="Times New Roman"/>
                <a:cs typeface="Times New Roman"/>
                <a:sym typeface="Times New Roman"/>
              </a:defRPr>
            </a:pPr>
            <a:r>
              <a:t>1 Thess 5:3</a:t>
            </a:r>
          </a:p>
        </p:txBody>
      </p:sp>
      <p:sp>
        <p:nvSpPr>
          <p:cNvPr id="337" name="Line"/>
          <p:cNvSpPr/>
          <p:nvPr/>
        </p:nvSpPr>
        <p:spPr>
          <a:xfrm>
            <a:off x="5475662" y="8784785"/>
            <a:ext cx="6831055" cy="1"/>
          </a:xfrm>
          <a:prstGeom prst="line">
            <a:avLst/>
          </a:prstGeom>
          <a:ln w="381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338" name="Line"/>
          <p:cNvSpPr/>
          <p:nvPr/>
        </p:nvSpPr>
        <p:spPr>
          <a:xfrm>
            <a:off x="649062" y="6796700"/>
            <a:ext cx="4852313" cy="1"/>
          </a:xfrm>
          <a:prstGeom prst="line">
            <a:avLst/>
          </a:prstGeom>
          <a:ln w="381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339" name="3 ½ years"/>
          <p:cNvSpPr txBox="1"/>
          <p:nvPr/>
        </p:nvSpPr>
        <p:spPr>
          <a:xfrm>
            <a:off x="2404376" y="6377848"/>
            <a:ext cx="1341686"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3 ½ years</a:t>
            </a:r>
          </a:p>
        </p:txBody>
      </p:sp>
      <p:sp>
        <p:nvSpPr>
          <p:cNvPr id="340" name="1335 days (Dan 12:12)"/>
          <p:cNvSpPr txBox="1"/>
          <p:nvPr/>
        </p:nvSpPr>
        <p:spPr>
          <a:xfrm>
            <a:off x="7426418" y="8365279"/>
            <a:ext cx="2950518"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1335 days </a:t>
            </a:r>
            <a:r>
              <a:rPr b="0"/>
              <a:t>(Dan 12:12)</a:t>
            </a:r>
          </a:p>
        </p:txBody>
      </p:sp>
      <p:sp>
        <p:nvSpPr>
          <p:cNvPr id="341" name="Line"/>
          <p:cNvSpPr/>
          <p:nvPr/>
        </p:nvSpPr>
        <p:spPr>
          <a:xfrm flipV="1">
            <a:off x="2645738" y="7298580"/>
            <a:ext cx="1" cy="1117353"/>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42" name="Line"/>
          <p:cNvSpPr/>
          <p:nvPr/>
        </p:nvSpPr>
        <p:spPr>
          <a:xfrm>
            <a:off x="2650062" y="8151483"/>
            <a:ext cx="8622765" cy="1"/>
          </a:xfrm>
          <a:prstGeom prst="line">
            <a:avLst/>
          </a:prstGeom>
          <a:ln w="381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343" name="1230 days (Dan 8:13,14)"/>
          <p:cNvSpPr txBox="1"/>
          <p:nvPr/>
        </p:nvSpPr>
        <p:spPr>
          <a:xfrm>
            <a:off x="5784512" y="7707998"/>
            <a:ext cx="3179119"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1230 days </a:t>
            </a:r>
            <a:r>
              <a:rPr b="0"/>
              <a:t>(Dan 8:13,14)</a:t>
            </a:r>
          </a:p>
        </p:txBody>
      </p:sp>
      <p:sp>
        <p:nvSpPr>
          <p:cNvPr id="344" name="70th Week of Daniel"/>
          <p:cNvSpPr txBox="1"/>
          <p:nvPr/>
        </p:nvSpPr>
        <p:spPr>
          <a:xfrm>
            <a:off x="4252809" y="6914348"/>
            <a:ext cx="2741862"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70th Week of Daniel</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6" name="Pre Tribulation Rapture"/>
          <p:cNvSpPr txBox="1"/>
          <p:nvPr>
            <p:ph type="title"/>
          </p:nvPr>
        </p:nvSpPr>
        <p:spPr>
          <a:prstGeom prst="rect">
            <a:avLst/>
          </a:prstGeom>
        </p:spPr>
        <p:txBody>
          <a:bodyPr/>
          <a:lstStyle/>
          <a:p>
            <a:pPr/>
            <a:r>
              <a:t>Pre Tribulation Rapture</a:t>
            </a:r>
          </a:p>
        </p:txBody>
      </p:sp>
      <p:sp>
        <p:nvSpPr>
          <p:cNvPr id="347" name="Line"/>
          <p:cNvSpPr/>
          <p:nvPr/>
        </p:nvSpPr>
        <p:spPr>
          <a:xfrm>
            <a:off x="673920" y="5961789"/>
            <a:ext cx="11656960" cy="1"/>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48" name="Line"/>
          <p:cNvSpPr/>
          <p:nvPr/>
        </p:nvSpPr>
        <p:spPr>
          <a:xfrm flipV="1">
            <a:off x="1651327" y="5711558"/>
            <a:ext cx="1" cy="1770463"/>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49" name="Line"/>
          <p:cNvSpPr/>
          <p:nvPr/>
        </p:nvSpPr>
        <p:spPr>
          <a:xfrm flipV="1">
            <a:off x="1160452" y="3918179"/>
            <a:ext cx="1" cy="1985199"/>
          </a:xfrm>
          <a:prstGeom prst="line">
            <a:avLst/>
          </a:prstGeom>
          <a:ln w="63500">
            <a:solidFill>
              <a:srgbClr val="FFFFFF"/>
            </a:solidFill>
            <a:miter lim="400000"/>
            <a:tailEnd type="triangle"/>
          </a:ln>
        </p:spPr>
        <p:txBody>
          <a:bodyPr lIns="50800" tIns="50800" rIns="50800" bIns="50800" anchor="ctr"/>
          <a:lstStyle/>
          <a:p>
            <a:pPr>
              <a:defRPr b="0" sz="2200">
                <a:latin typeface="+mn-lt"/>
                <a:ea typeface="+mn-ea"/>
                <a:cs typeface="+mn-cs"/>
                <a:sym typeface="Helvetica Neue Medium"/>
              </a:defRPr>
            </a:pPr>
          </a:p>
        </p:txBody>
      </p:sp>
      <p:sp>
        <p:nvSpPr>
          <p:cNvPr id="350" name="Line"/>
          <p:cNvSpPr/>
          <p:nvPr/>
        </p:nvSpPr>
        <p:spPr>
          <a:xfrm flipV="1">
            <a:off x="11353472" y="5711558"/>
            <a:ext cx="1" cy="1770463"/>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51" name="First Half of Daniels 70th Week"/>
          <p:cNvSpPr txBox="1"/>
          <p:nvPr/>
        </p:nvSpPr>
        <p:spPr>
          <a:xfrm>
            <a:off x="2003788" y="5479067"/>
            <a:ext cx="4214814"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First Half of Daniels 70th Week</a:t>
            </a:r>
          </a:p>
        </p:txBody>
      </p:sp>
      <p:sp>
        <p:nvSpPr>
          <p:cNvPr id="352" name="The Great Tribulation"/>
          <p:cNvSpPr txBox="1"/>
          <p:nvPr/>
        </p:nvSpPr>
        <p:spPr>
          <a:xfrm>
            <a:off x="7481257" y="5479067"/>
            <a:ext cx="3010198"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The Great Tribulation</a:t>
            </a:r>
          </a:p>
        </p:txBody>
      </p:sp>
      <p:sp>
        <p:nvSpPr>
          <p:cNvPr id="353" name="Rapture"/>
          <p:cNvSpPr txBox="1"/>
          <p:nvPr/>
        </p:nvSpPr>
        <p:spPr>
          <a:xfrm>
            <a:off x="588456" y="3440915"/>
            <a:ext cx="1192412"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Rapture</a:t>
            </a:r>
          </a:p>
        </p:txBody>
      </p:sp>
      <p:sp>
        <p:nvSpPr>
          <p:cNvPr id="354" name="30 days"/>
          <p:cNvSpPr txBox="1"/>
          <p:nvPr/>
        </p:nvSpPr>
        <p:spPr>
          <a:xfrm rot="16200000">
            <a:off x="11029548" y="6381013"/>
            <a:ext cx="1054002"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Times New Roman"/>
                <a:ea typeface="Times New Roman"/>
                <a:cs typeface="Times New Roman"/>
                <a:sym typeface="Times New Roman"/>
              </a:defRPr>
            </a:lvl1pPr>
          </a:lstStyle>
          <a:p>
            <a:pPr/>
            <a:r>
              <a:t>30 days</a:t>
            </a:r>
          </a:p>
        </p:txBody>
      </p:sp>
      <p:sp>
        <p:nvSpPr>
          <p:cNvPr id="355" name="Line"/>
          <p:cNvSpPr/>
          <p:nvPr/>
        </p:nvSpPr>
        <p:spPr>
          <a:xfrm>
            <a:off x="1651327" y="7291939"/>
            <a:ext cx="9702146" cy="1"/>
          </a:xfrm>
          <a:prstGeom prst="line">
            <a:avLst/>
          </a:prstGeom>
          <a:ln w="381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356" name="7 years…"/>
          <p:cNvSpPr txBox="1"/>
          <p:nvPr/>
        </p:nvSpPr>
        <p:spPr>
          <a:xfrm>
            <a:off x="5036588" y="7366450"/>
            <a:ext cx="2741861"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7 years</a:t>
            </a:r>
          </a:p>
          <a:p>
            <a:pPr>
              <a:defRPr>
                <a:latin typeface="Times New Roman"/>
                <a:ea typeface="Times New Roman"/>
                <a:cs typeface="Times New Roman"/>
                <a:sym typeface="Times New Roman"/>
              </a:defRPr>
            </a:pPr>
            <a:r>
              <a:t>70th Week of Daniel</a:t>
            </a:r>
          </a:p>
        </p:txBody>
      </p:sp>
      <p:sp>
        <p:nvSpPr>
          <p:cNvPr id="357" name="Line"/>
          <p:cNvSpPr/>
          <p:nvPr/>
        </p:nvSpPr>
        <p:spPr>
          <a:xfrm>
            <a:off x="6501780" y="6815889"/>
            <a:ext cx="4852313" cy="1"/>
          </a:xfrm>
          <a:prstGeom prst="line">
            <a:avLst/>
          </a:prstGeom>
          <a:ln w="38100">
            <a:solidFill>
              <a:srgbClr val="FFFFFF"/>
            </a:solidFill>
            <a:miter lim="400000"/>
            <a:headEnd type="arrow"/>
            <a:tailEnd type="arrow"/>
          </a:ln>
        </p:spPr>
        <p:txBody>
          <a:bodyPr lIns="50800" tIns="50800" rIns="50800" bIns="50800" anchor="ctr"/>
          <a:lstStyle/>
          <a:p>
            <a:pPr>
              <a:defRPr b="0" sz="2200">
                <a:latin typeface="+mn-lt"/>
                <a:ea typeface="+mn-ea"/>
                <a:cs typeface="+mn-cs"/>
                <a:sym typeface="Helvetica Neue Medium"/>
              </a:defRPr>
            </a:pPr>
          </a:p>
        </p:txBody>
      </p:sp>
      <p:sp>
        <p:nvSpPr>
          <p:cNvPr id="358" name="3 ½ years"/>
          <p:cNvSpPr txBox="1"/>
          <p:nvPr/>
        </p:nvSpPr>
        <p:spPr>
          <a:xfrm>
            <a:off x="8315513" y="6381013"/>
            <a:ext cx="1341686"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3 ½ years</a:t>
            </a:r>
          </a:p>
        </p:txBody>
      </p:sp>
      <p:sp>
        <p:nvSpPr>
          <p:cNvPr id="359" name="Line"/>
          <p:cNvSpPr/>
          <p:nvPr/>
        </p:nvSpPr>
        <p:spPr>
          <a:xfrm flipV="1">
            <a:off x="6502400" y="4687854"/>
            <a:ext cx="1" cy="2272880"/>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60" name="Seals + Trumpets"/>
          <p:cNvSpPr txBox="1"/>
          <p:nvPr/>
        </p:nvSpPr>
        <p:spPr>
          <a:xfrm>
            <a:off x="2931359" y="5949461"/>
            <a:ext cx="235967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Seals + Trumpets</a:t>
            </a:r>
          </a:p>
        </p:txBody>
      </p:sp>
      <p:sp>
        <p:nvSpPr>
          <p:cNvPr id="361" name="Antichrist…"/>
          <p:cNvSpPr txBox="1"/>
          <p:nvPr/>
        </p:nvSpPr>
        <p:spPr>
          <a:xfrm>
            <a:off x="5465886" y="2310752"/>
            <a:ext cx="2073028" cy="21460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Antichrist </a:t>
            </a:r>
          </a:p>
          <a:p>
            <a:pPr>
              <a:defRPr>
                <a:latin typeface="Times New Roman"/>
                <a:ea typeface="Times New Roman"/>
                <a:cs typeface="Times New Roman"/>
                <a:sym typeface="Times New Roman"/>
              </a:defRPr>
            </a:pPr>
            <a:r>
              <a:t>breaks </a:t>
            </a:r>
          </a:p>
          <a:p>
            <a:pPr>
              <a:defRPr>
                <a:latin typeface="Times New Roman"/>
                <a:ea typeface="Times New Roman"/>
                <a:cs typeface="Times New Roman"/>
                <a:sym typeface="Times New Roman"/>
              </a:defRPr>
            </a:pPr>
            <a:r>
              <a:t>covenant</a:t>
            </a:r>
          </a:p>
          <a:p>
            <a:pPr>
              <a:defRPr b="0" i="1">
                <a:latin typeface="Times New Roman"/>
                <a:ea typeface="Times New Roman"/>
                <a:cs typeface="Times New Roman"/>
                <a:sym typeface="Times New Roman"/>
              </a:defRPr>
            </a:pPr>
            <a:r>
              <a:t>“Abomination</a:t>
            </a:r>
          </a:p>
          <a:p>
            <a:pPr>
              <a:defRPr b="0" i="1">
                <a:latin typeface="Times New Roman"/>
                <a:ea typeface="Times New Roman"/>
                <a:cs typeface="Times New Roman"/>
                <a:sym typeface="Times New Roman"/>
              </a:defRPr>
            </a:pPr>
            <a:r>
              <a:t>of Desolation”</a:t>
            </a:r>
          </a:p>
          <a:p>
            <a:pPr>
              <a:defRPr>
                <a:latin typeface="Times New Roman"/>
                <a:ea typeface="Times New Roman"/>
                <a:cs typeface="Times New Roman"/>
                <a:sym typeface="Times New Roman"/>
              </a:defRPr>
            </a:pPr>
            <a:r>
              <a:t>War in Heaven</a:t>
            </a:r>
          </a:p>
        </p:txBody>
      </p:sp>
      <p:sp>
        <p:nvSpPr>
          <p:cNvPr id="362" name="Line"/>
          <p:cNvSpPr/>
          <p:nvPr/>
        </p:nvSpPr>
        <p:spPr>
          <a:xfrm flipV="1">
            <a:off x="11353472" y="3918179"/>
            <a:ext cx="1" cy="1985199"/>
          </a:xfrm>
          <a:prstGeom prst="line">
            <a:avLst/>
          </a:prstGeom>
          <a:ln w="63500">
            <a:solidFill>
              <a:srgbClr val="FFFFFF"/>
            </a:solidFill>
            <a:miter lim="400000"/>
            <a:headEnd type="triangle"/>
          </a:ln>
        </p:spPr>
        <p:txBody>
          <a:bodyPr lIns="50800" tIns="50800" rIns="50800" bIns="50800" anchor="ctr"/>
          <a:lstStyle/>
          <a:p>
            <a:pPr>
              <a:defRPr b="0" sz="2200">
                <a:latin typeface="+mn-lt"/>
                <a:ea typeface="+mn-ea"/>
                <a:cs typeface="+mn-cs"/>
                <a:sym typeface="Helvetica Neue Medium"/>
              </a:defRPr>
            </a:pPr>
          </a:p>
        </p:txBody>
      </p:sp>
      <p:sp>
        <p:nvSpPr>
          <p:cNvPr id="363" name="Christ’s…"/>
          <p:cNvSpPr txBox="1"/>
          <p:nvPr/>
        </p:nvSpPr>
        <p:spPr>
          <a:xfrm>
            <a:off x="10738961" y="3098015"/>
            <a:ext cx="1229024"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Christ’s</a:t>
            </a:r>
          </a:p>
          <a:p>
            <a:pPr>
              <a:defRPr>
                <a:latin typeface="Times New Roman"/>
                <a:ea typeface="Times New Roman"/>
                <a:cs typeface="Times New Roman"/>
                <a:sym typeface="Times New Roman"/>
              </a:defRPr>
            </a:pPr>
            <a:r>
              <a:t>Return</a:t>
            </a:r>
          </a:p>
        </p:txBody>
      </p:sp>
      <p:sp>
        <p:nvSpPr>
          <p:cNvPr id="364" name="?"/>
          <p:cNvSpPr txBox="1"/>
          <p:nvPr/>
        </p:nvSpPr>
        <p:spPr>
          <a:xfrm>
            <a:off x="1266086" y="5949089"/>
            <a:ext cx="2667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a:t>
            </a:r>
          </a:p>
        </p:txBody>
      </p:sp>
      <p:sp>
        <p:nvSpPr>
          <p:cNvPr id="365" name="Line"/>
          <p:cNvSpPr/>
          <p:nvPr/>
        </p:nvSpPr>
        <p:spPr>
          <a:xfrm flipV="1">
            <a:off x="11766811" y="5711558"/>
            <a:ext cx="1" cy="1184832"/>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66" name="Line"/>
          <p:cNvSpPr/>
          <p:nvPr/>
        </p:nvSpPr>
        <p:spPr>
          <a:xfrm flipV="1">
            <a:off x="12266289" y="5711558"/>
            <a:ext cx="1" cy="1184832"/>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367" name="45 days"/>
          <p:cNvSpPr txBox="1"/>
          <p:nvPr/>
        </p:nvSpPr>
        <p:spPr>
          <a:xfrm rot="16200000">
            <a:off x="11485957" y="6381013"/>
            <a:ext cx="1054001"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a:latin typeface="Times New Roman"/>
                <a:ea typeface="Times New Roman"/>
                <a:cs typeface="Times New Roman"/>
                <a:sym typeface="Times New Roman"/>
              </a:defRPr>
            </a:lvl1pPr>
          </a:lstStyle>
          <a:p>
            <a:pPr/>
            <a:r>
              <a:t>45 days</a:t>
            </a:r>
          </a:p>
        </p:txBody>
      </p:sp>
      <p:sp>
        <p:nvSpPr>
          <p:cNvPr id="368" name="Bowl Judgments"/>
          <p:cNvSpPr txBox="1"/>
          <p:nvPr/>
        </p:nvSpPr>
        <p:spPr>
          <a:xfrm>
            <a:off x="7997782" y="5949089"/>
            <a:ext cx="2273648"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Bowl Judgments</a:t>
            </a:r>
          </a:p>
        </p:txBody>
      </p:sp>
      <p:sp>
        <p:nvSpPr>
          <p:cNvPr id="369" name="Beast + False…"/>
          <p:cNvSpPr txBox="1"/>
          <p:nvPr/>
        </p:nvSpPr>
        <p:spPr>
          <a:xfrm rot="18900000">
            <a:off x="6484551" y="4577124"/>
            <a:ext cx="1904852"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a:latin typeface="Times New Roman"/>
                <a:ea typeface="Times New Roman"/>
                <a:cs typeface="Times New Roman"/>
                <a:sym typeface="Times New Roman"/>
              </a:defRPr>
            </a:pPr>
            <a:r>
              <a:t>Beast + False</a:t>
            </a:r>
          </a:p>
          <a:p>
            <a:pPr>
              <a:defRPr>
                <a:latin typeface="Times New Roman"/>
                <a:ea typeface="Times New Roman"/>
                <a:cs typeface="Times New Roman"/>
                <a:sym typeface="Times New Roman"/>
              </a:defRPr>
            </a:pPr>
            <a:r>
              <a:t>Prophet</a:t>
            </a:r>
          </a:p>
        </p:txBody>
      </p:sp>
      <p:sp>
        <p:nvSpPr>
          <p:cNvPr id="370" name="3 Angels"/>
          <p:cNvSpPr txBox="1"/>
          <p:nvPr/>
        </p:nvSpPr>
        <p:spPr>
          <a:xfrm rot="18900000">
            <a:off x="7689630" y="4586616"/>
            <a:ext cx="1206700" cy="4315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latin typeface="Times New Roman"/>
                <a:ea typeface="Times New Roman"/>
                <a:cs typeface="Times New Roman"/>
                <a:sym typeface="Times New Roman"/>
              </a:defRPr>
            </a:lvl1pPr>
          </a:lstStyle>
          <a:p>
            <a:pPr/>
            <a:r>
              <a:t>3 Angels</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
        <p:nvSpPr>
          <p:cNvPr id="372" name="Post Tribulation Rapture"/>
          <p:cNvSpPr txBox="1"/>
          <p:nvPr>
            <p:ph type="title"/>
          </p:nvPr>
        </p:nvSpPr>
        <p:spPr>
          <a:prstGeom prst="rect">
            <a:avLst/>
          </a:prstGeom>
        </p:spPr>
        <p:txBody>
          <a:bodyPr/>
          <a:lstStyle/>
          <a:p>
            <a:pPr/>
            <a:r>
              <a:t>Post Tribulation Rapture</a:t>
            </a:r>
          </a:p>
        </p:txBody>
      </p:sp>
      <p:sp>
        <p:nvSpPr>
          <p:cNvPr id="373" name="Church = Israel…"/>
          <p:cNvSpPr txBox="1"/>
          <p:nvPr>
            <p:ph type="body" idx="1"/>
          </p:nvPr>
        </p:nvSpPr>
        <p:spPr>
          <a:prstGeom prst="rect">
            <a:avLst/>
          </a:prstGeom>
        </p:spPr>
        <p:txBody>
          <a:bodyPr/>
          <a:lstStyle/>
          <a:p>
            <a:pPr marL="248920" indent="-248920" defTabSz="327152">
              <a:spcBef>
                <a:spcPts val="2300"/>
              </a:spcBef>
              <a:defRPr sz="1792"/>
            </a:pPr>
            <a:r>
              <a:t>Church = Israel</a:t>
            </a:r>
          </a:p>
          <a:p>
            <a:pPr marL="248920" indent="-248920" defTabSz="327152">
              <a:spcBef>
                <a:spcPts val="2300"/>
              </a:spcBef>
              <a:defRPr sz="1792"/>
            </a:pPr>
            <a:r>
              <a:t>Pre Tribulation not taught historically?</a:t>
            </a:r>
          </a:p>
          <a:p>
            <a:pPr marL="248920" indent="-248920" defTabSz="327152">
              <a:spcBef>
                <a:spcPts val="2300"/>
              </a:spcBef>
              <a:defRPr sz="1792"/>
            </a:pPr>
            <a:r>
              <a:t>Not explicitly taught in Revelation</a:t>
            </a:r>
          </a:p>
          <a:p>
            <a:pPr marL="248920" indent="-248920" defTabSz="327152">
              <a:spcBef>
                <a:spcPts val="2300"/>
              </a:spcBef>
              <a:defRPr sz="1792"/>
            </a:pPr>
            <a:r>
              <a:t>Certain events / signs need to occur first (i.e., no imminency)</a:t>
            </a:r>
          </a:p>
          <a:p>
            <a:pPr lvl="1" marL="497840" indent="-248920" defTabSz="327152">
              <a:spcBef>
                <a:spcPts val="2300"/>
              </a:spcBef>
              <a:defRPr sz="1792"/>
            </a:pPr>
            <a:r>
              <a:t>destruction of Jerusalem</a:t>
            </a:r>
          </a:p>
          <a:p>
            <a:pPr lvl="1" marL="497840" indent="-248920" defTabSz="327152">
              <a:spcBef>
                <a:spcPts val="2300"/>
              </a:spcBef>
              <a:defRPr sz="1792"/>
            </a:pPr>
            <a:r>
              <a:t>death of Peter, prison for Paul</a:t>
            </a:r>
          </a:p>
          <a:p>
            <a:pPr lvl="1" marL="497840" indent="-248920" defTabSz="327152">
              <a:spcBef>
                <a:spcPts val="2300"/>
              </a:spcBef>
              <a:defRPr sz="1792"/>
            </a:pPr>
            <a:r>
              <a:t>spread of Gospel (Matt 28)</a:t>
            </a:r>
          </a:p>
          <a:p>
            <a:pPr marL="248920" indent="-248920" defTabSz="327152">
              <a:spcBef>
                <a:spcPts val="2300"/>
              </a:spcBef>
              <a:defRPr sz="1792"/>
            </a:pPr>
            <a:r>
              <a:t>Church is promised tribulation</a:t>
            </a:r>
          </a:p>
          <a:p>
            <a:pPr lvl="1" marL="497840" indent="-248920" defTabSz="327152">
              <a:spcBef>
                <a:spcPts val="2300"/>
              </a:spcBef>
              <a:defRPr sz="1792"/>
            </a:pPr>
            <a:r>
              <a:t>Matt 24:9-11 (don’t distinguish between Church and Israel)</a:t>
            </a:r>
          </a:p>
          <a:p>
            <a:pPr lvl="1" marL="497840" indent="-248920" defTabSz="327152">
              <a:spcBef>
                <a:spcPts val="2300"/>
              </a:spcBef>
              <a:defRPr sz="1792"/>
            </a:pPr>
            <a:r>
              <a:t>John 15:18,19; 16:1-2,33</a:t>
            </a:r>
          </a:p>
          <a:p>
            <a:pPr lvl="1" marL="497840" indent="-248920" defTabSz="327152">
              <a:spcBef>
                <a:spcPts val="2300"/>
              </a:spcBef>
              <a:defRPr sz="1792"/>
            </a:pPr>
            <a:r>
              <a:t>Persecution in Acts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John 14:1-3"/>
          <p:cNvSpPr txBox="1"/>
          <p:nvPr>
            <p:ph type="title"/>
          </p:nvPr>
        </p:nvSpPr>
        <p:spPr>
          <a:prstGeom prst="rect">
            <a:avLst/>
          </a:prstGeom>
        </p:spPr>
        <p:txBody>
          <a:bodyPr/>
          <a:lstStyle/>
          <a:p>
            <a:pPr/>
            <a:r>
              <a:t>John 14:1-3</a:t>
            </a:r>
          </a:p>
        </p:txBody>
      </p:sp>
      <p:sp>
        <p:nvSpPr>
          <p:cNvPr id="123" name="“Let not your hearts be troubled. Believe in God; believe also in me. In my Father's house are many rooms. If it were not so, would I have told you that I go to prepare a place for you? And if I go and prepare a place for you, I will come again and will take you to myself, that where I am you may be also."/>
          <p:cNvSpPr txBox="1"/>
          <p:nvPr/>
        </p:nvSpPr>
        <p:spPr>
          <a:xfrm>
            <a:off x="2365002" y="2257071"/>
            <a:ext cx="8274796" cy="346145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0" i="1" sz="3400">
                <a:latin typeface="Times New Roman"/>
                <a:ea typeface="Times New Roman"/>
                <a:cs typeface="Times New Roman"/>
                <a:sym typeface="Times New Roman"/>
              </a:defRPr>
            </a:lvl1pPr>
          </a:lstStyle>
          <a:p>
            <a:pPr/>
            <a:r>
              <a:t>“Let not your hearts be troubled. Believe in God; believe also in me. In my Father's house are many rooms. If it were not so, would I have told you that I go to prepare a place for you? And if I go and prepare a place for you, I will come again and will take you to myself, that where I am you may be also.</a:t>
            </a:r>
          </a:p>
        </p:txBody>
      </p:sp>
      <p:sp>
        <p:nvSpPr>
          <p:cNvPr id="124" name="marriage…"/>
          <p:cNvSpPr txBox="1"/>
          <p:nvPr/>
        </p:nvSpPr>
        <p:spPr>
          <a:xfrm>
            <a:off x="3278457" y="6535622"/>
            <a:ext cx="1515028" cy="92415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900">
                <a:latin typeface="Times New Roman"/>
                <a:ea typeface="Times New Roman"/>
                <a:cs typeface="Times New Roman"/>
                <a:sym typeface="Times New Roman"/>
              </a:defRPr>
            </a:pPr>
            <a:r>
              <a:t>marriage</a:t>
            </a:r>
          </a:p>
          <a:p>
            <a:pPr>
              <a:defRPr b="0" sz="2900">
                <a:latin typeface="Times New Roman"/>
                <a:ea typeface="Times New Roman"/>
                <a:cs typeface="Times New Roman"/>
                <a:sym typeface="Times New Roman"/>
              </a:defRPr>
            </a:pPr>
            <a:r>
              <a:t>vows</a:t>
            </a:r>
          </a:p>
        </p:txBody>
      </p:sp>
      <p:sp>
        <p:nvSpPr>
          <p:cNvPr id="125" name="wedding…"/>
          <p:cNvSpPr txBox="1"/>
          <p:nvPr/>
        </p:nvSpPr>
        <p:spPr>
          <a:xfrm>
            <a:off x="8221941" y="6356743"/>
            <a:ext cx="1534059" cy="128191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900">
                <a:latin typeface="Times New Roman"/>
                <a:ea typeface="Times New Roman"/>
                <a:cs typeface="Times New Roman"/>
                <a:sym typeface="Times New Roman"/>
              </a:defRPr>
            </a:pPr>
            <a:r>
              <a:t>wedding</a:t>
            </a:r>
          </a:p>
          <a:p>
            <a:pPr>
              <a:defRPr b="0" sz="2900">
                <a:latin typeface="Times New Roman"/>
                <a:ea typeface="Times New Roman"/>
                <a:cs typeface="Times New Roman"/>
                <a:sym typeface="Times New Roman"/>
              </a:defRPr>
            </a:pPr>
            <a:r>
              <a:t>feast</a:t>
            </a:r>
          </a:p>
          <a:p>
            <a:pPr>
              <a:defRPr b="0" sz="2500">
                <a:latin typeface="Times New Roman"/>
                <a:ea typeface="Times New Roman"/>
                <a:cs typeface="Times New Roman"/>
                <a:sym typeface="Times New Roman"/>
              </a:defRPr>
            </a:pPr>
            <a:r>
              <a:t>Rev 19:6-9</a:t>
            </a:r>
          </a:p>
        </p:txBody>
      </p:sp>
      <p:sp>
        <p:nvSpPr>
          <p:cNvPr id="126" name="Line"/>
          <p:cNvSpPr/>
          <p:nvPr/>
        </p:nvSpPr>
        <p:spPr>
          <a:xfrm>
            <a:off x="4968007" y="6921500"/>
            <a:ext cx="3180680" cy="0"/>
          </a:xfrm>
          <a:prstGeom prst="line">
            <a:avLst/>
          </a:prstGeom>
          <a:ln w="25400">
            <a:solidFill>
              <a:srgbClr val="FFFFFF"/>
            </a:solidFill>
            <a:miter lim="400000"/>
            <a:headEnd type="triangle"/>
            <a:tailEnd type="triangle"/>
          </a:ln>
        </p:spPr>
        <p:txBody>
          <a:bodyPr lIns="50800" tIns="50800" rIns="50800" bIns="50800" anchor="ctr"/>
          <a:lstStyle/>
          <a:p>
            <a:pPr>
              <a:defRPr b="0" sz="2200">
                <a:latin typeface="+mn-lt"/>
                <a:ea typeface="+mn-ea"/>
                <a:cs typeface="+mn-cs"/>
                <a:sym typeface="Helvetica Neue Medium"/>
              </a:defRPr>
            </a:pPr>
          </a:p>
        </p:txBody>
      </p:sp>
      <p:sp>
        <p:nvSpPr>
          <p:cNvPr id="127" name="betrothal period"/>
          <p:cNvSpPr txBox="1"/>
          <p:nvPr/>
        </p:nvSpPr>
        <p:spPr>
          <a:xfrm>
            <a:off x="5330207" y="6275272"/>
            <a:ext cx="2456279" cy="50505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sz="2900">
                <a:latin typeface="Times New Roman"/>
                <a:ea typeface="Times New Roman"/>
                <a:cs typeface="Times New Roman"/>
                <a:sym typeface="Times New Roman"/>
              </a:defRPr>
            </a:lvl1pPr>
          </a:lstStyle>
          <a:p>
            <a:pPr/>
            <a:r>
              <a:t>betrothal period</a:t>
            </a:r>
          </a:p>
        </p:txBody>
      </p:sp>
      <p:sp>
        <p:nvSpPr>
          <p:cNvPr id="128" name="groom prepares…"/>
          <p:cNvSpPr txBox="1"/>
          <p:nvPr/>
        </p:nvSpPr>
        <p:spPr>
          <a:xfrm>
            <a:off x="5304671" y="6954722"/>
            <a:ext cx="2507352" cy="92415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900">
                <a:latin typeface="Times New Roman"/>
                <a:ea typeface="Times New Roman"/>
                <a:cs typeface="Times New Roman"/>
                <a:sym typeface="Times New Roman"/>
              </a:defRPr>
            </a:pPr>
            <a:r>
              <a:t>groom prepares</a:t>
            </a:r>
          </a:p>
          <a:p>
            <a:pPr>
              <a:defRPr b="0" sz="2900">
                <a:latin typeface="Times New Roman"/>
                <a:ea typeface="Times New Roman"/>
                <a:cs typeface="Times New Roman"/>
                <a:sym typeface="Times New Roman"/>
              </a:defRPr>
            </a:pPr>
            <a:r>
              <a:t>home for bride</a:t>
            </a:r>
          </a:p>
        </p:txBody>
      </p:sp>
      <p:sp>
        <p:nvSpPr>
          <p:cNvPr id="129" name="Line"/>
          <p:cNvSpPr/>
          <p:nvPr/>
        </p:nvSpPr>
        <p:spPr>
          <a:xfrm flipV="1">
            <a:off x="8200142" y="6401841"/>
            <a:ext cx="1" cy="1446759"/>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130" name="imminent…"/>
          <p:cNvSpPr txBox="1"/>
          <p:nvPr/>
        </p:nvSpPr>
        <p:spPr>
          <a:xfrm>
            <a:off x="6931001" y="7829943"/>
            <a:ext cx="2538284" cy="128191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900">
                <a:latin typeface="Times New Roman"/>
                <a:ea typeface="Times New Roman"/>
                <a:cs typeface="Times New Roman"/>
                <a:sym typeface="Times New Roman"/>
              </a:defRPr>
            </a:pPr>
            <a:r>
              <a:t>imminent</a:t>
            </a:r>
          </a:p>
          <a:p>
            <a:pPr>
              <a:defRPr b="0" sz="2900">
                <a:latin typeface="Times New Roman"/>
                <a:ea typeface="Times New Roman"/>
                <a:cs typeface="Times New Roman"/>
                <a:sym typeface="Times New Roman"/>
              </a:defRPr>
            </a:pPr>
            <a:r>
              <a:t>return of groom</a:t>
            </a:r>
          </a:p>
          <a:p>
            <a:pPr>
              <a:defRPr b="0" sz="2500">
                <a:latin typeface="Times New Roman"/>
                <a:ea typeface="Times New Roman"/>
                <a:cs typeface="Times New Roman"/>
                <a:sym typeface="Times New Roman"/>
              </a:defRPr>
            </a:pPr>
            <a:r>
              <a:t>Matthew 25:1-13</a:t>
            </a:r>
          </a:p>
        </p:txBody>
      </p:sp>
      <p:sp>
        <p:nvSpPr>
          <p:cNvPr id="131" name="Church = Christ’s bride…"/>
          <p:cNvSpPr txBox="1"/>
          <p:nvPr/>
        </p:nvSpPr>
        <p:spPr>
          <a:xfrm>
            <a:off x="2006795" y="8039493"/>
            <a:ext cx="3677352" cy="86281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900">
                <a:latin typeface="Times New Roman"/>
                <a:ea typeface="Times New Roman"/>
                <a:cs typeface="Times New Roman"/>
                <a:sym typeface="Times New Roman"/>
              </a:defRPr>
            </a:pPr>
            <a:r>
              <a:t>Church = Christ’s bride</a:t>
            </a:r>
          </a:p>
          <a:p>
            <a:pPr>
              <a:defRPr b="0" sz="2500">
                <a:latin typeface="Times New Roman"/>
                <a:ea typeface="Times New Roman"/>
                <a:cs typeface="Times New Roman"/>
                <a:sym typeface="Times New Roman"/>
              </a:defRPr>
            </a:pPr>
            <a:r>
              <a:t>Ephesians 5:32</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5" name="Events must soon take place?"/>
          <p:cNvSpPr txBox="1"/>
          <p:nvPr>
            <p:ph type="title"/>
          </p:nvPr>
        </p:nvSpPr>
        <p:spPr>
          <a:prstGeom prst="rect">
            <a:avLst/>
          </a:prstGeom>
        </p:spPr>
        <p:txBody>
          <a:bodyPr/>
          <a:lstStyle>
            <a:lvl1pPr defTabSz="531622">
              <a:defRPr sz="7280"/>
            </a:lvl1pPr>
          </a:lstStyle>
          <a:p>
            <a:pPr/>
            <a:r>
              <a:t>Events must soon take place?</a:t>
            </a:r>
          </a:p>
        </p:txBody>
      </p:sp>
      <p:sp>
        <p:nvSpPr>
          <p:cNvPr id="376" name="“The revelation from Jesus Christ, which God gave him to show his servants what must soon take place” Revelation 1:1…"/>
          <p:cNvSpPr txBox="1"/>
          <p:nvPr>
            <p:ph type="body" idx="1"/>
          </p:nvPr>
        </p:nvSpPr>
        <p:spPr>
          <a:prstGeom prst="rect">
            <a:avLst/>
          </a:prstGeom>
        </p:spPr>
        <p:txBody>
          <a:bodyPr/>
          <a:lstStyle/>
          <a:p>
            <a:pPr marL="377825" indent="-377825" defTabSz="496570">
              <a:spcBef>
                <a:spcPts val="3500"/>
              </a:spcBef>
              <a:defRPr sz="2720"/>
            </a:pPr>
            <a:r>
              <a:rPr i="1"/>
              <a:t>“The revelation from Jesus Christ, which God gave him to show his servants what </a:t>
            </a:r>
            <a:r>
              <a:rPr i="1">
                <a:solidFill>
                  <a:srgbClr val="FFFB00"/>
                </a:solidFill>
              </a:rPr>
              <a:t>must soon take place</a:t>
            </a:r>
            <a:r>
              <a:rPr i="1"/>
              <a:t>”</a:t>
            </a:r>
            <a:r>
              <a:t> Revelation 1:1</a:t>
            </a:r>
          </a:p>
          <a:p>
            <a:pPr marL="377825" indent="-377825" defTabSz="496570">
              <a:spcBef>
                <a:spcPts val="3500"/>
              </a:spcBef>
              <a:defRPr sz="2720"/>
            </a:pPr>
            <a:r>
              <a:rPr i="1"/>
              <a:t>“… the Lord … has sent his angel to show his servants what </a:t>
            </a:r>
            <a:r>
              <a:rPr i="1">
                <a:solidFill>
                  <a:srgbClr val="FFFB00"/>
                </a:solidFill>
              </a:rPr>
              <a:t>must soon take place. And behold, I am coming soon.</a:t>
            </a:r>
            <a:r>
              <a:rPr i="1"/>
              <a:t>”</a:t>
            </a:r>
            <a:r>
              <a:t> Revelation 22:6,7a</a:t>
            </a:r>
          </a:p>
          <a:p>
            <a:pPr marL="377825" indent="-377825" defTabSz="496570">
              <a:spcBef>
                <a:spcPts val="3500"/>
              </a:spcBef>
              <a:defRPr sz="2720"/>
            </a:pPr>
            <a:r>
              <a:rPr i="1"/>
              <a:t>“…the coming of the Lord is at hand … the Judge is standing at the door.”</a:t>
            </a:r>
            <a:r>
              <a:t> James 5:7-11</a:t>
            </a:r>
          </a:p>
          <a:p>
            <a:pPr marL="377825" indent="-377825" defTabSz="496570">
              <a:spcBef>
                <a:spcPts val="3500"/>
              </a:spcBef>
              <a:defRPr sz="2720"/>
            </a:pPr>
            <a:r>
              <a:rPr i="1"/>
              <a:t>“… it is the last hour”</a:t>
            </a:r>
            <a:r>
              <a:t> (1 Jn 2:18), “</a:t>
            </a:r>
            <a:r>
              <a:rPr i="1"/>
              <a:t>The end of all things is at hand”</a:t>
            </a:r>
            <a:br>
              <a:rPr i="1"/>
            </a:br>
            <a:r>
              <a:t> (1 Pet 4:7)</a:t>
            </a:r>
          </a:p>
          <a:p>
            <a:pPr marL="377825" indent="-377825" defTabSz="496570">
              <a:spcBef>
                <a:spcPts val="3500"/>
              </a:spcBef>
              <a:defRPr sz="2720"/>
            </a:pPr>
            <a:r>
              <a:rPr i="1"/>
              <a:t>“Yet a little while,  and the coming one will come and will not delay”</a:t>
            </a:r>
            <a:r>
              <a:t> </a:t>
            </a:r>
            <a:br/>
            <a:r>
              <a:t>(Hebrews 10:37;  quoting Isaiah 10:25; 26:20; Habakkuk 2:3,4; Haggai 2:6)</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0" name="Problems"/>
          <p:cNvSpPr txBox="1"/>
          <p:nvPr>
            <p:ph type="title"/>
          </p:nvPr>
        </p:nvSpPr>
        <p:spPr>
          <a:prstGeom prst="rect">
            <a:avLst/>
          </a:prstGeom>
        </p:spPr>
        <p:txBody>
          <a:bodyPr/>
          <a:lstStyle/>
          <a:p>
            <a:pPr/>
            <a:r>
              <a:t>Problems</a:t>
            </a:r>
          </a:p>
        </p:txBody>
      </p:sp>
      <p:sp>
        <p:nvSpPr>
          <p:cNvPr id="381" name="“If the Revelation doesn’t deal with events that were about to happen 2,000 years ago, why did God so emphatically say that it deals with events that were about to happen shortly after the book was written?”…"/>
          <p:cNvSpPr txBox="1"/>
          <p:nvPr>
            <p:ph type="body" idx="1"/>
          </p:nvPr>
        </p:nvSpPr>
        <p:spPr>
          <a:prstGeom prst="rect">
            <a:avLst/>
          </a:prstGeom>
        </p:spPr>
        <p:txBody>
          <a:bodyPr/>
          <a:lstStyle/>
          <a:p>
            <a:pPr marL="198881" indent="-198881" defTabSz="508254">
              <a:spcBef>
                <a:spcPts val="3600"/>
              </a:spcBef>
              <a:buSzPct val="100000"/>
              <a:buAutoNum type="arabicPeriod" startAt="1"/>
              <a:defRPr sz="2784"/>
            </a:pPr>
            <a:r>
              <a:t> </a:t>
            </a:r>
            <a:r>
              <a:rPr i="1"/>
              <a:t>“If the Revelation doesn’t deal with events that were about to happen 2,000 years ago, why did God so emphatically say that it deals with events that were about to happen shortly after the book was written?”</a:t>
            </a:r>
            <a:endParaRPr i="1"/>
          </a:p>
          <a:p>
            <a:pPr marL="198881" indent="-198881" defTabSz="508254">
              <a:spcBef>
                <a:spcPts val="3600"/>
              </a:spcBef>
              <a:buSzPct val="100000"/>
              <a:buAutoNum type="arabicPeriod" startAt="1"/>
              <a:defRPr sz="2784"/>
            </a:pPr>
            <a:r>
              <a:t> If the events of Revelation are a “worldwide judgment” how could they have been fulfilled in a local judgment in Jerusalem 2,000 years ago?</a:t>
            </a:r>
          </a:p>
          <a:p>
            <a:pPr lvl="1" marL="585597" indent="-198881" defTabSz="508254">
              <a:spcBef>
                <a:spcPts val="3600"/>
              </a:spcBef>
              <a:buSzPct val="100000"/>
              <a:defRPr sz="2784"/>
            </a:pPr>
            <a:r>
              <a:rPr i="1"/>
              <a:t>“earth”</a:t>
            </a:r>
            <a:r>
              <a:t> is referenced over 60 times in Revelation </a:t>
            </a:r>
          </a:p>
          <a:p>
            <a:pPr lvl="1" marL="585597" indent="-198881" defTabSz="508254">
              <a:spcBef>
                <a:spcPts val="3600"/>
              </a:spcBef>
              <a:buSzPct val="100000"/>
              <a:defRPr sz="2784"/>
            </a:pPr>
            <a:r>
              <a:t>“Jerusalem” is trampled for 42 months and is often the center of judgment (Rev 11), yet most of the events are on a global scale.</a:t>
            </a:r>
          </a:p>
          <a:p>
            <a:pPr lvl="1" marL="585597" indent="-198881" defTabSz="508254">
              <a:spcBef>
                <a:spcPts val="3600"/>
              </a:spcBef>
              <a:buSzPct val="100000"/>
              <a:defRPr sz="2784"/>
            </a:pPr>
            <a:r>
              <a:rPr i="1"/>
              <a:t>“…every eye will see him, … and </a:t>
            </a:r>
            <a:r>
              <a:rPr i="1" u="sng"/>
              <a:t>all tribes of the earth</a:t>
            </a:r>
            <a:r>
              <a:rPr i="1"/>
              <a:t> will wail on account of him.”</a:t>
            </a:r>
            <a:r>
              <a:t> (Rev 1:7)</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5" name="Next week…"/>
          <p:cNvSpPr txBox="1"/>
          <p:nvPr>
            <p:ph type="title"/>
          </p:nvPr>
        </p:nvSpPr>
        <p:spPr>
          <a:prstGeom prst="rect">
            <a:avLst/>
          </a:prstGeom>
        </p:spPr>
        <p:txBody>
          <a:bodyPr/>
          <a:lstStyle/>
          <a:p>
            <a:pPr/>
            <a:r>
              <a:t>Next week…</a:t>
            </a:r>
          </a:p>
        </p:txBody>
      </p:sp>
      <p:sp>
        <p:nvSpPr>
          <p:cNvPr id="386" name="Reading and meditation assignment…"/>
          <p:cNvSpPr txBox="1"/>
          <p:nvPr>
            <p:ph type="body" idx="1"/>
          </p:nvPr>
        </p:nvSpPr>
        <p:spPr>
          <a:prstGeom prst="rect">
            <a:avLst/>
          </a:prstGeom>
        </p:spPr>
        <p:txBody>
          <a:bodyPr/>
          <a:lstStyle/>
          <a:p>
            <a:pPr/>
            <a:r>
              <a:t>Reading and meditation assignment </a:t>
            </a:r>
          </a:p>
          <a:p>
            <a:pPr lvl="1"/>
            <a:r>
              <a:t>Ezekiel 36-48</a:t>
            </a:r>
          </a:p>
          <a:p>
            <a:pPr lvl="1"/>
            <a:r>
              <a:t>Why a new temple? </a:t>
            </a:r>
          </a:p>
          <a:p>
            <a:pPr lvl="1"/>
            <a:r>
              <a:t>Why sacrifices? How does this fit with Hebrews 10?</a:t>
            </a:r>
          </a:p>
          <a:p>
            <a:pPr lvl="1"/>
            <a:r>
              <a:t>Who is “the prince?”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The Rapture…"/>
          <p:cNvSpPr txBox="1"/>
          <p:nvPr>
            <p:ph type="title"/>
          </p:nvPr>
        </p:nvSpPr>
        <p:spPr>
          <a:prstGeom prst="rect">
            <a:avLst/>
          </a:prstGeom>
        </p:spPr>
        <p:txBody>
          <a:bodyPr/>
          <a:lstStyle/>
          <a:p>
            <a:pPr defTabSz="490727">
              <a:defRPr sz="6719"/>
            </a:pPr>
            <a:r>
              <a:t>The Rapture </a:t>
            </a:r>
          </a:p>
          <a:p>
            <a:pPr defTabSz="490727">
              <a:defRPr sz="6719"/>
            </a:pPr>
            <a:r>
              <a:t>1 Thessalonians 4:13-18</a:t>
            </a:r>
          </a:p>
        </p:txBody>
      </p:sp>
      <p:sp>
        <p:nvSpPr>
          <p:cNvPr id="136" name="Then we who are alive, who are left, will be caught up together with them in the clouds to meet the Lord in the air, and so we will always be with the Lord."/>
          <p:cNvSpPr txBox="1"/>
          <p:nvPr/>
        </p:nvSpPr>
        <p:spPr>
          <a:xfrm>
            <a:off x="2365002" y="3180922"/>
            <a:ext cx="8274796" cy="201365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i="1" sz="3400">
                <a:latin typeface="Times New Roman"/>
                <a:ea typeface="Times New Roman"/>
                <a:cs typeface="Times New Roman"/>
                <a:sym typeface="Times New Roman"/>
              </a:defRPr>
            </a:pPr>
            <a:r>
              <a:t>Then we who are alive, who are left, will be </a:t>
            </a:r>
            <a:r>
              <a:rPr>
                <a:solidFill>
                  <a:srgbClr val="FFFB00"/>
                </a:solidFill>
              </a:rPr>
              <a:t>caught up</a:t>
            </a:r>
            <a:r>
              <a:t> together with them in the clouds to meet the Lord in the air, and so we will always be with the Lord.</a:t>
            </a:r>
          </a:p>
        </p:txBody>
      </p:sp>
      <p:sp>
        <p:nvSpPr>
          <p:cNvPr id="137" name="Greek ἁρπάζω Harpazo…"/>
          <p:cNvSpPr txBox="1"/>
          <p:nvPr/>
        </p:nvSpPr>
        <p:spPr>
          <a:xfrm>
            <a:off x="1089875" y="6169485"/>
            <a:ext cx="11293079" cy="149403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28600" indent="-228600" algn="l">
              <a:buSzPct val="100000"/>
              <a:buChar char="•"/>
              <a:defRPr b="0" sz="3200">
                <a:latin typeface="Times New Roman"/>
                <a:ea typeface="Times New Roman"/>
                <a:cs typeface="Times New Roman"/>
                <a:sym typeface="Times New Roman"/>
              </a:defRPr>
            </a:pPr>
            <a:r>
              <a:t>Greek ἁρπάζω </a:t>
            </a:r>
            <a:r>
              <a:rPr i="1"/>
              <a:t>Harpazo</a:t>
            </a:r>
          </a:p>
          <a:p>
            <a:pPr marL="228600" indent="-228600" algn="l">
              <a:buSzPct val="100000"/>
              <a:buChar char="•"/>
              <a:defRPr b="0" sz="3200">
                <a:latin typeface="Times New Roman"/>
                <a:ea typeface="Times New Roman"/>
                <a:cs typeface="Times New Roman"/>
                <a:sym typeface="Times New Roman"/>
              </a:defRPr>
            </a:pPr>
            <a:r>
              <a:t>Latin : </a:t>
            </a:r>
            <a:r>
              <a:rPr i="1"/>
              <a:t>simul </a:t>
            </a:r>
            <a:r>
              <a:rPr i="1">
                <a:solidFill>
                  <a:srgbClr val="FFFB00"/>
                </a:solidFill>
              </a:rPr>
              <a:t>rapiemur</a:t>
            </a:r>
            <a:r>
              <a:rPr i="1"/>
              <a:t> cum illis in nubibus obviam Christo in aera</a:t>
            </a:r>
          </a:p>
          <a:p>
            <a:pPr marL="228600" indent="-228600" algn="l">
              <a:buSzPct val="100000"/>
              <a:buChar char="•"/>
              <a:defRPr b="0" sz="3200">
                <a:latin typeface="Times New Roman"/>
                <a:ea typeface="Times New Roman"/>
                <a:cs typeface="Times New Roman"/>
                <a:sym typeface="Times New Roman"/>
              </a:defRPr>
            </a:pPr>
            <a:r>
              <a:t>Other uses: Acts 8:39, 2 Cor 12:2-4, Rev 12:15</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We will not all sleep…"/>
          <p:cNvSpPr txBox="1"/>
          <p:nvPr>
            <p:ph type="title"/>
          </p:nvPr>
        </p:nvSpPr>
        <p:spPr>
          <a:prstGeom prst="rect">
            <a:avLst/>
          </a:prstGeom>
        </p:spPr>
        <p:txBody>
          <a:bodyPr/>
          <a:lstStyle/>
          <a:p>
            <a:pPr/>
            <a:r>
              <a:t>We will not all sleep…</a:t>
            </a:r>
          </a:p>
        </p:txBody>
      </p:sp>
      <p:grpSp>
        <p:nvGrpSpPr>
          <p:cNvPr id="142" name="Group"/>
          <p:cNvGrpSpPr/>
          <p:nvPr/>
        </p:nvGrpSpPr>
        <p:grpSpPr>
          <a:xfrm>
            <a:off x="1406826" y="2154976"/>
            <a:ext cx="10191148" cy="4547131"/>
            <a:chOff x="0" y="0"/>
            <a:chExt cx="10191147" cy="4547130"/>
          </a:xfrm>
        </p:grpSpPr>
        <p:sp>
          <p:nvSpPr>
            <p:cNvPr id="140" name="Listen, I tell you a mystery: We will not all sleep, but we will all be changed— in a flash, in the twinkling of an eye, at the last trumpet. For the trumpet will sound, the dead will be raised imperishable, and we will be changed. For the perishable must clothe itself with the imperishable, and the mortal with immortality."/>
            <p:cNvSpPr txBox="1"/>
            <p:nvPr/>
          </p:nvSpPr>
          <p:spPr>
            <a:xfrm>
              <a:off x="0" y="-1"/>
              <a:ext cx="10191148" cy="39927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defRPr b="0" i="1" sz="3800">
                  <a:latin typeface="Times New Roman"/>
                  <a:ea typeface="Times New Roman"/>
                  <a:cs typeface="Times New Roman"/>
                  <a:sym typeface="Times New Roman"/>
                </a:defRPr>
              </a:lvl1pPr>
            </a:lstStyle>
            <a:p>
              <a:pPr/>
              <a:r>
                <a:t>Listen, I tell you a mystery: We will not all sleep, but we will all be changed— in a flash, in the twinkling of an eye, at the last trumpet. For the trumpet will sound, the dead will be raised imperishable, and we will be changed. For the perishable must clothe itself with the imperishable, and the mortal with immortality.</a:t>
              </a:r>
            </a:p>
          </p:txBody>
        </p:sp>
        <p:sp>
          <p:nvSpPr>
            <p:cNvPr id="141" name="1 Corinthians 15:51-53"/>
            <p:cNvSpPr txBox="1"/>
            <p:nvPr/>
          </p:nvSpPr>
          <p:spPr>
            <a:xfrm>
              <a:off x="2638584" y="3907231"/>
              <a:ext cx="4591547" cy="6399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b="0" sz="3800">
                  <a:latin typeface="Times New Roman"/>
                  <a:ea typeface="Times New Roman"/>
                  <a:cs typeface="Times New Roman"/>
                  <a:sym typeface="Times New Roman"/>
                </a:defRPr>
              </a:lvl1pPr>
            </a:lstStyle>
            <a:p>
              <a:pPr/>
              <a:r>
                <a:t>1 Corinthians 15:51-53</a:t>
              </a:r>
            </a:p>
          </p:txBody>
        </p:sp>
      </p:grpSp>
      <p:sp>
        <p:nvSpPr>
          <p:cNvPr id="143" name="Christ’s death and resurrection is of “first importance” (15:3,4)…"/>
          <p:cNvSpPr txBox="1"/>
          <p:nvPr/>
        </p:nvSpPr>
        <p:spPr>
          <a:xfrm>
            <a:off x="1485199" y="6922899"/>
            <a:ext cx="10034402" cy="227585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28599" indent="-228599" algn="l">
              <a:buSzPct val="100000"/>
              <a:buChar char="•"/>
              <a:defRPr b="0" sz="3000">
                <a:latin typeface="Times New Roman"/>
                <a:ea typeface="Times New Roman"/>
                <a:cs typeface="Times New Roman"/>
                <a:sym typeface="Times New Roman"/>
              </a:defRPr>
            </a:pPr>
            <a:r>
              <a:t>Christ’s death and resurrection is of “first importance” (15:3,4)</a:t>
            </a:r>
          </a:p>
          <a:p>
            <a:pPr marL="228599" indent="-228599" algn="l">
              <a:buSzPct val="100000"/>
              <a:buChar char="•"/>
              <a:defRPr b="0" sz="3000">
                <a:latin typeface="Times New Roman"/>
                <a:ea typeface="Times New Roman"/>
                <a:cs typeface="Times New Roman"/>
                <a:sym typeface="Times New Roman"/>
              </a:defRPr>
            </a:pPr>
            <a:r>
              <a:t>Christ was raised ⇒ we will be raised</a:t>
            </a:r>
          </a:p>
          <a:p>
            <a:pPr marL="228599" indent="-228599" algn="l">
              <a:buSzPct val="100000"/>
              <a:buChar char="•"/>
              <a:defRPr b="0" sz="3000">
                <a:latin typeface="Times New Roman"/>
                <a:ea typeface="Times New Roman"/>
                <a:cs typeface="Times New Roman"/>
                <a:sym typeface="Times New Roman"/>
              </a:defRPr>
            </a:pPr>
            <a:r>
              <a:t>We need new incorruptible bodies</a:t>
            </a:r>
          </a:p>
          <a:p>
            <a:pPr marL="228599" indent="-228599" algn="l">
              <a:buSzPct val="100000"/>
              <a:buChar char="•"/>
              <a:defRPr b="0" sz="3000">
                <a:latin typeface="Times New Roman"/>
                <a:ea typeface="Times New Roman"/>
                <a:cs typeface="Times New Roman"/>
                <a:sym typeface="Times New Roman"/>
              </a:defRPr>
            </a:pPr>
            <a:r>
              <a:t>Some will not be resurrected (we will not all sleep), but </a:t>
            </a:r>
            <a:br/>
            <a:r>
              <a:t>will be changed instantaneously</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The Mystery"/>
          <p:cNvSpPr txBox="1"/>
          <p:nvPr>
            <p:ph type="title"/>
          </p:nvPr>
        </p:nvSpPr>
        <p:spPr>
          <a:prstGeom prst="rect">
            <a:avLst/>
          </a:prstGeom>
        </p:spPr>
        <p:txBody>
          <a:bodyPr/>
          <a:lstStyle/>
          <a:p>
            <a:pPr/>
            <a:r>
              <a:t>The Mystery</a:t>
            </a:r>
          </a:p>
        </p:txBody>
      </p:sp>
      <p:sp>
        <p:nvSpPr>
          <p:cNvPr id="146" name="Line"/>
          <p:cNvSpPr/>
          <p:nvPr/>
        </p:nvSpPr>
        <p:spPr>
          <a:xfrm>
            <a:off x="875247" y="4696849"/>
            <a:ext cx="11005483" cy="1"/>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147" name="Line"/>
          <p:cNvSpPr/>
          <p:nvPr/>
        </p:nvSpPr>
        <p:spPr>
          <a:xfrm flipV="1">
            <a:off x="2006352" y="3353195"/>
            <a:ext cx="1" cy="1638525"/>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148" name="Crucifixion…"/>
          <p:cNvSpPr txBox="1"/>
          <p:nvPr/>
        </p:nvSpPr>
        <p:spPr>
          <a:xfrm>
            <a:off x="1498177" y="2495871"/>
            <a:ext cx="1696790"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Times New Roman"/>
                <a:ea typeface="Times New Roman"/>
                <a:cs typeface="Times New Roman"/>
                <a:sym typeface="Times New Roman"/>
              </a:defRPr>
            </a:pPr>
            <a:r>
              <a:t>Crucifixion</a:t>
            </a:r>
          </a:p>
          <a:p>
            <a:pPr>
              <a:defRPr b="0">
                <a:latin typeface="Times New Roman"/>
                <a:ea typeface="Times New Roman"/>
                <a:cs typeface="Times New Roman"/>
                <a:sym typeface="Times New Roman"/>
              </a:defRPr>
            </a:pPr>
            <a:r>
              <a:t>and rejection</a:t>
            </a:r>
          </a:p>
        </p:txBody>
      </p:sp>
      <p:sp>
        <p:nvSpPr>
          <p:cNvPr id="149" name="Line"/>
          <p:cNvSpPr/>
          <p:nvPr/>
        </p:nvSpPr>
        <p:spPr>
          <a:xfrm flipV="1">
            <a:off x="2667958" y="4401980"/>
            <a:ext cx="1" cy="589740"/>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150" name="Pentecost Holy Spirit"/>
          <p:cNvSpPr txBox="1"/>
          <p:nvPr/>
        </p:nvSpPr>
        <p:spPr>
          <a:xfrm rot="18600000">
            <a:off x="2163761" y="3088570"/>
            <a:ext cx="2395967" cy="40777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sz="2100">
                <a:latin typeface="Times New Roman"/>
                <a:ea typeface="Times New Roman"/>
                <a:cs typeface="Times New Roman"/>
                <a:sym typeface="Times New Roman"/>
              </a:defRPr>
            </a:lvl1pPr>
          </a:lstStyle>
          <a:p>
            <a:pPr/>
            <a:r>
              <a:t>Pentecost Holy Spirit</a:t>
            </a:r>
          </a:p>
        </p:txBody>
      </p:sp>
      <p:sp>
        <p:nvSpPr>
          <p:cNvPr id="151" name="End of…"/>
          <p:cNvSpPr txBox="1"/>
          <p:nvPr/>
        </p:nvSpPr>
        <p:spPr>
          <a:xfrm>
            <a:off x="1299790" y="5146083"/>
            <a:ext cx="1413124"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Times New Roman"/>
                <a:ea typeface="Times New Roman"/>
                <a:cs typeface="Times New Roman"/>
                <a:sym typeface="Times New Roman"/>
              </a:defRPr>
            </a:pPr>
            <a:r>
              <a:t>End of</a:t>
            </a:r>
          </a:p>
          <a:p>
            <a:pPr>
              <a:defRPr b="0">
                <a:latin typeface="Times New Roman"/>
                <a:ea typeface="Times New Roman"/>
                <a:cs typeface="Times New Roman"/>
                <a:sym typeface="Times New Roman"/>
              </a:defRPr>
            </a:pPr>
            <a:r>
              <a:t>Daniel’s</a:t>
            </a:r>
          </a:p>
          <a:p>
            <a:pPr>
              <a:defRPr b="0">
                <a:latin typeface="Times New Roman"/>
                <a:ea typeface="Times New Roman"/>
                <a:cs typeface="Times New Roman"/>
                <a:sym typeface="Times New Roman"/>
              </a:defRPr>
            </a:pPr>
            <a:r>
              <a:t>69th Week</a:t>
            </a:r>
          </a:p>
        </p:txBody>
      </p:sp>
      <p:sp>
        <p:nvSpPr>
          <p:cNvPr id="152" name="Line"/>
          <p:cNvSpPr/>
          <p:nvPr/>
        </p:nvSpPr>
        <p:spPr>
          <a:xfrm flipV="1">
            <a:off x="8521461" y="2684546"/>
            <a:ext cx="1" cy="2035000"/>
          </a:xfrm>
          <a:prstGeom prst="line">
            <a:avLst/>
          </a:prstGeom>
          <a:ln w="38100">
            <a:solidFill>
              <a:srgbClr val="FFFFFF"/>
            </a:solidFill>
            <a:miter lim="400000"/>
            <a:tailEnd type="triangle"/>
          </a:ln>
        </p:spPr>
        <p:txBody>
          <a:bodyPr lIns="50800" tIns="50800" rIns="50800" bIns="50800" anchor="ctr"/>
          <a:lstStyle/>
          <a:p>
            <a:pPr>
              <a:defRPr b="0" sz="2200">
                <a:latin typeface="+mn-lt"/>
                <a:ea typeface="+mn-ea"/>
                <a:cs typeface="+mn-cs"/>
                <a:sym typeface="Helvetica Neue Medium"/>
              </a:defRPr>
            </a:pPr>
          </a:p>
        </p:txBody>
      </p:sp>
      <p:sp>
        <p:nvSpPr>
          <p:cNvPr id="153" name="Line"/>
          <p:cNvSpPr/>
          <p:nvPr/>
        </p:nvSpPr>
        <p:spPr>
          <a:xfrm flipV="1">
            <a:off x="10053728" y="2684546"/>
            <a:ext cx="1" cy="2035000"/>
          </a:xfrm>
          <a:prstGeom prst="line">
            <a:avLst/>
          </a:prstGeom>
          <a:ln w="38100">
            <a:solidFill>
              <a:srgbClr val="FFFFFF"/>
            </a:solidFill>
            <a:miter lim="400000"/>
            <a:headEnd type="triangle"/>
          </a:ln>
        </p:spPr>
        <p:txBody>
          <a:bodyPr lIns="50800" tIns="50800" rIns="50800" bIns="50800" anchor="ctr"/>
          <a:lstStyle/>
          <a:p>
            <a:pPr>
              <a:defRPr b="0" sz="2200">
                <a:latin typeface="+mn-lt"/>
                <a:ea typeface="+mn-ea"/>
                <a:cs typeface="+mn-cs"/>
                <a:sym typeface="Helvetica Neue Medium"/>
              </a:defRPr>
            </a:pPr>
          </a:p>
        </p:txBody>
      </p:sp>
      <p:sp>
        <p:nvSpPr>
          <p:cNvPr id="154" name="Daniel’s…"/>
          <p:cNvSpPr txBox="1"/>
          <p:nvPr/>
        </p:nvSpPr>
        <p:spPr>
          <a:xfrm>
            <a:off x="8189896" y="4803183"/>
            <a:ext cx="2261891" cy="14602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Times New Roman"/>
                <a:ea typeface="Times New Roman"/>
                <a:cs typeface="Times New Roman"/>
                <a:sym typeface="Times New Roman"/>
              </a:defRPr>
            </a:pPr>
            <a:r>
              <a:t>Daniel’s</a:t>
            </a:r>
          </a:p>
          <a:p>
            <a:pPr>
              <a:defRPr b="0">
                <a:latin typeface="Times New Roman"/>
                <a:ea typeface="Times New Roman"/>
                <a:cs typeface="Times New Roman"/>
                <a:sym typeface="Times New Roman"/>
              </a:defRPr>
            </a:pPr>
            <a:r>
              <a:t>70th Week</a:t>
            </a:r>
          </a:p>
          <a:p>
            <a:pPr>
              <a:defRPr b="0">
                <a:latin typeface="Times New Roman"/>
                <a:ea typeface="Times New Roman"/>
                <a:cs typeface="Times New Roman"/>
                <a:sym typeface="Times New Roman"/>
              </a:defRPr>
            </a:pPr>
            <a:r>
              <a:t>“Time of Jacob’s</a:t>
            </a:r>
          </a:p>
          <a:p>
            <a:pPr>
              <a:defRPr b="0">
                <a:latin typeface="Times New Roman"/>
                <a:ea typeface="Times New Roman"/>
                <a:cs typeface="Times New Roman"/>
                <a:sym typeface="Times New Roman"/>
              </a:defRPr>
            </a:pPr>
            <a:r>
              <a:t>Trouble”</a:t>
            </a:r>
          </a:p>
        </p:txBody>
      </p:sp>
      <p:sp>
        <p:nvSpPr>
          <p:cNvPr id="155" name="Rapture…"/>
          <p:cNvSpPr txBox="1"/>
          <p:nvPr/>
        </p:nvSpPr>
        <p:spPr>
          <a:xfrm>
            <a:off x="7782678" y="1850519"/>
            <a:ext cx="1477567" cy="7744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Times New Roman"/>
                <a:ea typeface="Times New Roman"/>
                <a:cs typeface="Times New Roman"/>
                <a:sym typeface="Times New Roman"/>
              </a:defRPr>
            </a:pPr>
            <a:r>
              <a:t>Rapture</a:t>
            </a:r>
          </a:p>
          <a:p>
            <a:pPr>
              <a:defRPr b="0">
                <a:latin typeface="Times New Roman"/>
                <a:ea typeface="Times New Roman"/>
                <a:cs typeface="Times New Roman"/>
                <a:sym typeface="Times New Roman"/>
              </a:defRPr>
            </a:pPr>
            <a:r>
              <a:t>Holy Spirit</a:t>
            </a:r>
          </a:p>
        </p:txBody>
      </p:sp>
      <p:sp>
        <p:nvSpPr>
          <p:cNvPr id="156" name="Second…"/>
          <p:cNvSpPr txBox="1"/>
          <p:nvPr/>
        </p:nvSpPr>
        <p:spPr>
          <a:xfrm>
            <a:off x="9443870" y="1174246"/>
            <a:ext cx="1265635" cy="14602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Times New Roman"/>
                <a:ea typeface="Times New Roman"/>
                <a:cs typeface="Times New Roman"/>
                <a:sym typeface="Times New Roman"/>
              </a:defRPr>
            </a:pPr>
            <a:r>
              <a:t>Second</a:t>
            </a:r>
          </a:p>
          <a:p>
            <a:pPr>
              <a:defRPr b="0">
                <a:latin typeface="Times New Roman"/>
                <a:ea typeface="Times New Roman"/>
                <a:cs typeface="Times New Roman"/>
                <a:sym typeface="Times New Roman"/>
              </a:defRPr>
            </a:pPr>
            <a:r>
              <a:t>Coming</a:t>
            </a:r>
          </a:p>
          <a:p>
            <a:pPr>
              <a:defRPr b="0">
                <a:latin typeface="Times New Roman"/>
                <a:ea typeface="Times New Roman"/>
                <a:cs typeface="Times New Roman"/>
                <a:sym typeface="Times New Roman"/>
              </a:defRPr>
            </a:pPr>
            <a:r>
              <a:t>Israel’s</a:t>
            </a:r>
          </a:p>
          <a:p>
            <a:pPr>
              <a:defRPr b="0">
                <a:latin typeface="Times New Roman"/>
                <a:ea typeface="Times New Roman"/>
                <a:cs typeface="Times New Roman"/>
                <a:sym typeface="Times New Roman"/>
              </a:defRPr>
            </a:pPr>
            <a:r>
              <a:t>Salvation</a:t>
            </a:r>
          </a:p>
        </p:txBody>
      </p:sp>
      <p:sp>
        <p:nvSpPr>
          <p:cNvPr id="157" name="Mystery…"/>
          <p:cNvSpPr txBox="1"/>
          <p:nvPr/>
        </p:nvSpPr>
        <p:spPr>
          <a:xfrm>
            <a:off x="4704436" y="3032090"/>
            <a:ext cx="1906377" cy="1536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600">
                <a:latin typeface="Times New Roman"/>
                <a:ea typeface="Times New Roman"/>
                <a:cs typeface="Times New Roman"/>
                <a:sym typeface="Times New Roman"/>
              </a:defRPr>
            </a:pPr>
            <a:r>
              <a:t>Mystery</a:t>
            </a:r>
          </a:p>
          <a:p>
            <a:pPr>
              <a:defRPr sz="2600">
                <a:latin typeface="Times New Roman"/>
                <a:ea typeface="Times New Roman"/>
                <a:cs typeface="Times New Roman"/>
                <a:sym typeface="Times New Roman"/>
              </a:defRPr>
            </a:pPr>
            <a:r>
              <a:t>The Church</a:t>
            </a:r>
          </a:p>
          <a:p>
            <a:pPr>
              <a:defRPr b="0">
                <a:latin typeface="Times New Roman"/>
                <a:ea typeface="Times New Roman"/>
                <a:cs typeface="Times New Roman"/>
                <a:sym typeface="Times New Roman"/>
              </a:defRPr>
            </a:pPr>
            <a:r>
              <a:t>Gospel to the</a:t>
            </a:r>
          </a:p>
          <a:p>
            <a:pPr>
              <a:defRPr b="0">
                <a:latin typeface="Times New Roman"/>
                <a:ea typeface="Times New Roman"/>
                <a:cs typeface="Times New Roman"/>
                <a:sym typeface="Times New Roman"/>
              </a:defRPr>
            </a:pPr>
            <a:r>
              <a:t>Gentiles</a:t>
            </a:r>
          </a:p>
        </p:txBody>
      </p:sp>
      <p:sp>
        <p:nvSpPr>
          <p:cNvPr id="158" name="Line"/>
          <p:cNvSpPr/>
          <p:nvPr/>
        </p:nvSpPr>
        <p:spPr>
          <a:xfrm flipV="1">
            <a:off x="10484241" y="4401980"/>
            <a:ext cx="1" cy="589740"/>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159" name="Judgment…"/>
          <p:cNvSpPr txBox="1"/>
          <p:nvPr/>
        </p:nvSpPr>
        <p:spPr>
          <a:xfrm>
            <a:off x="10158133" y="3241640"/>
            <a:ext cx="1375768" cy="11173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Times New Roman"/>
                <a:ea typeface="Times New Roman"/>
                <a:cs typeface="Times New Roman"/>
                <a:sym typeface="Times New Roman"/>
              </a:defRPr>
            </a:pPr>
            <a:r>
              <a:t>Judgment</a:t>
            </a:r>
          </a:p>
          <a:p>
            <a:pPr>
              <a:defRPr b="0">
                <a:latin typeface="Times New Roman"/>
                <a:ea typeface="Times New Roman"/>
                <a:cs typeface="Times New Roman"/>
                <a:sym typeface="Times New Roman"/>
              </a:defRPr>
            </a:pPr>
            <a:r>
              <a:t>of the</a:t>
            </a:r>
          </a:p>
          <a:p>
            <a:pPr>
              <a:defRPr b="0">
                <a:latin typeface="Times New Roman"/>
                <a:ea typeface="Times New Roman"/>
                <a:cs typeface="Times New Roman"/>
                <a:sym typeface="Times New Roman"/>
              </a:defRPr>
            </a:pPr>
            <a:r>
              <a:t>Nations</a:t>
            </a:r>
          </a:p>
        </p:txBody>
      </p:sp>
      <p:sp>
        <p:nvSpPr>
          <p:cNvPr id="160" name="Line"/>
          <p:cNvSpPr/>
          <p:nvPr/>
        </p:nvSpPr>
        <p:spPr>
          <a:xfrm>
            <a:off x="2699491" y="4690659"/>
            <a:ext cx="5817287" cy="16987"/>
          </a:xfrm>
          <a:prstGeom prst="line">
            <a:avLst/>
          </a:prstGeom>
          <a:ln w="38100">
            <a:solidFill>
              <a:srgbClr val="FFFFFF"/>
            </a:solidFill>
            <a:miter lim="400000"/>
            <a:headEnd type="triangle"/>
            <a:tailEnd type="triangle"/>
          </a:ln>
        </p:spPr>
        <p:txBody>
          <a:bodyPr lIns="50800" tIns="50800" rIns="50800" bIns="50800" anchor="ctr"/>
          <a:lstStyle/>
          <a:p>
            <a:pPr>
              <a:defRPr b="0" sz="2200">
                <a:latin typeface="+mn-lt"/>
                <a:ea typeface="+mn-ea"/>
                <a:cs typeface="+mn-cs"/>
                <a:sym typeface="Helvetica Neue Medium"/>
              </a:defRPr>
            </a:pPr>
          </a:p>
        </p:txBody>
      </p:sp>
      <p:sp>
        <p:nvSpPr>
          <p:cNvPr id="161" name="Millennial…"/>
          <p:cNvSpPr txBox="1"/>
          <p:nvPr/>
        </p:nvSpPr>
        <p:spPr>
          <a:xfrm>
            <a:off x="10879096" y="4867862"/>
            <a:ext cx="1460303"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Times New Roman"/>
                <a:ea typeface="Times New Roman"/>
                <a:cs typeface="Times New Roman"/>
                <a:sym typeface="Times New Roman"/>
              </a:defRPr>
            </a:pPr>
            <a:r>
              <a:t>Millennial</a:t>
            </a:r>
          </a:p>
          <a:p>
            <a:pPr>
              <a:defRPr b="0">
                <a:latin typeface="Times New Roman"/>
                <a:ea typeface="Times New Roman"/>
                <a:cs typeface="Times New Roman"/>
                <a:sym typeface="Times New Roman"/>
              </a:defRPr>
            </a:pPr>
            <a:r>
              <a:t>Reign</a:t>
            </a:r>
          </a:p>
        </p:txBody>
      </p:sp>
      <p:sp>
        <p:nvSpPr>
          <p:cNvPr id="162" name="Line"/>
          <p:cNvSpPr/>
          <p:nvPr/>
        </p:nvSpPr>
        <p:spPr>
          <a:xfrm flipV="1">
            <a:off x="10076686" y="4788706"/>
            <a:ext cx="1" cy="246840"/>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163" name="Line"/>
          <p:cNvSpPr/>
          <p:nvPr/>
        </p:nvSpPr>
        <p:spPr>
          <a:xfrm flipV="1">
            <a:off x="8521460" y="4788706"/>
            <a:ext cx="1" cy="246840"/>
          </a:xfrm>
          <a:prstGeom prst="line">
            <a:avLst/>
          </a:prstGeom>
          <a:ln w="25400">
            <a:solidFill>
              <a:srgbClr val="FFFFFF"/>
            </a:solidFill>
            <a:miter lim="400000"/>
          </a:ln>
        </p:spPr>
        <p:txBody>
          <a:bodyPr lIns="50800" tIns="50800" rIns="50800" bIns="50800" anchor="ctr"/>
          <a:lstStyle/>
          <a:p>
            <a:pPr>
              <a:defRPr b="0" sz="2200">
                <a:latin typeface="+mn-lt"/>
                <a:ea typeface="+mn-ea"/>
                <a:cs typeface="+mn-cs"/>
                <a:sym typeface="Helvetica Neue Medium"/>
              </a:defRPr>
            </a:pPr>
          </a:p>
        </p:txBody>
      </p:sp>
      <p:sp>
        <p:nvSpPr>
          <p:cNvPr id="164" name="Marriage Supper…"/>
          <p:cNvSpPr txBox="1"/>
          <p:nvPr/>
        </p:nvSpPr>
        <p:spPr>
          <a:xfrm rot="16200000">
            <a:off x="8158237" y="3260518"/>
            <a:ext cx="1980550" cy="72527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sz="2100">
                <a:latin typeface="Times New Roman"/>
                <a:ea typeface="Times New Roman"/>
                <a:cs typeface="Times New Roman"/>
                <a:sym typeface="Times New Roman"/>
              </a:defRPr>
            </a:pPr>
            <a:r>
              <a:t>Marriage Supper</a:t>
            </a:r>
          </a:p>
          <a:p>
            <a:pPr>
              <a:defRPr b="0" sz="2100">
                <a:latin typeface="Times New Roman"/>
                <a:ea typeface="Times New Roman"/>
                <a:cs typeface="Times New Roman"/>
                <a:sym typeface="Times New Roman"/>
              </a:defRPr>
            </a:pPr>
            <a:r>
              <a:t>of The Lamb</a:t>
            </a:r>
          </a:p>
        </p:txBody>
      </p:sp>
      <p:sp>
        <p:nvSpPr>
          <p:cNvPr id="165" name="Mystery of the Church…"/>
          <p:cNvSpPr txBox="1"/>
          <p:nvPr/>
        </p:nvSpPr>
        <p:spPr>
          <a:xfrm>
            <a:off x="3470535" y="5715216"/>
            <a:ext cx="4904781" cy="3373637"/>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marL="228600" indent="-228600" algn="l">
              <a:buSzPct val="100000"/>
              <a:buChar char="•"/>
              <a:defRPr b="0" sz="3200">
                <a:latin typeface="Times New Roman"/>
                <a:ea typeface="Times New Roman"/>
                <a:cs typeface="Times New Roman"/>
                <a:sym typeface="Times New Roman"/>
              </a:defRPr>
            </a:pPr>
            <a:r>
              <a:t>Mystery of the Church</a:t>
            </a:r>
          </a:p>
          <a:p>
            <a:pPr lvl="1" marL="457200" indent="-228600" algn="l">
              <a:buSzPct val="100000"/>
              <a:buChar char="•"/>
              <a:defRPr b="0" sz="3200">
                <a:latin typeface="Times New Roman"/>
                <a:ea typeface="Times New Roman"/>
                <a:cs typeface="Times New Roman"/>
                <a:sym typeface="Times New Roman"/>
              </a:defRPr>
            </a:pPr>
            <a:r>
              <a:t>Colossians 1:24-29, 2:2,3</a:t>
            </a:r>
          </a:p>
          <a:p>
            <a:pPr lvl="1" marL="457200" indent="-228600" algn="l">
              <a:buSzPct val="100000"/>
              <a:buChar char="•"/>
              <a:defRPr b="0" sz="3200">
                <a:latin typeface="Times New Roman"/>
                <a:ea typeface="Times New Roman"/>
                <a:cs typeface="Times New Roman"/>
                <a:sym typeface="Times New Roman"/>
              </a:defRPr>
            </a:pPr>
            <a:r>
              <a:t>Ephesians 3:1-12, 5:32</a:t>
            </a:r>
          </a:p>
          <a:p>
            <a:pPr marL="228600" indent="-228600" algn="l">
              <a:buSzPct val="100000"/>
              <a:buChar char="•"/>
              <a:defRPr b="0" sz="3200">
                <a:latin typeface="Times New Roman"/>
                <a:ea typeface="Times New Roman"/>
                <a:cs typeface="Times New Roman"/>
                <a:sym typeface="Times New Roman"/>
              </a:defRPr>
            </a:pPr>
            <a:r>
              <a:t>Romans 11</a:t>
            </a:r>
          </a:p>
          <a:p>
            <a:pPr lvl="1" marL="457200" indent="-228600" algn="l">
              <a:buSzPct val="100000"/>
              <a:buChar char="•"/>
              <a:defRPr b="0" sz="3200">
                <a:latin typeface="Times New Roman"/>
                <a:ea typeface="Times New Roman"/>
                <a:cs typeface="Times New Roman"/>
                <a:sym typeface="Times New Roman"/>
              </a:defRPr>
            </a:pPr>
            <a:r>
              <a:t>Partial hardening of Israel</a:t>
            </a:r>
          </a:p>
          <a:p>
            <a:pPr lvl="1" marL="457200" indent="-228600" algn="l">
              <a:buSzPct val="100000"/>
              <a:buChar char="•"/>
              <a:defRPr b="0" sz="3200">
                <a:latin typeface="Times New Roman"/>
                <a:ea typeface="Times New Roman"/>
                <a:cs typeface="Times New Roman"/>
                <a:sym typeface="Times New Roman"/>
              </a:defRPr>
            </a:pPr>
            <a:r>
              <a:t>Gentiles grafted in</a:t>
            </a:r>
          </a:p>
          <a:p>
            <a:pPr lvl="1" marL="457200" indent="-228600" algn="l">
              <a:buSzPct val="100000"/>
              <a:buChar char="•"/>
              <a:defRPr b="0" sz="3200">
                <a:latin typeface="Times New Roman"/>
                <a:ea typeface="Times New Roman"/>
                <a:cs typeface="Times New Roman"/>
                <a:sym typeface="Times New Roman"/>
              </a:defRPr>
            </a:pPr>
            <a:r>
              <a:t>Israel’s Salvation</a:t>
            </a:r>
          </a:p>
        </p:txBody>
      </p:sp>
      <p:sp>
        <p:nvSpPr>
          <p:cNvPr id="166" name="Line"/>
          <p:cNvSpPr/>
          <p:nvPr/>
        </p:nvSpPr>
        <p:spPr>
          <a:xfrm flipV="1">
            <a:off x="2667959" y="4245375"/>
            <a:ext cx="1" cy="431553"/>
          </a:xfrm>
          <a:prstGeom prst="line">
            <a:avLst/>
          </a:prstGeom>
          <a:ln w="38100">
            <a:solidFill>
              <a:srgbClr val="FFFFFF"/>
            </a:solidFill>
            <a:miter lim="400000"/>
            <a:headEnd type="triangle"/>
          </a:ln>
        </p:spPr>
        <p:txBody>
          <a:bodyPr lIns="50800" tIns="50800" rIns="50800" bIns="50800" anchor="ctr"/>
          <a:lstStyle/>
          <a:p>
            <a:pPr>
              <a:defRPr b="0" sz="2200">
                <a:latin typeface="+mn-lt"/>
                <a:ea typeface="+mn-ea"/>
                <a:cs typeface="+mn-cs"/>
                <a:sym typeface="Helvetica Neue Medium"/>
              </a:defRPr>
            </a:pPr>
          </a:p>
        </p:txBody>
      </p:sp>
      <p:sp>
        <p:nvSpPr>
          <p:cNvPr id="167" name="First…"/>
          <p:cNvSpPr txBox="1"/>
          <p:nvPr/>
        </p:nvSpPr>
        <p:spPr>
          <a:xfrm>
            <a:off x="713237" y="1826456"/>
            <a:ext cx="1096566" cy="77445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Times New Roman"/>
                <a:ea typeface="Times New Roman"/>
                <a:cs typeface="Times New Roman"/>
                <a:sym typeface="Times New Roman"/>
              </a:defRPr>
            </a:pPr>
            <a:r>
              <a:t>First</a:t>
            </a:r>
          </a:p>
          <a:p>
            <a:pPr>
              <a:defRPr b="0">
                <a:latin typeface="Times New Roman"/>
                <a:ea typeface="Times New Roman"/>
                <a:cs typeface="Times New Roman"/>
                <a:sym typeface="Times New Roman"/>
              </a:defRPr>
            </a:pPr>
            <a:r>
              <a:t>Coming</a:t>
            </a:r>
          </a:p>
        </p:txBody>
      </p:sp>
      <p:sp>
        <p:nvSpPr>
          <p:cNvPr id="168" name="Line"/>
          <p:cNvSpPr/>
          <p:nvPr/>
        </p:nvSpPr>
        <p:spPr>
          <a:xfrm flipV="1">
            <a:off x="1261520" y="2684546"/>
            <a:ext cx="1" cy="2035000"/>
          </a:xfrm>
          <a:prstGeom prst="line">
            <a:avLst/>
          </a:prstGeom>
          <a:ln w="38100">
            <a:solidFill>
              <a:srgbClr val="FFFFFF"/>
            </a:solidFill>
            <a:miter lim="400000"/>
            <a:headEnd type="triangle"/>
          </a:ln>
        </p:spPr>
        <p:txBody>
          <a:bodyPr lIns="50800" tIns="50800" rIns="50800" bIns="50800" anchor="ctr"/>
          <a:lstStyle/>
          <a:p>
            <a:pPr>
              <a:defRPr b="0" sz="2200">
                <a:latin typeface="+mn-lt"/>
                <a:ea typeface="+mn-ea"/>
                <a:cs typeface="+mn-cs"/>
                <a:sym typeface="Helvetica Neue Medium"/>
              </a:defRPr>
            </a:pPr>
          </a:p>
        </p:txBody>
      </p:sp>
      <p:sp>
        <p:nvSpPr>
          <p:cNvPr id="169" name="Line"/>
          <p:cNvSpPr/>
          <p:nvPr/>
        </p:nvSpPr>
        <p:spPr>
          <a:xfrm>
            <a:off x="2346572" y="4245375"/>
            <a:ext cx="1" cy="431553"/>
          </a:xfrm>
          <a:prstGeom prst="line">
            <a:avLst/>
          </a:prstGeom>
          <a:ln w="38100">
            <a:solidFill>
              <a:srgbClr val="FFFFFF"/>
            </a:solidFill>
            <a:miter lim="400000"/>
            <a:headEnd type="triangle"/>
          </a:ln>
        </p:spPr>
        <p:txBody>
          <a:bodyPr lIns="50800" tIns="50800" rIns="50800" bIns="50800" anchor="ctr"/>
          <a:lstStyle/>
          <a:p>
            <a:pPr>
              <a:defRPr b="0" sz="2200">
                <a:latin typeface="+mn-lt"/>
                <a:ea typeface="+mn-ea"/>
                <a:cs typeface="+mn-cs"/>
                <a:sym typeface="Helvetica Neue Medium"/>
              </a:defRPr>
            </a:pPr>
          </a:p>
        </p:txBody>
      </p:sp>
      <p:sp>
        <p:nvSpPr>
          <p:cNvPr id="170" name="Ascension"/>
          <p:cNvSpPr txBox="1"/>
          <p:nvPr/>
        </p:nvSpPr>
        <p:spPr>
          <a:xfrm rot="18600000">
            <a:off x="2055270" y="3447935"/>
            <a:ext cx="1225378" cy="40777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sz="2100">
                <a:latin typeface="Times New Roman"/>
                <a:ea typeface="Times New Roman"/>
                <a:cs typeface="Times New Roman"/>
                <a:sym typeface="Times New Roman"/>
              </a:defRPr>
            </a:lvl1pPr>
          </a:lstStyle>
          <a:p>
            <a:pPr/>
            <a:r>
              <a:t>Ascension</a:t>
            </a:r>
          </a:p>
        </p:txBody>
      </p:sp>
      <p:sp>
        <p:nvSpPr>
          <p:cNvPr id="171" name="Partial hardening…"/>
          <p:cNvSpPr txBox="1"/>
          <p:nvPr/>
        </p:nvSpPr>
        <p:spPr>
          <a:xfrm>
            <a:off x="4517080" y="4825157"/>
            <a:ext cx="2281089" cy="7744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b="0">
                <a:latin typeface="Times New Roman"/>
                <a:ea typeface="Times New Roman"/>
                <a:cs typeface="Times New Roman"/>
                <a:sym typeface="Times New Roman"/>
              </a:defRPr>
            </a:pPr>
            <a:r>
              <a:t>Partial hardening</a:t>
            </a:r>
          </a:p>
          <a:p>
            <a:pPr>
              <a:defRPr b="0">
                <a:latin typeface="Times New Roman"/>
                <a:ea typeface="Times New Roman"/>
                <a:cs typeface="Times New Roman"/>
                <a:sym typeface="Times New Roman"/>
              </a:defRPr>
            </a:pPr>
            <a:r>
              <a:t>of Israel</a:t>
            </a:r>
          </a:p>
        </p:txBody>
      </p:sp>
      <p:sp>
        <p:nvSpPr>
          <p:cNvPr id="172" name="Bema Seat"/>
          <p:cNvSpPr txBox="1"/>
          <p:nvPr/>
        </p:nvSpPr>
        <p:spPr>
          <a:xfrm rot="16200000">
            <a:off x="8062147" y="3720842"/>
            <a:ext cx="1262231" cy="40777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0" sz="2100">
                <a:latin typeface="Times New Roman"/>
                <a:ea typeface="Times New Roman"/>
                <a:cs typeface="Times New Roman"/>
                <a:sym typeface="Times New Roman"/>
              </a:defRPr>
            </a:lvl1pPr>
          </a:lstStyle>
          <a:p>
            <a:pPr/>
            <a:r>
              <a:t>Bema Seat</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Dispensationalism"/>
          <p:cNvSpPr txBox="1"/>
          <p:nvPr>
            <p:ph type="title"/>
          </p:nvPr>
        </p:nvSpPr>
        <p:spPr>
          <a:prstGeom prst="rect">
            <a:avLst/>
          </a:prstGeom>
        </p:spPr>
        <p:txBody>
          <a:bodyPr/>
          <a:lstStyle/>
          <a:p>
            <a:pPr/>
            <a:r>
              <a:t>Dispensationalism</a:t>
            </a:r>
          </a:p>
        </p:txBody>
      </p:sp>
      <p:sp>
        <p:nvSpPr>
          <p:cNvPr id="177" name="God’s interaction with man has differed over time and His revelation to man has progressed over time.…"/>
          <p:cNvSpPr txBox="1"/>
          <p:nvPr>
            <p:ph type="body" idx="1"/>
          </p:nvPr>
        </p:nvSpPr>
        <p:spPr>
          <a:prstGeom prst="rect">
            <a:avLst/>
          </a:prstGeom>
        </p:spPr>
        <p:txBody>
          <a:bodyPr/>
          <a:lstStyle/>
          <a:p>
            <a:pPr marL="342264" indent="-342264" defTabSz="449833">
              <a:spcBef>
                <a:spcPts val="3200"/>
              </a:spcBef>
              <a:defRPr sz="2464"/>
            </a:pPr>
            <a:r>
              <a:t>God’s interaction with man has differed over time and His revelation to man has progressed over time.</a:t>
            </a:r>
          </a:p>
          <a:p>
            <a:pPr lvl="1" marL="684529" indent="-342264" defTabSz="449833">
              <a:spcBef>
                <a:spcPts val="3200"/>
              </a:spcBef>
              <a:defRPr sz="2464"/>
            </a:pPr>
            <a:r>
              <a:t>NT vs OT  / BC vs AD </a:t>
            </a:r>
          </a:p>
          <a:p>
            <a:pPr lvl="1" marL="684529" indent="-342264" defTabSz="449833">
              <a:spcBef>
                <a:spcPts val="3200"/>
              </a:spcBef>
              <a:defRPr sz="2464"/>
            </a:pPr>
            <a:r>
              <a:t>Adam to Moses (Rom 5:14), Law of Moses / Grace from Christ (John 1:17)</a:t>
            </a:r>
          </a:p>
          <a:p>
            <a:pPr lvl="1" marL="684529" indent="-342264" defTabSz="449833">
              <a:spcBef>
                <a:spcPts val="3200"/>
              </a:spcBef>
              <a:defRPr sz="2464"/>
            </a:pPr>
            <a:r>
              <a:t>Mosaic Law as “shadow” to the revealed Christ “reality” (temple view ripped)</a:t>
            </a:r>
          </a:p>
          <a:p>
            <a:pPr lvl="1" marL="684529" indent="-342264" defTabSz="449833">
              <a:spcBef>
                <a:spcPts val="3200"/>
              </a:spcBef>
              <a:defRPr sz="2464"/>
            </a:pPr>
            <a:r>
              <a:t>“times of the Gentiles” (Luke 21:24), “last days” (Isa 2, 2 Tim 3:1-5)</a:t>
            </a:r>
          </a:p>
          <a:p>
            <a:pPr marL="342264" indent="-342264" defTabSz="449833">
              <a:spcBef>
                <a:spcPts val="3200"/>
              </a:spcBef>
              <a:defRPr sz="2464"/>
            </a:pPr>
            <a:r>
              <a:t>Many different interpretive systems, from the simple to the complex, have been formed around “dispensational” divisions of Scripture.</a:t>
            </a:r>
          </a:p>
          <a:p>
            <a:pPr marL="342264" indent="-342264" defTabSz="449833">
              <a:spcBef>
                <a:spcPts val="3200"/>
              </a:spcBef>
              <a:defRPr sz="2464"/>
            </a:pPr>
            <a:r>
              <a:t>The term “dispensationalism” in generally tied to a specific interpretive system that was made popular by the Scofield Study Bible first published in 1909</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Seven Dispensations…"/>
          <p:cNvSpPr txBox="1"/>
          <p:nvPr>
            <p:ph type="title"/>
          </p:nvPr>
        </p:nvSpPr>
        <p:spPr>
          <a:prstGeom prst="rect">
            <a:avLst/>
          </a:prstGeom>
        </p:spPr>
        <p:txBody>
          <a:bodyPr/>
          <a:lstStyle/>
          <a:p>
            <a:pPr defTabSz="490727">
              <a:defRPr sz="6719"/>
            </a:pPr>
            <a:r>
              <a:t>Seven Dispensations</a:t>
            </a:r>
          </a:p>
          <a:p>
            <a:pPr defTabSz="490727">
              <a:defRPr sz="6719"/>
            </a:pPr>
            <a:r>
              <a:t>of Classic Dispensationalism</a:t>
            </a:r>
          </a:p>
        </p:txBody>
      </p:sp>
      <p:graphicFrame>
        <p:nvGraphicFramePr>
          <p:cNvPr id="180" name="Table"/>
          <p:cNvGraphicFramePr/>
          <p:nvPr/>
        </p:nvGraphicFramePr>
        <p:xfrm>
          <a:off x="952500" y="2590800"/>
          <a:ext cx="11099800" cy="6286500"/>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3695700"/>
                <a:gridCol w="4336073"/>
                <a:gridCol w="3055326"/>
              </a:tblGrid>
              <a:tr h="784225">
                <a:tc>
                  <a:txBody>
                    <a:bodyPr/>
                    <a:lstStyle/>
                    <a:p>
                      <a:pPr>
                        <a:defRPr b="0" sz="1800">
                          <a:solidFill>
                            <a:srgbClr val="000000"/>
                          </a:solidFill>
                        </a:defRPr>
                      </a:pPr>
                      <a:r>
                        <a:rPr b="1" sz="3200">
                          <a:solidFill>
                            <a:srgbClr val="FFFFFF"/>
                          </a:solidFill>
                          <a:latin typeface="Times New Roman"/>
                          <a:ea typeface="Times New Roman"/>
                          <a:cs typeface="Times New Roman"/>
                          <a:sym typeface="Times New Roman"/>
                        </a:rPr>
                        <a:t>Dispensation</a:t>
                      </a:r>
                    </a:p>
                  </a:txBody>
                  <a:tcPr marL="50800" marR="50800" marT="50800" marB="50800" anchor="ctr" anchorCtr="0" horzOverflow="overflow">
                    <a:lnL w="12700">
                      <a:solidFill>
                        <a:srgbClr val="D6D6D6"/>
                      </a:solidFill>
                      <a:miter lim="400000"/>
                    </a:lnL>
                  </a:tcPr>
                </a:tc>
                <a:tc>
                  <a:txBody>
                    <a:bodyPr/>
                    <a:lstStyle/>
                    <a:p>
                      <a:pPr>
                        <a:defRPr b="0" sz="1800">
                          <a:solidFill>
                            <a:srgbClr val="000000"/>
                          </a:solidFill>
                        </a:defRPr>
                      </a:pPr>
                      <a:r>
                        <a:rPr b="1" sz="3200">
                          <a:solidFill>
                            <a:srgbClr val="FFFFFF"/>
                          </a:solidFill>
                          <a:latin typeface="Times New Roman"/>
                          <a:ea typeface="Times New Roman"/>
                          <a:cs typeface="Times New Roman"/>
                          <a:sym typeface="Times New Roman"/>
                        </a:rPr>
                        <a:t>Time Period</a:t>
                      </a:r>
                    </a:p>
                  </a:txBody>
                  <a:tcPr marL="50800" marR="50800" marT="50800" marB="50800" anchor="ctr" anchorCtr="0" horzOverflow="overflow"/>
                </a:tc>
                <a:tc>
                  <a:txBody>
                    <a:bodyPr/>
                    <a:lstStyle/>
                    <a:p>
                      <a:pPr>
                        <a:defRPr b="0" sz="1800">
                          <a:solidFill>
                            <a:srgbClr val="000000"/>
                          </a:solidFill>
                        </a:defRPr>
                      </a:pPr>
                      <a:r>
                        <a:rPr b="1" sz="3200">
                          <a:solidFill>
                            <a:srgbClr val="FFFFFF"/>
                          </a:solidFill>
                          <a:latin typeface="Times New Roman"/>
                          <a:ea typeface="Times New Roman"/>
                          <a:cs typeface="Times New Roman"/>
                          <a:sym typeface="Times New Roman"/>
                        </a:rPr>
                        <a:t>Judgment</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Innocence</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From Adam to The Fall</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Expulsion</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Conscience</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From Fall to The Flood</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Flood</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Government</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The Flood to Babel</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Disbanded</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Promise</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From Abraham to Moses</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Wilderness</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Law</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From Moses to Cross</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Cross</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Grace</a:t>
                      </a:r>
                    </a:p>
                  </a:txBody>
                  <a:tcPr marL="50800" marR="50800" marT="50800" marB="50800" anchor="ctr" anchorCtr="0" horzOverflow="overflow">
                    <a:lnL w="12700">
                      <a:solidFill>
                        <a:srgbClr val="D6D6D6"/>
                      </a:solidFill>
                      <a:miter lim="400000"/>
                    </a:lnL>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From Cross to Rapture</a:t>
                      </a:r>
                    </a:p>
                  </a:txBody>
                  <a:tcPr marL="50800" marR="50800" marT="50800" marB="50800" anchor="ctr" anchorCtr="0" horzOverflow="overflow"/>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Tribulation</a:t>
                      </a:r>
                    </a:p>
                  </a:txBody>
                  <a:tcPr marL="50800" marR="50800" marT="50800" marB="50800" anchor="ctr" anchorCtr="0" horzOverflow="overflow">
                    <a:lnR w="12700">
                      <a:solidFill>
                        <a:srgbClr val="D6D6D6"/>
                      </a:solidFill>
                      <a:miter lim="400000"/>
                    </a:lnR>
                  </a:tcPr>
                </a:tc>
              </a:tr>
              <a:tr h="784225">
                <a:tc>
                  <a:txBody>
                    <a:bodyPr/>
                    <a:lstStyle/>
                    <a:p>
                      <a:pPr>
                        <a:defRPr sz="1800">
                          <a:solidFill>
                            <a:srgbClr val="000000"/>
                          </a:solidFill>
                        </a:defRPr>
                      </a:pPr>
                      <a:r>
                        <a:rPr sz="3200">
                          <a:solidFill>
                            <a:srgbClr val="FFFFFF"/>
                          </a:solidFill>
                          <a:latin typeface="Times New Roman"/>
                          <a:ea typeface="Times New Roman"/>
                          <a:cs typeface="Times New Roman"/>
                          <a:sym typeface="Times New Roman"/>
                        </a:rPr>
                        <a:t>Millennial</a:t>
                      </a:r>
                    </a:p>
                  </a:txBody>
                  <a:tcPr marL="50800" marR="50800" marT="50800" marB="50800" anchor="ctr" anchorCtr="0" horzOverflow="overflow">
                    <a:lnL w="12700">
                      <a:solidFill>
                        <a:srgbClr val="D6D6D6"/>
                      </a:solidFill>
                      <a:miter lim="400000"/>
                    </a:lnL>
                    <a:lnB w="12700">
                      <a:solidFill>
                        <a:srgbClr val="D6D6D6"/>
                      </a:solidFill>
                      <a:miter lim="400000"/>
                    </a:lnB>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Earthly reign of Christ to final rebellion</a:t>
                      </a:r>
                    </a:p>
                  </a:txBody>
                  <a:tcPr marL="50800" marR="50800" marT="50800" marB="50800" anchor="ctr" anchorCtr="0" horzOverflow="overflow">
                    <a:lnB w="12700">
                      <a:solidFill>
                        <a:srgbClr val="D6D6D6"/>
                      </a:solidFill>
                      <a:miter lim="400000"/>
                    </a:lnB>
                  </a:tcPr>
                </a:tc>
                <a:tc>
                  <a:txBody>
                    <a:bodyPr/>
                    <a:lstStyle/>
                    <a:p>
                      <a:pPr>
                        <a:defRPr sz="1800">
                          <a:solidFill>
                            <a:srgbClr val="000000"/>
                          </a:solidFill>
                        </a:defRPr>
                      </a:pPr>
                      <a:r>
                        <a:rPr sz="2200">
                          <a:solidFill>
                            <a:srgbClr val="FFFFFF"/>
                          </a:solidFill>
                          <a:latin typeface="Times New Roman"/>
                          <a:ea typeface="Times New Roman"/>
                          <a:cs typeface="Times New Roman"/>
                          <a:sym typeface="Times New Roman"/>
                        </a:rPr>
                        <a:t>Earth Destroyed</a:t>
                      </a:r>
                    </a:p>
                  </a:txBody>
                  <a:tcPr marL="50800" marR="50800" marT="50800" marB="50800" anchor="ctr" anchorCtr="0" horzOverflow="overflow">
                    <a:lnR w="12700">
                      <a:solidFill>
                        <a:srgbClr val="D6D6D6"/>
                      </a:solidFill>
                      <a:miter lim="400000"/>
                    </a:lnR>
                    <a:lnB w="12700">
                      <a:solidFill>
                        <a:srgbClr val="D6D6D6"/>
                      </a:solidFill>
                      <a:miter lim="400000"/>
                    </a:lnB>
                  </a:tcPr>
                </a:tc>
              </a:tr>
            </a:tbl>
          </a:graphicData>
        </a:graphic>
      </p:graphicFrame>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Time of Jacob’s Trouble"/>
          <p:cNvSpPr txBox="1"/>
          <p:nvPr>
            <p:ph type="title"/>
          </p:nvPr>
        </p:nvSpPr>
        <p:spPr>
          <a:prstGeom prst="rect">
            <a:avLst/>
          </a:prstGeom>
        </p:spPr>
        <p:txBody>
          <a:bodyPr/>
          <a:lstStyle/>
          <a:p>
            <a:pPr/>
            <a:r>
              <a:t>Time of Jacob’s Trouble</a:t>
            </a:r>
          </a:p>
        </p:txBody>
      </p:sp>
      <p:sp>
        <p:nvSpPr>
          <p:cNvPr id="183" name="The Tribulation is a time of God’s dealing with Israel.…"/>
          <p:cNvSpPr txBox="1"/>
          <p:nvPr>
            <p:ph type="body" idx="1"/>
          </p:nvPr>
        </p:nvSpPr>
        <p:spPr>
          <a:xfrm>
            <a:off x="495821" y="2024838"/>
            <a:ext cx="12196409" cy="7243582"/>
          </a:xfrm>
          <a:prstGeom prst="rect">
            <a:avLst/>
          </a:prstGeom>
        </p:spPr>
        <p:txBody>
          <a:bodyPr/>
          <a:lstStyle/>
          <a:p>
            <a:pPr marL="355600" indent="-355600" defTabSz="467359">
              <a:spcBef>
                <a:spcPts val="3300"/>
              </a:spcBef>
              <a:defRPr sz="2560"/>
            </a:pPr>
            <a:r>
              <a:t>The Tribulation is a time of God’s dealing with Israel.</a:t>
            </a:r>
          </a:p>
          <a:p>
            <a:pPr marL="355600" indent="-355600" defTabSz="467359">
              <a:spcBef>
                <a:spcPts val="3300"/>
              </a:spcBef>
              <a:defRPr sz="2560"/>
            </a:pPr>
            <a:r>
              <a:t>70th week is for Israel and Jerusalem : </a:t>
            </a:r>
            <a:r>
              <a:rPr i="1"/>
              <a:t>“Seventy weeks are decreed about </a:t>
            </a:r>
            <a:r>
              <a:rPr i="1">
                <a:solidFill>
                  <a:srgbClr val="FFFB00"/>
                </a:solidFill>
              </a:rPr>
              <a:t>your people</a:t>
            </a:r>
            <a:r>
              <a:rPr i="1"/>
              <a:t> and </a:t>
            </a:r>
            <a:r>
              <a:rPr i="1">
                <a:solidFill>
                  <a:srgbClr val="FFFB00"/>
                </a:solidFill>
              </a:rPr>
              <a:t>your holy city</a:t>
            </a:r>
            <a:r>
              <a:rPr i="1"/>
              <a:t>…”</a:t>
            </a:r>
            <a:r>
              <a:t> (Daniel 9:24)</a:t>
            </a:r>
          </a:p>
          <a:p>
            <a:pPr marL="355600" indent="-355600" defTabSz="467359">
              <a:spcBef>
                <a:spcPts val="3300"/>
              </a:spcBef>
              <a:defRPr sz="2560"/>
            </a:pPr>
            <a:r>
              <a:rPr i="1"/>
              <a:t>Alas! That day is so great - there is none like it - </a:t>
            </a:r>
            <a:r>
              <a:rPr i="1">
                <a:solidFill>
                  <a:srgbClr val="FFFB00"/>
                </a:solidFill>
              </a:rPr>
              <a:t>it is a time of distress for Jacob</a:t>
            </a:r>
            <a:r>
              <a:rPr i="1"/>
              <a:t> - yet he shall be saved out of it.</a:t>
            </a:r>
            <a:r>
              <a:t> (Jer 30:7)</a:t>
            </a:r>
          </a:p>
          <a:p>
            <a:pPr marL="355600" indent="-355600" defTabSz="467359">
              <a:spcBef>
                <a:spcPts val="3300"/>
              </a:spcBef>
              <a:defRPr sz="2560"/>
            </a:pPr>
            <a:r>
              <a:rPr i="1"/>
              <a:t>…who can endure the day of His coming … He is like a refiner's fire … </a:t>
            </a:r>
            <a:r>
              <a:rPr i="1">
                <a:solidFill>
                  <a:srgbClr val="FFFB00"/>
                </a:solidFill>
              </a:rPr>
              <a:t>He will purify the sons of Levi</a:t>
            </a:r>
            <a:r>
              <a:rPr i="1"/>
              <a:t>…</a:t>
            </a:r>
            <a:r>
              <a:t> (Malachi 3:1-3)</a:t>
            </a:r>
          </a:p>
          <a:p>
            <a:pPr marL="355600" indent="-355600" defTabSz="467359">
              <a:spcBef>
                <a:spcPts val="3300"/>
              </a:spcBef>
              <a:defRPr sz="2560"/>
            </a:pPr>
            <a:r>
              <a:t>Christ’s return will bring salvation to Israel (Romans 11:24-27; Zech 12,13); </a:t>
            </a:r>
          </a:p>
          <a:p>
            <a:pPr lvl="1" marL="711200" indent="-355600" defTabSz="467359">
              <a:spcBef>
                <a:spcPts val="3300"/>
              </a:spcBef>
              <a:defRPr sz="2560"/>
            </a:pPr>
            <a:r>
              <a:t>They will recognize their Messiah as the one whom they pierced (Zech 12:10;  John 19:37; Rev 1:7)</a:t>
            </a:r>
          </a:p>
          <a:p>
            <a:pPr lvl="1" marL="711200" indent="-355600" defTabSz="467359">
              <a:spcBef>
                <a:spcPts val="3300"/>
              </a:spcBef>
              <a:defRPr sz="2560"/>
            </a:pPr>
            <a:r>
              <a:t>“</a:t>
            </a:r>
            <a:r>
              <a:rPr i="1"/>
              <a:t>and a there shall be a fountain opened for the </a:t>
            </a:r>
            <a:r>
              <a:rPr i="1">
                <a:solidFill>
                  <a:srgbClr val="FFFB00"/>
                </a:solidFill>
              </a:rPr>
              <a:t>house of David and the inhabitants of Jerusalem</a:t>
            </a:r>
            <a:r>
              <a:rPr i="1"/>
              <a:t>, to cleanse them from sin and uncleanness”</a:t>
            </a:r>
            <a:r>
              <a:t> (Zech 13:7-9)</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Churches in Revelation"/>
          <p:cNvSpPr txBox="1"/>
          <p:nvPr>
            <p:ph type="title"/>
          </p:nvPr>
        </p:nvSpPr>
        <p:spPr>
          <a:prstGeom prst="rect">
            <a:avLst/>
          </a:prstGeom>
        </p:spPr>
        <p:txBody>
          <a:bodyPr/>
          <a:lstStyle/>
          <a:p>
            <a:pPr/>
            <a:r>
              <a:t>Churches in Revelation</a:t>
            </a:r>
          </a:p>
        </p:txBody>
      </p:sp>
      <p:sp>
        <p:nvSpPr>
          <p:cNvPr id="186" name="The Seven Churches are the focus of chapters 2 and 3.…"/>
          <p:cNvSpPr txBox="1"/>
          <p:nvPr>
            <p:ph type="body" idx="1"/>
          </p:nvPr>
        </p:nvSpPr>
        <p:spPr>
          <a:prstGeom prst="rect">
            <a:avLst/>
          </a:prstGeom>
        </p:spPr>
        <p:txBody>
          <a:bodyPr/>
          <a:lstStyle/>
          <a:p>
            <a:pPr marL="413384" indent="-413384" defTabSz="543305">
              <a:spcBef>
                <a:spcPts val="3900"/>
              </a:spcBef>
              <a:defRPr sz="2976"/>
            </a:pPr>
            <a:r>
              <a:t>The Seven Churches are the focus of chapters 2 and 3.</a:t>
            </a:r>
          </a:p>
          <a:p>
            <a:pPr marL="413384" indent="-413384" defTabSz="543305">
              <a:spcBef>
                <a:spcPts val="3900"/>
              </a:spcBef>
              <a:defRPr sz="2976"/>
            </a:pPr>
            <a:r>
              <a:t>Once John is translated in to heaven in his vision the church is not mentioned again until the epilogue in 22:16.</a:t>
            </a:r>
          </a:p>
          <a:p>
            <a:pPr marL="413384" indent="-413384" defTabSz="543305">
              <a:spcBef>
                <a:spcPts val="3900"/>
              </a:spcBef>
              <a:defRPr sz="2976"/>
            </a:pPr>
            <a:r>
              <a:t>Purpose of 7 letters : commendations and warnings </a:t>
            </a:r>
          </a:p>
          <a:p>
            <a:pPr lvl="1" marL="826769" indent="-413384" defTabSz="543305">
              <a:spcBef>
                <a:spcPts val="3900"/>
              </a:spcBef>
              <a:defRPr sz="2976"/>
            </a:pPr>
            <a:r>
              <a:t>Written to 7 historical churches in Asia Minor</a:t>
            </a:r>
          </a:p>
          <a:p>
            <a:pPr lvl="1" marL="826769" indent="-413384" defTabSz="543305">
              <a:spcBef>
                <a:spcPts val="3900"/>
              </a:spcBef>
              <a:defRPr sz="2976"/>
            </a:pPr>
            <a:r>
              <a:t>Typical churches throughout the world in the whole church age</a:t>
            </a:r>
          </a:p>
          <a:p>
            <a:pPr lvl="1" marL="826769" indent="-413384" defTabSz="543305">
              <a:spcBef>
                <a:spcPts val="3900"/>
              </a:spcBef>
              <a:defRPr sz="2976"/>
            </a:pPr>
            <a:r>
              <a:t>Foreshadow successive epochs representing the dominant form of the church during those times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